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9" r:id="rId4"/>
    <p:sldMasterId id="2147484081" r:id="rId5"/>
  </p:sldMasterIdLst>
  <p:notesMasterIdLst>
    <p:notesMasterId r:id="rId24"/>
  </p:notesMasterIdLst>
  <p:handoutMasterIdLst>
    <p:handoutMasterId r:id="rId25"/>
  </p:handoutMasterIdLst>
  <p:sldIdLst>
    <p:sldId id="256" r:id="rId6"/>
    <p:sldId id="381" r:id="rId7"/>
    <p:sldId id="292" r:id="rId8"/>
    <p:sldId id="307" r:id="rId9"/>
    <p:sldId id="257" r:id="rId10"/>
    <p:sldId id="351" r:id="rId11"/>
    <p:sldId id="294" r:id="rId12"/>
    <p:sldId id="373" r:id="rId13"/>
    <p:sldId id="303" r:id="rId14"/>
    <p:sldId id="298" r:id="rId15"/>
    <p:sldId id="308" r:id="rId16"/>
    <p:sldId id="299" r:id="rId17"/>
    <p:sldId id="382" r:id="rId18"/>
    <p:sldId id="383" r:id="rId19"/>
    <p:sldId id="387" r:id="rId20"/>
    <p:sldId id="386" r:id="rId21"/>
    <p:sldId id="385" r:id="rId22"/>
    <p:sldId id="377" r:id="rId23"/>
  </p:sldIdLst>
  <p:sldSz cx="12192000" cy="6858000"/>
  <p:notesSz cx="9309100" cy="6954838"/>
  <p:custDataLst>
    <p:tags r:id="rId26"/>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Default Section" id="{B2BB444B-CD47-4DA5-80C9-8954DD9F402B}">
          <p14:sldIdLst>
            <p14:sldId id="256"/>
            <p14:sldId id="381"/>
            <p14:sldId id="292"/>
            <p14:sldId id="307"/>
            <p14:sldId id="257"/>
            <p14:sldId id="351"/>
            <p14:sldId id="294"/>
            <p14:sldId id="373"/>
            <p14:sldId id="303"/>
            <p14:sldId id="298"/>
            <p14:sldId id="308"/>
            <p14:sldId id="299"/>
            <p14:sldId id="382"/>
            <p14:sldId id="383"/>
            <p14:sldId id="387"/>
            <p14:sldId id="386"/>
            <p14:sldId id="385"/>
            <p14:sldId id="3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91"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2E"/>
    <a:srgbClr val="FF9900"/>
    <a:srgbClr val="613F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84531" autoAdjust="0"/>
  </p:normalViewPr>
  <p:slideViewPr>
    <p:cSldViewPr>
      <p:cViewPr varScale="1">
        <p:scale>
          <a:sx n="91" d="100"/>
          <a:sy n="91" d="100"/>
        </p:scale>
        <p:origin x="52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9" d="100"/>
          <a:sy n="109" d="100"/>
        </p:scale>
        <p:origin x="1812" y="102"/>
      </p:cViewPr>
      <p:guideLst>
        <p:guide orient="horz" pos="2191"/>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mailto:burbager22@ecu.edu" TargetMode="External"/><Relationship Id="rId7" Type="http://schemas.openxmlformats.org/officeDocument/2006/relationships/image" Target="../media/image14.jpg"/><Relationship Id="rId2" Type="http://schemas.openxmlformats.org/officeDocument/2006/relationships/hyperlink" Target="mailto:rippeyj22@ecu.edu" TargetMode="External"/><Relationship Id="rId1" Type="http://schemas.openxmlformats.org/officeDocument/2006/relationships/hyperlink" Target="mailto:dozierj17@ecu.edu" TargetMode="Externa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hyperlink" Target="mailto:schwagerk18@ecu.edu"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mailto:dozierj17@ecu.edu" TargetMode="External"/><Relationship Id="rId3" Type="http://schemas.openxmlformats.org/officeDocument/2006/relationships/image" Target="../media/image13.jpg"/><Relationship Id="rId7" Type="http://schemas.openxmlformats.org/officeDocument/2006/relationships/image" Target="../media/image15.jpg"/><Relationship Id="rId2" Type="http://schemas.openxmlformats.org/officeDocument/2006/relationships/hyperlink" Target="mailto:burbager22@ecu.edu" TargetMode="External"/><Relationship Id="rId1" Type="http://schemas.openxmlformats.org/officeDocument/2006/relationships/image" Target="../media/image12.jpg"/><Relationship Id="rId6" Type="http://schemas.openxmlformats.org/officeDocument/2006/relationships/hyperlink" Target="mailto:schwagerk18@ecu.edu" TargetMode="External"/><Relationship Id="rId5" Type="http://schemas.openxmlformats.org/officeDocument/2006/relationships/image" Target="../media/image14.jpg"/><Relationship Id="rId4" Type="http://schemas.openxmlformats.org/officeDocument/2006/relationships/hyperlink" Target="mailto:rippeyj22@ecu.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E07A9-2E75-4A9F-A266-0B6CB1050360}" type="doc">
      <dgm:prSet loTypeId="urn:microsoft.com/office/officeart/2005/8/layout/bProcess3" loCatId="process" qsTypeId="urn:microsoft.com/office/officeart/2005/8/quickstyle/simple5" qsCatId="simple" csTypeId="urn:microsoft.com/office/officeart/2005/8/colors/accent1_2" csCatId="accent1" phldr="1"/>
      <dgm:spPr/>
      <dgm:t>
        <a:bodyPr/>
        <a:lstStyle/>
        <a:p>
          <a:endParaRPr lang="en-US"/>
        </a:p>
      </dgm:t>
    </dgm:pt>
    <dgm:pt modelId="{5B6DF33C-1D43-4B93-BA69-29411F80756A}">
      <dgm:prSet phldrT="[Text]" custT="1"/>
      <dgm:spPr>
        <a:solidFill>
          <a:srgbClr val="502D7F"/>
        </a:solidFill>
        <a:ln>
          <a:solidFill>
            <a:schemeClr val="tx1"/>
          </a:solidFill>
        </a:ln>
      </dgm:spPr>
      <dgm:t>
        <a:bodyPr/>
        <a:lstStyle/>
        <a:p>
          <a:pPr algn="ctr"/>
          <a:r>
            <a:rPr lang="en-US" sz="1000" b="1" dirty="0">
              <a:solidFill>
                <a:srgbClr val="FFC82E"/>
              </a:solidFill>
              <a:latin typeface="Garamond" panose="02020404030301010803" pitchFamily="18" charset="0"/>
            </a:rPr>
            <a:t>Supervisor Creates Performance Plan</a:t>
          </a:r>
        </a:p>
      </dgm:t>
    </dgm:pt>
    <dgm:pt modelId="{3E16BBCD-5C28-4F55-AFCD-7F376C753E77}" type="parTrans" cxnId="{56BB8A22-D729-46C4-8E48-DB14670F7ADE}">
      <dgm:prSet/>
      <dgm:spPr/>
      <dgm:t>
        <a:bodyPr/>
        <a:lstStyle/>
        <a:p>
          <a:pPr algn="ctr"/>
          <a:endParaRPr lang="en-US"/>
        </a:p>
      </dgm:t>
    </dgm:pt>
    <dgm:pt modelId="{E3598BDA-0890-43A6-A0F8-DDFEDE2914B6}" type="sibTrans" cxnId="{56BB8A22-D729-46C4-8E48-DB14670F7ADE}">
      <dgm:prSet/>
      <dgm:spPr>
        <a:solidFill>
          <a:schemeClr val="tx1"/>
        </a:solidFill>
      </dgm:spPr>
      <dgm:t>
        <a:bodyPr/>
        <a:lstStyle/>
        <a:p>
          <a:pPr algn="ctr"/>
          <a:endParaRPr lang="en-US"/>
        </a:p>
      </dgm:t>
    </dgm:pt>
    <dgm:pt modelId="{738CE09D-6197-4294-8729-61C31301C8E0}">
      <dgm:prSet phldrT="[Text]" custT="1"/>
      <dgm:spPr>
        <a:solidFill>
          <a:srgbClr val="502D7F"/>
        </a:solidFill>
        <a:ln>
          <a:solidFill>
            <a:schemeClr val="tx1"/>
          </a:solidFill>
        </a:ln>
      </dgm:spPr>
      <dgm:t>
        <a:bodyPr/>
        <a:lstStyle/>
        <a:p>
          <a:pPr algn="ctr"/>
          <a:r>
            <a:rPr lang="en-US" sz="1000" b="1" dirty="0">
              <a:solidFill>
                <a:srgbClr val="FFC82E"/>
              </a:solidFill>
              <a:latin typeface="Garamond" panose="02020404030301010803" pitchFamily="18" charset="0"/>
            </a:rPr>
            <a:t>Supervisor Completes Review</a:t>
          </a:r>
        </a:p>
      </dgm:t>
    </dgm:pt>
    <dgm:pt modelId="{3C7B4D76-223C-40C1-91A1-25BC581C8E9A}" type="parTrans" cxnId="{D9AC35F7-0357-4DB2-9E98-C0F055FE204C}">
      <dgm:prSet/>
      <dgm:spPr/>
      <dgm:t>
        <a:bodyPr/>
        <a:lstStyle/>
        <a:p>
          <a:pPr algn="ctr"/>
          <a:endParaRPr lang="en-US"/>
        </a:p>
      </dgm:t>
    </dgm:pt>
    <dgm:pt modelId="{C00BCA23-D6CE-456E-B7ED-6B0C4979CB03}" type="sibTrans" cxnId="{D9AC35F7-0357-4DB2-9E98-C0F055FE204C}">
      <dgm:prSet/>
      <dgm:spPr>
        <a:solidFill>
          <a:schemeClr val="tx1"/>
        </a:solidFill>
      </dgm:spPr>
      <dgm:t>
        <a:bodyPr/>
        <a:lstStyle/>
        <a:p>
          <a:pPr algn="ctr"/>
          <a:endParaRPr lang="en-US"/>
        </a:p>
      </dgm:t>
    </dgm:pt>
    <dgm:pt modelId="{59654EFE-3352-49BD-9D61-367DB3E02DFC}">
      <dgm:prSet phldrT="[Text]" custT="1"/>
      <dgm:spPr>
        <a:solidFill>
          <a:schemeClr val="tx1"/>
        </a:solidFill>
      </dgm:spPr>
      <dgm:t>
        <a:bodyPr/>
        <a:lstStyle/>
        <a:p>
          <a:pPr algn="ctr"/>
          <a:r>
            <a:rPr lang="en-US" sz="1000" b="1" dirty="0">
              <a:solidFill>
                <a:schemeClr val="bg1"/>
              </a:solidFill>
              <a:latin typeface="Garamond" panose="02020404030301010803" pitchFamily="18" charset="0"/>
            </a:rPr>
            <a:t>Reviewer Approves Review</a:t>
          </a:r>
        </a:p>
      </dgm:t>
    </dgm:pt>
    <dgm:pt modelId="{6F38ADFA-8916-4D33-A516-964E989E2EBC}" type="parTrans" cxnId="{5369FC3E-C91D-4948-B508-BBD080522ECF}">
      <dgm:prSet/>
      <dgm:spPr/>
      <dgm:t>
        <a:bodyPr/>
        <a:lstStyle/>
        <a:p>
          <a:pPr algn="ctr"/>
          <a:endParaRPr lang="en-US"/>
        </a:p>
      </dgm:t>
    </dgm:pt>
    <dgm:pt modelId="{200C947F-658A-4CFE-8D2D-D8CDC7798D6F}" type="sibTrans" cxnId="{5369FC3E-C91D-4948-B508-BBD080522ECF}">
      <dgm:prSet/>
      <dgm:spPr>
        <a:solidFill>
          <a:schemeClr val="tx1"/>
        </a:solidFill>
      </dgm:spPr>
      <dgm:t>
        <a:bodyPr/>
        <a:lstStyle/>
        <a:p>
          <a:pPr algn="ctr"/>
          <a:endParaRPr lang="en-US"/>
        </a:p>
      </dgm:t>
    </dgm:pt>
    <dgm:pt modelId="{8D8C9AD8-23F7-4C49-ACFD-BF3EAFBC1A98}">
      <dgm:prSet phldrT="[Text]" custT="1"/>
      <dgm:spPr>
        <a:solidFill>
          <a:srgbClr val="502D7F"/>
        </a:solidFill>
        <a:ln>
          <a:solidFill>
            <a:schemeClr val="tx1"/>
          </a:solidFill>
        </a:ln>
      </dgm:spPr>
      <dgm:t>
        <a:bodyPr/>
        <a:lstStyle/>
        <a:p>
          <a:pPr algn="ctr"/>
          <a:r>
            <a:rPr lang="en-US" sz="1000" b="1" dirty="0">
              <a:solidFill>
                <a:srgbClr val="FFC82E"/>
              </a:solidFill>
              <a:latin typeface="Garamond" panose="02020404030301010803" pitchFamily="18" charset="0"/>
            </a:rPr>
            <a:t>Review Meeting</a:t>
          </a:r>
        </a:p>
      </dgm:t>
    </dgm:pt>
    <dgm:pt modelId="{35C0DB1C-9BB4-4FFD-8DF9-E584763D520A}" type="parTrans" cxnId="{B217E0B9-2499-4B10-8A4A-090064CDAAAF}">
      <dgm:prSet/>
      <dgm:spPr/>
      <dgm:t>
        <a:bodyPr/>
        <a:lstStyle/>
        <a:p>
          <a:pPr algn="ctr"/>
          <a:endParaRPr lang="en-US"/>
        </a:p>
      </dgm:t>
    </dgm:pt>
    <dgm:pt modelId="{C65715E6-2DD0-4A98-AC31-F2E32C7D88BD}" type="sibTrans" cxnId="{B217E0B9-2499-4B10-8A4A-090064CDAAAF}">
      <dgm:prSet/>
      <dgm:spPr>
        <a:solidFill>
          <a:schemeClr val="tx1"/>
        </a:solidFill>
      </dgm:spPr>
      <dgm:t>
        <a:bodyPr/>
        <a:lstStyle/>
        <a:p>
          <a:pPr algn="ctr"/>
          <a:endParaRPr lang="en-US"/>
        </a:p>
      </dgm:t>
    </dgm:pt>
    <dgm:pt modelId="{C0CE9B52-7E2E-4155-8710-F3FF8524294B}">
      <dgm:prSet phldrT="[Text]" custT="1"/>
      <dgm:spPr>
        <a:solidFill>
          <a:srgbClr val="FFC82E"/>
        </a:solidFill>
        <a:ln>
          <a:solidFill>
            <a:schemeClr val="tx1"/>
          </a:solidFill>
        </a:ln>
      </dgm:spPr>
      <dgm:t>
        <a:bodyPr/>
        <a:lstStyle/>
        <a:p>
          <a:pPr algn="ctr"/>
          <a:r>
            <a:rPr lang="en-US" sz="1000" b="1" dirty="0">
              <a:solidFill>
                <a:srgbClr val="502D7F"/>
              </a:solidFill>
              <a:latin typeface="Garamond" panose="02020404030301010803" pitchFamily="18" charset="0"/>
            </a:rPr>
            <a:t>Employee Acknowledges Review</a:t>
          </a:r>
        </a:p>
      </dgm:t>
    </dgm:pt>
    <dgm:pt modelId="{59330693-CCEC-408B-9E0B-72F20478A1A7}" type="parTrans" cxnId="{47A1605A-4CF9-4C11-BBA9-6D032C8AC13A}">
      <dgm:prSet/>
      <dgm:spPr/>
      <dgm:t>
        <a:bodyPr/>
        <a:lstStyle/>
        <a:p>
          <a:pPr algn="ctr"/>
          <a:endParaRPr lang="en-US"/>
        </a:p>
      </dgm:t>
    </dgm:pt>
    <dgm:pt modelId="{82A3A9A1-633B-4D9F-A19E-2592290CAF1E}" type="sibTrans" cxnId="{47A1605A-4CF9-4C11-BBA9-6D032C8AC13A}">
      <dgm:prSet/>
      <dgm:spPr>
        <a:solidFill>
          <a:schemeClr val="tx1"/>
        </a:solidFill>
      </dgm:spPr>
      <dgm:t>
        <a:bodyPr/>
        <a:lstStyle/>
        <a:p>
          <a:pPr algn="ctr"/>
          <a:endParaRPr lang="en-US"/>
        </a:p>
      </dgm:t>
    </dgm:pt>
    <dgm:pt modelId="{288D19A6-55BB-41C6-BFAC-9FEDF5019BD9}">
      <dgm:prSet custT="1"/>
      <dgm:spPr>
        <a:solidFill>
          <a:srgbClr val="FFC82E"/>
        </a:solidFill>
        <a:ln>
          <a:solidFill>
            <a:schemeClr val="tx1"/>
          </a:solidFill>
        </a:ln>
      </dgm:spPr>
      <dgm:t>
        <a:bodyPr/>
        <a:lstStyle/>
        <a:p>
          <a:pPr algn="ctr"/>
          <a:r>
            <a:rPr lang="en-US" sz="1000" b="1" dirty="0">
              <a:solidFill>
                <a:srgbClr val="502D7F"/>
              </a:solidFill>
              <a:latin typeface="Garamond" panose="02020404030301010803" pitchFamily="18" charset="0"/>
            </a:rPr>
            <a:t>Employee Acknowledges Performance Plan</a:t>
          </a:r>
        </a:p>
      </dgm:t>
    </dgm:pt>
    <dgm:pt modelId="{436CE452-8388-428A-AA66-C2BA70D99906}" type="parTrans" cxnId="{D1AC855F-D528-4455-903F-C7F1DE89649C}">
      <dgm:prSet/>
      <dgm:spPr/>
      <dgm:t>
        <a:bodyPr/>
        <a:lstStyle/>
        <a:p>
          <a:pPr algn="ctr"/>
          <a:endParaRPr lang="en-US"/>
        </a:p>
      </dgm:t>
    </dgm:pt>
    <dgm:pt modelId="{4A4A4148-F91B-4D08-920E-C1236B9FB9C0}" type="sibTrans" cxnId="{D1AC855F-D528-4455-903F-C7F1DE89649C}">
      <dgm:prSet/>
      <dgm:spPr>
        <a:solidFill>
          <a:schemeClr val="tx1"/>
        </a:solidFill>
      </dgm:spPr>
      <dgm:t>
        <a:bodyPr/>
        <a:lstStyle/>
        <a:p>
          <a:pPr algn="ctr"/>
          <a:endParaRPr lang="en-US" dirty="0"/>
        </a:p>
      </dgm:t>
    </dgm:pt>
    <dgm:pt modelId="{DB69F98D-DF35-426A-B50F-E0AB373EEB17}">
      <dgm:prSet custT="1"/>
      <dgm:spPr>
        <a:solidFill>
          <a:srgbClr val="502D7F"/>
        </a:solidFill>
        <a:ln>
          <a:solidFill>
            <a:schemeClr val="tx1"/>
          </a:solidFill>
        </a:ln>
      </dgm:spPr>
      <dgm:t>
        <a:bodyPr/>
        <a:lstStyle/>
        <a:p>
          <a:pPr algn="ctr"/>
          <a:r>
            <a:rPr lang="en-US" sz="1000" b="1" dirty="0">
              <a:solidFill>
                <a:srgbClr val="FFC82E"/>
              </a:solidFill>
              <a:latin typeface="Garamond" panose="02020404030301010803" pitchFamily="18" charset="0"/>
            </a:rPr>
            <a:t>Performance Plan Review Meeting</a:t>
          </a:r>
        </a:p>
      </dgm:t>
    </dgm:pt>
    <dgm:pt modelId="{D3C7E82D-883A-455D-A1F1-90F17899A5C5}" type="parTrans" cxnId="{ECCE2AF6-EF7A-45E9-B6A0-8ECE18D161D1}">
      <dgm:prSet/>
      <dgm:spPr/>
      <dgm:t>
        <a:bodyPr/>
        <a:lstStyle/>
        <a:p>
          <a:pPr algn="ctr"/>
          <a:endParaRPr lang="en-US"/>
        </a:p>
      </dgm:t>
    </dgm:pt>
    <dgm:pt modelId="{EDBEAFBC-FCB8-4B45-821D-C96704995F2B}" type="sibTrans" cxnId="{ECCE2AF6-EF7A-45E9-B6A0-8ECE18D161D1}">
      <dgm:prSet/>
      <dgm:spPr>
        <a:solidFill>
          <a:schemeClr val="tx1"/>
        </a:solidFill>
      </dgm:spPr>
      <dgm:t>
        <a:bodyPr/>
        <a:lstStyle/>
        <a:p>
          <a:pPr algn="ctr"/>
          <a:endParaRPr lang="en-US"/>
        </a:p>
      </dgm:t>
    </dgm:pt>
    <dgm:pt modelId="{79B3E539-8E28-4616-827D-88B182E2EF17}">
      <dgm:prSet custT="1"/>
      <dgm:spPr>
        <a:solidFill>
          <a:schemeClr val="tx1"/>
        </a:solidFill>
      </dgm:spPr>
      <dgm:t>
        <a:bodyPr/>
        <a:lstStyle/>
        <a:p>
          <a:pPr algn="ctr"/>
          <a:r>
            <a:rPr lang="en-US" sz="1000" b="1" dirty="0">
              <a:solidFill>
                <a:schemeClr val="bg1"/>
              </a:solidFill>
              <a:latin typeface="Garamond" panose="02020404030301010803" pitchFamily="18" charset="0"/>
            </a:rPr>
            <a:t>Reviewer Approves Performance Plan</a:t>
          </a:r>
        </a:p>
      </dgm:t>
    </dgm:pt>
    <dgm:pt modelId="{FF65ABF1-09C7-46AC-9C1D-E4F74F8B8B93}" type="parTrans" cxnId="{690402CD-2995-40F4-A3C0-962BBC85B7F4}">
      <dgm:prSet/>
      <dgm:spPr/>
      <dgm:t>
        <a:bodyPr/>
        <a:lstStyle/>
        <a:p>
          <a:pPr algn="ctr"/>
          <a:endParaRPr lang="en-US"/>
        </a:p>
      </dgm:t>
    </dgm:pt>
    <dgm:pt modelId="{39133928-CBB7-49A3-8E93-095BE159AC17}" type="sibTrans" cxnId="{690402CD-2995-40F4-A3C0-962BBC85B7F4}">
      <dgm:prSet/>
      <dgm:spPr>
        <a:solidFill>
          <a:schemeClr val="tx1"/>
        </a:solidFill>
      </dgm:spPr>
      <dgm:t>
        <a:bodyPr/>
        <a:lstStyle/>
        <a:p>
          <a:pPr algn="ctr"/>
          <a:endParaRPr lang="en-US"/>
        </a:p>
      </dgm:t>
    </dgm:pt>
    <dgm:pt modelId="{E145BF9E-5F02-47C6-A062-2D9A08262661}" type="pres">
      <dgm:prSet presAssocID="{CEBE07A9-2E75-4A9F-A266-0B6CB1050360}" presName="Name0" presStyleCnt="0">
        <dgm:presLayoutVars>
          <dgm:dir/>
          <dgm:resizeHandles val="exact"/>
        </dgm:presLayoutVars>
      </dgm:prSet>
      <dgm:spPr/>
    </dgm:pt>
    <dgm:pt modelId="{E19D9880-AFCD-4E5F-A8D8-981465E1DB8E}" type="pres">
      <dgm:prSet presAssocID="{5B6DF33C-1D43-4B93-BA69-29411F80756A}" presName="node" presStyleLbl="node1" presStyleIdx="0" presStyleCnt="8" custScaleY="89959">
        <dgm:presLayoutVars>
          <dgm:bulletEnabled val="1"/>
        </dgm:presLayoutVars>
      </dgm:prSet>
      <dgm:spPr/>
    </dgm:pt>
    <dgm:pt modelId="{0371F0D8-59CB-46A0-8AFD-30D01565FCF9}" type="pres">
      <dgm:prSet presAssocID="{E3598BDA-0890-43A6-A0F8-DDFEDE2914B6}" presName="sibTrans" presStyleLbl="sibTrans1D1" presStyleIdx="0" presStyleCnt="7"/>
      <dgm:spPr/>
    </dgm:pt>
    <dgm:pt modelId="{D51FC138-A6AE-4ED3-BE35-8B62DC086AEF}" type="pres">
      <dgm:prSet presAssocID="{E3598BDA-0890-43A6-A0F8-DDFEDE2914B6}" presName="connectorText" presStyleLbl="sibTrans1D1" presStyleIdx="0" presStyleCnt="7"/>
      <dgm:spPr/>
    </dgm:pt>
    <dgm:pt modelId="{A4FDA9F9-8966-4ED6-AB32-77227572838C}" type="pres">
      <dgm:prSet presAssocID="{79B3E539-8E28-4616-827D-88B182E2EF17}" presName="node" presStyleLbl="node1" presStyleIdx="1" presStyleCnt="8" custScaleY="89959">
        <dgm:presLayoutVars>
          <dgm:bulletEnabled val="1"/>
        </dgm:presLayoutVars>
      </dgm:prSet>
      <dgm:spPr/>
    </dgm:pt>
    <dgm:pt modelId="{D1545D17-8158-4967-9906-7868182C917E}" type="pres">
      <dgm:prSet presAssocID="{39133928-CBB7-49A3-8E93-095BE159AC17}" presName="sibTrans" presStyleLbl="sibTrans1D1" presStyleIdx="1" presStyleCnt="7"/>
      <dgm:spPr/>
    </dgm:pt>
    <dgm:pt modelId="{65B29CE6-BE69-4611-B849-289965FAB2DD}" type="pres">
      <dgm:prSet presAssocID="{39133928-CBB7-49A3-8E93-095BE159AC17}" presName="connectorText" presStyleLbl="sibTrans1D1" presStyleIdx="1" presStyleCnt="7"/>
      <dgm:spPr/>
    </dgm:pt>
    <dgm:pt modelId="{5BE710C1-240C-44BA-9477-DC5972E184D6}" type="pres">
      <dgm:prSet presAssocID="{DB69F98D-DF35-426A-B50F-E0AB373EEB17}" presName="node" presStyleLbl="node1" presStyleIdx="2" presStyleCnt="8" custScaleY="89959">
        <dgm:presLayoutVars>
          <dgm:bulletEnabled val="1"/>
        </dgm:presLayoutVars>
      </dgm:prSet>
      <dgm:spPr/>
    </dgm:pt>
    <dgm:pt modelId="{500267F4-867D-47B7-81E7-431434063C4E}" type="pres">
      <dgm:prSet presAssocID="{EDBEAFBC-FCB8-4B45-821D-C96704995F2B}" presName="sibTrans" presStyleLbl="sibTrans1D1" presStyleIdx="2" presStyleCnt="7"/>
      <dgm:spPr/>
    </dgm:pt>
    <dgm:pt modelId="{8CB1A9C9-B1D7-4509-8518-A577D90A4CD7}" type="pres">
      <dgm:prSet presAssocID="{EDBEAFBC-FCB8-4B45-821D-C96704995F2B}" presName="connectorText" presStyleLbl="sibTrans1D1" presStyleIdx="2" presStyleCnt="7"/>
      <dgm:spPr/>
    </dgm:pt>
    <dgm:pt modelId="{D7E6C257-F9D5-40E2-A81F-B9F992ACFB2E}" type="pres">
      <dgm:prSet presAssocID="{288D19A6-55BB-41C6-BFAC-9FEDF5019BD9}" presName="node" presStyleLbl="node1" presStyleIdx="3" presStyleCnt="8" custScaleY="89959">
        <dgm:presLayoutVars>
          <dgm:bulletEnabled val="1"/>
        </dgm:presLayoutVars>
      </dgm:prSet>
      <dgm:spPr/>
    </dgm:pt>
    <dgm:pt modelId="{944F1385-7637-481D-AF5E-14D3A914F873}" type="pres">
      <dgm:prSet presAssocID="{4A4A4148-F91B-4D08-920E-C1236B9FB9C0}" presName="sibTrans" presStyleLbl="sibTrans1D1" presStyleIdx="3" presStyleCnt="7"/>
      <dgm:spPr/>
    </dgm:pt>
    <dgm:pt modelId="{B6BF5C72-4FE7-425E-9E9E-7DE652A01FA7}" type="pres">
      <dgm:prSet presAssocID="{4A4A4148-F91B-4D08-920E-C1236B9FB9C0}" presName="connectorText" presStyleLbl="sibTrans1D1" presStyleIdx="3" presStyleCnt="7"/>
      <dgm:spPr/>
    </dgm:pt>
    <dgm:pt modelId="{E8302D3E-C654-4E0F-8DAA-9AC9B5737D13}" type="pres">
      <dgm:prSet presAssocID="{738CE09D-6197-4294-8729-61C31301C8E0}" presName="node" presStyleLbl="node1" presStyleIdx="4" presStyleCnt="8" custScaleY="89959">
        <dgm:presLayoutVars>
          <dgm:bulletEnabled val="1"/>
        </dgm:presLayoutVars>
      </dgm:prSet>
      <dgm:spPr/>
    </dgm:pt>
    <dgm:pt modelId="{EEE42C2C-57E1-45D6-AB34-D555BDEC9E4E}" type="pres">
      <dgm:prSet presAssocID="{C00BCA23-D6CE-456E-B7ED-6B0C4979CB03}" presName="sibTrans" presStyleLbl="sibTrans1D1" presStyleIdx="4" presStyleCnt="7"/>
      <dgm:spPr/>
    </dgm:pt>
    <dgm:pt modelId="{2BFCA6ED-AB3B-4A75-B3F5-BD3D923ECAE5}" type="pres">
      <dgm:prSet presAssocID="{C00BCA23-D6CE-456E-B7ED-6B0C4979CB03}" presName="connectorText" presStyleLbl="sibTrans1D1" presStyleIdx="4" presStyleCnt="7"/>
      <dgm:spPr/>
    </dgm:pt>
    <dgm:pt modelId="{6D320A2A-749E-494F-ADCB-465B648FBBBB}" type="pres">
      <dgm:prSet presAssocID="{59654EFE-3352-49BD-9D61-367DB3E02DFC}" presName="node" presStyleLbl="node1" presStyleIdx="5" presStyleCnt="8" custScaleY="89959">
        <dgm:presLayoutVars>
          <dgm:bulletEnabled val="1"/>
        </dgm:presLayoutVars>
      </dgm:prSet>
      <dgm:spPr/>
    </dgm:pt>
    <dgm:pt modelId="{0AFAC8F3-203A-4676-BDC7-EDBC45F30E0F}" type="pres">
      <dgm:prSet presAssocID="{200C947F-658A-4CFE-8D2D-D8CDC7798D6F}" presName="sibTrans" presStyleLbl="sibTrans1D1" presStyleIdx="5" presStyleCnt="7"/>
      <dgm:spPr/>
    </dgm:pt>
    <dgm:pt modelId="{C5AF11F0-F07B-4491-BE49-BCBFBE809BD3}" type="pres">
      <dgm:prSet presAssocID="{200C947F-658A-4CFE-8D2D-D8CDC7798D6F}" presName="connectorText" presStyleLbl="sibTrans1D1" presStyleIdx="5" presStyleCnt="7"/>
      <dgm:spPr/>
    </dgm:pt>
    <dgm:pt modelId="{27AD46A9-6B1C-4CE7-B5DD-22154D4C2472}" type="pres">
      <dgm:prSet presAssocID="{8D8C9AD8-23F7-4C49-ACFD-BF3EAFBC1A98}" presName="node" presStyleLbl="node1" presStyleIdx="6" presStyleCnt="8" custScaleY="89959">
        <dgm:presLayoutVars>
          <dgm:bulletEnabled val="1"/>
        </dgm:presLayoutVars>
      </dgm:prSet>
      <dgm:spPr/>
    </dgm:pt>
    <dgm:pt modelId="{7B7F9E34-E4C0-443A-A5FF-4212D5E1461B}" type="pres">
      <dgm:prSet presAssocID="{C65715E6-2DD0-4A98-AC31-F2E32C7D88BD}" presName="sibTrans" presStyleLbl="sibTrans1D1" presStyleIdx="6" presStyleCnt="7"/>
      <dgm:spPr/>
    </dgm:pt>
    <dgm:pt modelId="{A3D1D2C6-9641-4DB5-8A53-03BD11EA24A6}" type="pres">
      <dgm:prSet presAssocID="{C65715E6-2DD0-4A98-AC31-F2E32C7D88BD}" presName="connectorText" presStyleLbl="sibTrans1D1" presStyleIdx="6" presStyleCnt="7"/>
      <dgm:spPr/>
    </dgm:pt>
    <dgm:pt modelId="{396D674D-5CD2-499D-B423-AD7A4C80F93B}" type="pres">
      <dgm:prSet presAssocID="{C0CE9B52-7E2E-4155-8710-F3FF8524294B}" presName="node" presStyleLbl="node1" presStyleIdx="7" presStyleCnt="8" custScaleY="89959">
        <dgm:presLayoutVars>
          <dgm:bulletEnabled val="1"/>
        </dgm:presLayoutVars>
      </dgm:prSet>
      <dgm:spPr/>
    </dgm:pt>
  </dgm:ptLst>
  <dgm:cxnLst>
    <dgm:cxn modelId="{A5A18703-15D6-4B26-88F5-9468114AB860}" type="presOf" srcId="{EDBEAFBC-FCB8-4B45-821D-C96704995F2B}" destId="{500267F4-867D-47B7-81E7-431434063C4E}" srcOrd="0" destOrd="0" presId="urn:microsoft.com/office/officeart/2005/8/layout/bProcess3"/>
    <dgm:cxn modelId="{3F8FCC0D-F49B-4143-8304-4C8876526643}" type="presOf" srcId="{4A4A4148-F91B-4D08-920E-C1236B9FB9C0}" destId="{B6BF5C72-4FE7-425E-9E9E-7DE652A01FA7}" srcOrd="1" destOrd="0" presId="urn:microsoft.com/office/officeart/2005/8/layout/bProcess3"/>
    <dgm:cxn modelId="{A3548E18-5A22-46E0-AA11-C2D65F8C2702}" type="presOf" srcId="{200C947F-658A-4CFE-8D2D-D8CDC7798D6F}" destId="{0AFAC8F3-203A-4676-BDC7-EDBC45F30E0F}" srcOrd="0" destOrd="0" presId="urn:microsoft.com/office/officeart/2005/8/layout/bProcess3"/>
    <dgm:cxn modelId="{61EC5A19-4669-4137-81C8-46097096EA0C}" type="presOf" srcId="{C00BCA23-D6CE-456E-B7ED-6B0C4979CB03}" destId="{2BFCA6ED-AB3B-4A75-B3F5-BD3D923ECAE5}" srcOrd="1" destOrd="0" presId="urn:microsoft.com/office/officeart/2005/8/layout/bProcess3"/>
    <dgm:cxn modelId="{9E9D901F-B733-4B22-A99B-6337B256AFF3}" type="presOf" srcId="{CEBE07A9-2E75-4A9F-A266-0B6CB1050360}" destId="{E145BF9E-5F02-47C6-A062-2D9A08262661}" srcOrd="0" destOrd="0" presId="urn:microsoft.com/office/officeart/2005/8/layout/bProcess3"/>
    <dgm:cxn modelId="{56BB8A22-D729-46C4-8E48-DB14670F7ADE}" srcId="{CEBE07A9-2E75-4A9F-A266-0B6CB1050360}" destId="{5B6DF33C-1D43-4B93-BA69-29411F80756A}" srcOrd="0" destOrd="0" parTransId="{3E16BBCD-5C28-4F55-AFCD-7F376C753E77}" sibTransId="{E3598BDA-0890-43A6-A0F8-DDFEDE2914B6}"/>
    <dgm:cxn modelId="{44E7592E-C096-4789-B709-F53B4B8CB85C}" type="presOf" srcId="{4A4A4148-F91B-4D08-920E-C1236B9FB9C0}" destId="{944F1385-7637-481D-AF5E-14D3A914F873}" srcOrd="0" destOrd="0" presId="urn:microsoft.com/office/officeart/2005/8/layout/bProcess3"/>
    <dgm:cxn modelId="{397C3A34-D776-4253-AE36-DFF8A870C84C}" type="presOf" srcId="{E3598BDA-0890-43A6-A0F8-DDFEDE2914B6}" destId="{D51FC138-A6AE-4ED3-BE35-8B62DC086AEF}" srcOrd="1" destOrd="0" presId="urn:microsoft.com/office/officeart/2005/8/layout/bProcess3"/>
    <dgm:cxn modelId="{5369FC3E-C91D-4948-B508-BBD080522ECF}" srcId="{CEBE07A9-2E75-4A9F-A266-0B6CB1050360}" destId="{59654EFE-3352-49BD-9D61-367DB3E02DFC}" srcOrd="5" destOrd="0" parTransId="{6F38ADFA-8916-4D33-A516-964E989E2EBC}" sibTransId="{200C947F-658A-4CFE-8D2D-D8CDC7798D6F}"/>
    <dgm:cxn modelId="{D1AC855F-D528-4455-903F-C7F1DE89649C}" srcId="{CEBE07A9-2E75-4A9F-A266-0B6CB1050360}" destId="{288D19A6-55BB-41C6-BFAC-9FEDF5019BD9}" srcOrd="3" destOrd="0" parTransId="{436CE452-8388-428A-AA66-C2BA70D99906}" sibTransId="{4A4A4148-F91B-4D08-920E-C1236B9FB9C0}"/>
    <dgm:cxn modelId="{E3D82964-C341-46E5-9798-7909A5AD6DE9}" type="presOf" srcId="{C65715E6-2DD0-4A98-AC31-F2E32C7D88BD}" destId="{7B7F9E34-E4C0-443A-A5FF-4212D5E1461B}" srcOrd="0" destOrd="0" presId="urn:microsoft.com/office/officeart/2005/8/layout/bProcess3"/>
    <dgm:cxn modelId="{6C964C67-1B82-4370-A8E6-59692364B3A5}" type="presOf" srcId="{79B3E539-8E28-4616-827D-88B182E2EF17}" destId="{A4FDA9F9-8966-4ED6-AB32-77227572838C}" srcOrd="0" destOrd="0" presId="urn:microsoft.com/office/officeart/2005/8/layout/bProcess3"/>
    <dgm:cxn modelId="{8167CB67-C462-4709-BE6A-876D736ECD74}" type="presOf" srcId="{738CE09D-6197-4294-8729-61C31301C8E0}" destId="{E8302D3E-C654-4E0F-8DAA-9AC9B5737D13}" srcOrd="0" destOrd="0" presId="urn:microsoft.com/office/officeart/2005/8/layout/bProcess3"/>
    <dgm:cxn modelId="{C03D056D-EB76-4B09-812B-F7929A3E76E7}" type="presOf" srcId="{5B6DF33C-1D43-4B93-BA69-29411F80756A}" destId="{E19D9880-AFCD-4E5F-A8D8-981465E1DB8E}" srcOrd="0" destOrd="0" presId="urn:microsoft.com/office/officeart/2005/8/layout/bProcess3"/>
    <dgm:cxn modelId="{7525B779-1A15-499D-B48C-9AB8DA7DD46E}" type="presOf" srcId="{DB69F98D-DF35-426A-B50F-E0AB373EEB17}" destId="{5BE710C1-240C-44BA-9477-DC5972E184D6}" srcOrd="0" destOrd="0" presId="urn:microsoft.com/office/officeart/2005/8/layout/bProcess3"/>
    <dgm:cxn modelId="{47A1605A-4CF9-4C11-BBA9-6D032C8AC13A}" srcId="{CEBE07A9-2E75-4A9F-A266-0B6CB1050360}" destId="{C0CE9B52-7E2E-4155-8710-F3FF8524294B}" srcOrd="7" destOrd="0" parTransId="{59330693-CCEC-408B-9E0B-72F20478A1A7}" sibTransId="{82A3A9A1-633B-4D9F-A19E-2592290CAF1E}"/>
    <dgm:cxn modelId="{E751E07E-2B94-4080-B898-53093B5C0ABB}" type="presOf" srcId="{C65715E6-2DD0-4A98-AC31-F2E32C7D88BD}" destId="{A3D1D2C6-9641-4DB5-8A53-03BD11EA24A6}" srcOrd="1" destOrd="0" presId="urn:microsoft.com/office/officeart/2005/8/layout/bProcess3"/>
    <dgm:cxn modelId="{6F5C86A0-E14C-4552-AEF1-731253DA39DC}" type="presOf" srcId="{C00BCA23-D6CE-456E-B7ED-6B0C4979CB03}" destId="{EEE42C2C-57E1-45D6-AB34-D555BDEC9E4E}" srcOrd="0" destOrd="0" presId="urn:microsoft.com/office/officeart/2005/8/layout/bProcess3"/>
    <dgm:cxn modelId="{B936B4A7-BBE2-4B2C-8F7F-48D1363CBA31}" type="presOf" srcId="{39133928-CBB7-49A3-8E93-095BE159AC17}" destId="{D1545D17-8158-4967-9906-7868182C917E}" srcOrd="0" destOrd="0" presId="urn:microsoft.com/office/officeart/2005/8/layout/bProcess3"/>
    <dgm:cxn modelId="{1BDE26AB-2FB9-467B-821A-5F05E11DA2D5}" type="presOf" srcId="{288D19A6-55BB-41C6-BFAC-9FEDF5019BD9}" destId="{D7E6C257-F9D5-40E2-A81F-B9F992ACFB2E}" srcOrd="0" destOrd="0" presId="urn:microsoft.com/office/officeart/2005/8/layout/bProcess3"/>
    <dgm:cxn modelId="{6BE49AB0-4C87-4D00-95EC-166B9FF06115}" type="presOf" srcId="{39133928-CBB7-49A3-8E93-095BE159AC17}" destId="{65B29CE6-BE69-4611-B849-289965FAB2DD}" srcOrd="1" destOrd="0" presId="urn:microsoft.com/office/officeart/2005/8/layout/bProcess3"/>
    <dgm:cxn modelId="{B217E0B9-2499-4B10-8A4A-090064CDAAAF}" srcId="{CEBE07A9-2E75-4A9F-A266-0B6CB1050360}" destId="{8D8C9AD8-23F7-4C49-ACFD-BF3EAFBC1A98}" srcOrd="6" destOrd="0" parTransId="{35C0DB1C-9BB4-4FFD-8DF9-E584763D520A}" sibTransId="{C65715E6-2DD0-4A98-AC31-F2E32C7D88BD}"/>
    <dgm:cxn modelId="{253A6CBC-9C5B-4B9E-A41D-21BA123FB80C}" type="presOf" srcId="{59654EFE-3352-49BD-9D61-367DB3E02DFC}" destId="{6D320A2A-749E-494F-ADCB-465B648FBBBB}" srcOrd="0" destOrd="0" presId="urn:microsoft.com/office/officeart/2005/8/layout/bProcess3"/>
    <dgm:cxn modelId="{5DF00EC5-EC91-4961-B052-9797A7D93A9C}" type="presOf" srcId="{8D8C9AD8-23F7-4C49-ACFD-BF3EAFBC1A98}" destId="{27AD46A9-6B1C-4CE7-B5DD-22154D4C2472}" srcOrd="0" destOrd="0" presId="urn:microsoft.com/office/officeart/2005/8/layout/bProcess3"/>
    <dgm:cxn modelId="{690402CD-2995-40F4-A3C0-962BBC85B7F4}" srcId="{CEBE07A9-2E75-4A9F-A266-0B6CB1050360}" destId="{79B3E539-8E28-4616-827D-88B182E2EF17}" srcOrd="1" destOrd="0" parTransId="{FF65ABF1-09C7-46AC-9C1D-E4F74F8B8B93}" sibTransId="{39133928-CBB7-49A3-8E93-095BE159AC17}"/>
    <dgm:cxn modelId="{D48618DF-5747-4BE8-9B64-E2BA09DC57E8}" type="presOf" srcId="{EDBEAFBC-FCB8-4B45-821D-C96704995F2B}" destId="{8CB1A9C9-B1D7-4509-8518-A577D90A4CD7}" srcOrd="1" destOrd="0" presId="urn:microsoft.com/office/officeart/2005/8/layout/bProcess3"/>
    <dgm:cxn modelId="{7DDA6CF4-5472-4E85-91C0-9A6496B14835}" type="presOf" srcId="{200C947F-658A-4CFE-8D2D-D8CDC7798D6F}" destId="{C5AF11F0-F07B-4491-BE49-BCBFBE809BD3}" srcOrd="1" destOrd="0" presId="urn:microsoft.com/office/officeart/2005/8/layout/bProcess3"/>
    <dgm:cxn modelId="{ECCE2AF6-EF7A-45E9-B6A0-8ECE18D161D1}" srcId="{CEBE07A9-2E75-4A9F-A266-0B6CB1050360}" destId="{DB69F98D-DF35-426A-B50F-E0AB373EEB17}" srcOrd="2" destOrd="0" parTransId="{D3C7E82D-883A-455D-A1F1-90F17899A5C5}" sibTransId="{EDBEAFBC-FCB8-4B45-821D-C96704995F2B}"/>
    <dgm:cxn modelId="{D9AC35F7-0357-4DB2-9E98-C0F055FE204C}" srcId="{CEBE07A9-2E75-4A9F-A266-0B6CB1050360}" destId="{738CE09D-6197-4294-8729-61C31301C8E0}" srcOrd="4" destOrd="0" parTransId="{3C7B4D76-223C-40C1-91A1-25BC581C8E9A}" sibTransId="{C00BCA23-D6CE-456E-B7ED-6B0C4979CB03}"/>
    <dgm:cxn modelId="{A47145F9-8BB7-46B1-9CB5-3F9AAB9842A3}" type="presOf" srcId="{C0CE9B52-7E2E-4155-8710-F3FF8524294B}" destId="{396D674D-5CD2-499D-B423-AD7A4C80F93B}" srcOrd="0" destOrd="0" presId="urn:microsoft.com/office/officeart/2005/8/layout/bProcess3"/>
    <dgm:cxn modelId="{D773C1FD-DA10-4EE4-93AB-C9D3BB021503}" type="presOf" srcId="{E3598BDA-0890-43A6-A0F8-DDFEDE2914B6}" destId="{0371F0D8-59CB-46A0-8AFD-30D01565FCF9}" srcOrd="0" destOrd="0" presId="urn:microsoft.com/office/officeart/2005/8/layout/bProcess3"/>
    <dgm:cxn modelId="{0503EDF4-2A6B-4DFC-9AA9-42501B1FA65E}" type="presParOf" srcId="{E145BF9E-5F02-47C6-A062-2D9A08262661}" destId="{E19D9880-AFCD-4E5F-A8D8-981465E1DB8E}" srcOrd="0" destOrd="0" presId="urn:microsoft.com/office/officeart/2005/8/layout/bProcess3"/>
    <dgm:cxn modelId="{FBEC2556-47FC-4A4B-B116-095877DB2579}" type="presParOf" srcId="{E145BF9E-5F02-47C6-A062-2D9A08262661}" destId="{0371F0D8-59CB-46A0-8AFD-30D01565FCF9}" srcOrd="1" destOrd="0" presId="urn:microsoft.com/office/officeart/2005/8/layout/bProcess3"/>
    <dgm:cxn modelId="{DA7C142B-1396-4F19-939F-902711130F6C}" type="presParOf" srcId="{0371F0D8-59CB-46A0-8AFD-30D01565FCF9}" destId="{D51FC138-A6AE-4ED3-BE35-8B62DC086AEF}" srcOrd="0" destOrd="0" presId="urn:microsoft.com/office/officeart/2005/8/layout/bProcess3"/>
    <dgm:cxn modelId="{91D61B77-EDFC-4661-85C4-8D7B83207CC5}" type="presParOf" srcId="{E145BF9E-5F02-47C6-A062-2D9A08262661}" destId="{A4FDA9F9-8966-4ED6-AB32-77227572838C}" srcOrd="2" destOrd="0" presId="urn:microsoft.com/office/officeart/2005/8/layout/bProcess3"/>
    <dgm:cxn modelId="{53FF062F-7D1E-4109-8A66-687A4F4F4107}" type="presParOf" srcId="{E145BF9E-5F02-47C6-A062-2D9A08262661}" destId="{D1545D17-8158-4967-9906-7868182C917E}" srcOrd="3" destOrd="0" presId="urn:microsoft.com/office/officeart/2005/8/layout/bProcess3"/>
    <dgm:cxn modelId="{65C69135-DC13-404C-9518-01DEC1B3B367}" type="presParOf" srcId="{D1545D17-8158-4967-9906-7868182C917E}" destId="{65B29CE6-BE69-4611-B849-289965FAB2DD}" srcOrd="0" destOrd="0" presId="urn:microsoft.com/office/officeart/2005/8/layout/bProcess3"/>
    <dgm:cxn modelId="{E775CC1F-A807-4043-A5C1-DCA868EB37EF}" type="presParOf" srcId="{E145BF9E-5F02-47C6-A062-2D9A08262661}" destId="{5BE710C1-240C-44BA-9477-DC5972E184D6}" srcOrd="4" destOrd="0" presId="urn:microsoft.com/office/officeart/2005/8/layout/bProcess3"/>
    <dgm:cxn modelId="{D94AA5B2-1C03-4CDD-ADB4-1F269120B9AC}" type="presParOf" srcId="{E145BF9E-5F02-47C6-A062-2D9A08262661}" destId="{500267F4-867D-47B7-81E7-431434063C4E}" srcOrd="5" destOrd="0" presId="urn:microsoft.com/office/officeart/2005/8/layout/bProcess3"/>
    <dgm:cxn modelId="{0F172CDF-5B96-4787-8846-AB248DA82E8B}" type="presParOf" srcId="{500267F4-867D-47B7-81E7-431434063C4E}" destId="{8CB1A9C9-B1D7-4509-8518-A577D90A4CD7}" srcOrd="0" destOrd="0" presId="urn:microsoft.com/office/officeart/2005/8/layout/bProcess3"/>
    <dgm:cxn modelId="{B0D265CE-53FF-468B-A68D-53D120D508A0}" type="presParOf" srcId="{E145BF9E-5F02-47C6-A062-2D9A08262661}" destId="{D7E6C257-F9D5-40E2-A81F-B9F992ACFB2E}" srcOrd="6" destOrd="0" presId="urn:microsoft.com/office/officeart/2005/8/layout/bProcess3"/>
    <dgm:cxn modelId="{6C9E0A99-077F-4C46-8283-E172FA6FDADD}" type="presParOf" srcId="{E145BF9E-5F02-47C6-A062-2D9A08262661}" destId="{944F1385-7637-481D-AF5E-14D3A914F873}" srcOrd="7" destOrd="0" presId="urn:microsoft.com/office/officeart/2005/8/layout/bProcess3"/>
    <dgm:cxn modelId="{A4644C87-8020-410B-9E3A-3402432000E9}" type="presParOf" srcId="{944F1385-7637-481D-AF5E-14D3A914F873}" destId="{B6BF5C72-4FE7-425E-9E9E-7DE652A01FA7}" srcOrd="0" destOrd="0" presId="urn:microsoft.com/office/officeart/2005/8/layout/bProcess3"/>
    <dgm:cxn modelId="{18070CB1-2A7C-4ACE-8CE5-A73BDF2FFB80}" type="presParOf" srcId="{E145BF9E-5F02-47C6-A062-2D9A08262661}" destId="{E8302D3E-C654-4E0F-8DAA-9AC9B5737D13}" srcOrd="8" destOrd="0" presId="urn:microsoft.com/office/officeart/2005/8/layout/bProcess3"/>
    <dgm:cxn modelId="{254BB1FF-DAE5-40A0-A9B5-FA69D2A108F8}" type="presParOf" srcId="{E145BF9E-5F02-47C6-A062-2D9A08262661}" destId="{EEE42C2C-57E1-45D6-AB34-D555BDEC9E4E}" srcOrd="9" destOrd="0" presId="urn:microsoft.com/office/officeart/2005/8/layout/bProcess3"/>
    <dgm:cxn modelId="{F4B7C5E5-D6BA-4AB0-93E8-5681B5760E37}" type="presParOf" srcId="{EEE42C2C-57E1-45D6-AB34-D555BDEC9E4E}" destId="{2BFCA6ED-AB3B-4A75-B3F5-BD3D923ECAE5}" srcOrd="0" destOrd="0" presId="urn:microsoft.com/office/officeart/2005/8/layout/bProcess3"/>
    <dgm:cxn modelId="{D38A3D53-C153-4592-A9E6-5642C14F5DEF}" type="presParOf" srcId="{E145BF9E-5F02-47C6-A062-2D9A08262661}" destId="{6D320A2A-749E-494F-ADCB-465B648FBBBB}" srcOrd="10" destOrd="0" presId="urn:microsoft.com/office/officeart/2005/8/layout/bProcess3"/>
    <dgm:cxn modelId="{F92A443B-4B29-4C06-BF07-FCA413EFB181}" type="presParOf" srcId="{E145BF9E-5F02-47C6-A062-2D9A08262661}" destId="{0AFAC8F3-203A-4676-BDC7-EDBC45F30E0F}" srcOrd="11" destOrd="0" presId="urn:microsoft.com/office/officeart/2005/8/layout/bProcess3"/>
    <dgm:cxn modelId="{CEA53FAD-1537-4BAA-9A48-155198EA6AEB}" type="presParOf" srcId="{0AFAC8F3-203A-4676-BDC7-EDBC45F30E0F}" destId="{C5AF11F0-F07B-4491-BE49-BCBFBE809BD3}" srcOrd="0" destOrd="0" presId="urn:microsoft.com/office/officeart/2005/8/layout/bProcess3"/>
    <dgm:cxn modelId="{F476007A-595E-44B5-8BF4-8E75BA8E1613}" type="presParOf" srcId="{E145BF9E-5F02-47C6-A062-2D9A08262661}" destId="{27AD46A9-6B1C-4CE7-B5DD-22154D4C2472}" srcOrd="12" destOrd="0" presId="urn:microsoft.com/office/officeart/2005/8/layout/bProcess3"/>
    <dgm:cxn modelId="{D1B6CC9C-76BF-4BFF-9FD6-0B0C64BFC805}" type="presParOf" srcId="{E145BF9E-5F02-47C6-A062-2D9A08262661}" destId="{7B7F9E34-E4C0-443A-A5FF-4212D5E1461B}" srcOrd="13" destOrd="0" presId="urn:microsoft.com/office/officeart/2005/8/layout/bProcess3"/>
    <dgm:cxn modelId="{9B64C543-100D-462A-9A73-178946682EFA}" type="presParOf" srcId="{7B7F9E34-E4C0-443A-A5FF-4212D5E1461B}" destId="{A3D1D2C6-9641-4DB5-8A53-03BD11EA24A6}" srcOrd="0" destOrd="0" presId="urn:microsoft.com/office/officeart/2005/8/layout/bProcess3"/>
    <dgm:cxn modelId="{E3CFCF39-F14D-4953-8225-07D0046996A4}" type="presParOf" srcId="{E145BF9E-5F02-47C6-A062-2D9A08262661}" destId="{396D674D-5CD2-499D-B423-AD7A4C80F93B}" srcOrd="14" destOrd="0" presId="urn:microsoft.com/office/officeart/2005/8/layout/bProcess3"/>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27609C-04D6-4728-A157-DA06B92688A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CBBE9A9-ACC8-4857-A00F-C0CCD6232A96}">
      <dgm:prSet phldrT="[Text]"/>
      <dgm:spPr>
        <a:solidFill>
          <a:srgbClr val="FFC82E"/>
        </a:solidFill>
        <a:ln>
          <a:solidFill>
            <a:schemeClr val="tx1"/>
          </a:solidFill>
        </a:ln>
        <a:effectLst>
          <a:softEdge rad="31750"/>
        </a:effectLst>
      </dgm:spPr>
      <dgm:t>
        <a:bodyPr/>
        <a:lstStyle/>
        <a:p>
          <a:r>
            <a:rPr lang="en-US" b="1" dirty="0">
              <a:solidFill>
                <a:srgbClr val="502D7F"/>
              </a:solidFill>
              <a:latin typeface="Garamond" panose="02020404030301010803" pitchFamily="18" charset="0"/>
            </a:rPr>
            <a:t>Unsatisfactory Job Performance</a:t>
          </a:r>
        </a:p>
      </dgm:t>
    </dgm:pt>
    <dgm:pt modelId="{435B21F8-827F-4ED4-8755-6A06B7795DCF}" type="sibTrans" cxnId="{144131FC-33AA-4D46-B92D-1AAEAD682D74}">
      <dgm:prSet/>
      <dgm:spPr/>
      <dgm:t>
        <a:bodyPr/>
        <a:lstStyle/>
        <a:p>
          <a:endParaRPr lang="en-US"/>
        </a:p>
      </dgm:t>
    </dgm:pt>
    <dgm:pt modelId="{ABDE505A-F729-4EC3-8C4F-B3BC9730BC42}" type="parTrans" cxnId="{144131FC-33AA-4D46-B92D-1AAEAD682D74}">
      <dgm:prSet/>
      <dgm:spPr/>
      <dgm:t>
        <a:bodyPr/>
        <a:lstStyle/>
        <a:p>
          <a:endParaRPr lang="en-US"/>
        </a:p>
      </dgm:t>
    </dgm:pt>
    <dgm:pt modelId="{41B67A4F-9D1C-4747-A000-5918E730C506}">
      <dgm:prSet phldrT="[Text]"/>
      <dgm:spPr>
        <a:solidFill>
          <a:srgbClr val="502D7F">
            <a:alpha val="90000"/>
          </a:srgbClr>
        </a:solidFill>
        <a:ln>
          <a:solidFill>
            <a:schemeClr val="tx1">
              <a:alpha val="90000"/>
            </a:schemeClr>
          </a:solidFill>
        </a:ln>
        <a:effectLst>
          <a:softEdge rad="31750"/>
        </a:effectLst>
      </dgm:spPr>
      <dgm:t>
        <a:bodyPr/>
        <a:lstStyle/>
        <a:p>
          <a:r>
            <a:rPr lang="en-US" dirty="0">
              <a:solidFill>
                <a:schemeClr val="bg1"/>
              </a:solidFill>
              <a:latin typeface="Garamond" panose="02020404030301010803" pitchFamily="18" charset="0"/>
            </a:rPr>
            <a:t>Written Warning</a:t>
          </a:r>
        </a:p>
      </dgm:t>
    </dgm:pt>
    <dgm:pt modelId="{06387477-B838-4C6C-A65D-A9A6935F90E5}" type="sibTrans" cxnId="{A95801C3-86AB-488A-8CB8-3A68A192D340}">
      <dgm:prSet/>
      <dgm:spPr/>
      <dgm:t>
        <a:bodyPr/>
        <a:lstStyle/>
        <a:p>
          <a:endParaRPr lang="en-US"/>
        </a:p>
      </dgm:t>
    </dgm:pt>
    <dgm:pt modelId="{2EA129A3-2138-419B-9F2C-64AB5A4082C8}" type="parTrans" cxnId="{A95801C3-86AB-488A-8CB8-3A68A192D340}">
      <dgm:prSet/>
      <dgm:spPr/>
      <dgm:t>
        <a:bodyPr/>
        <a:lstStyle/>
        <a:p>
          <a:endParaRPr lang="en-US"/>
        </a:p>
      </dgm:t>
    </dgm:pt>
    <dgm:pt modelId="{21DA339F-F605-4E95-BA3E-0EA0AAA8BBB3}">
      <dgm:prSet/>
      <dgm:spPr>
        <a:ln>
          <a:solidFill>
            <a:schemeClr val="tx1">
              <a:alpha val="90000"/>
            </a:schemeClr>
          </a:solidFill>
        </a:ln>
        <a:effectLst>
          <a:softEdge rad="31750"/>
        </a:effectLst>
      </dgm:spPr>
      <dgm:t>
        <a:bodyPr/>
        <a:lstStyle/>
        <a:p>
          <a:r>
            <a:rPr lang="en-US" dirty="0">
              <a:solidFill>
                <a:schemeClr val="bg1"/>
              </a:solidFill>
              <a:latin typeface="Garamond" panose="02020404030301010803" pitchFamily="18" charset="0"/>
            </a:rPr>
            <a:t>documented coaching</a:t>
          </a:r>
        </a:p>
      </dgm:t>
    </dgm:pt>
    <dgm:pt modelId="{6285B413-1943-418E-9080-75FBC7B116D2}" type="sibTrans" cxnId="{A5D63E6A-DDEB-44A6-B5D3-C0F8695CE406}">
      <dgm:prSet/>
      <dgm:spPr/>
      <dgm:t>
        <a:bodyPr/>
        <a:lstStyle/>
        <a:p>
          <a:endParaRPr lang="en-US"/>
        </a:p>
      </dgm:t>
    </dgm:pt>
    <dgm:pt modelId="{DC44D928-18CF-4657-B977-6648106B2C4E}" type="parTrans" cxnId="{A5D63E6A-DDEB-44A6-B5D3-C0F8695CE406}">
      <dgm:prSet/>
      <dgm:spPr/>
      <dgm:t>
        <a:bodyPr/>
        <a:lstStyle/>
        <a:p>
          <a:endParaRPr lang="en-US"/>
        </a:p>
      </dgm:t>
    </dgm:pt>
    <dgm:pt modelId="{01054AA7-B987-4359-ACCE-1989E4FCDC8B}">
      <dgm:prSet/>
      <dgm:spPr>
        <a:ln>
          <a:solidFill>
            <a:schemeClr val="tx1">
              <a:alpha val="90000"/>
            </a:schemeClr>
          </a:solidFill>
        </a:ln>
        <a:effectLst>
          <a:softEdge rad="31750"/>
        </a:effectLst>
      </dgm:spPr>
      <dgm:t>
        <a:bodyPr/>
        <a:lstStyle/>
        <a:p>
          <a:r>
            <a:rPr lang="en-US" dirty="0">
              <a:solidFill>
                <a:schemeClr val="bg1"/>
              </a:solidFill>
              <a:latin typeface="Garamond" panose="02020404030301010803" pitchFamily="18" charset="0"/>
            </a:rPr>
            <a:t>an unresolved incident</a:t>
          </a:r>
        </a:p>
      </dgm:t>
    </dgm:pt>
    <dgm:pt modelId="{1855DD36-E060-46D8-82CE-4A5589EBF044}" type="sibTrans" cxnId="{7CD64B05-ADC0-43E6-9BAD-5A63F1F673F3}">
      <dgm:prSet/>
      <dgm:spPr/>
      <dgm:t>
        <a:bodyPr/>
        <a:lstStyle/>
        <a:p>
          <a:endParaRPr lang="en-US"/>
        </a:p>
      </dgm:t>
    </dgm:pt>
    <dgm:pt modelId="{AB624F5F-FD10-49B6-B0D3-93B6E206953C}" type="parTrans" cxnId="{7CD64B05-ADC0-43E6-9BAD-5A63F1F673F3}">
      <dgm:prSet/>
      <dgm:spPr/>
      <dgm:t>
        <a:bodyPr/>
        <a:lstStyle/>
        <a:p>
          <a:endParaRPr lang="en-US"/>
        </a:p>
      </dgm:t>
    </dgm:pt>
    <dgm:pt modelId="{280C1E9E-9593-4C10-9DBE-C89D590CF8F2}">
      <dgm:prSet/>
      <dgm:spPr>
        <a:ln>
          <a:solidFill>
            <a:schemeClr val="tx1">
              <a:alpha val="90000"/>
            </a:schemeClr>
          </a:solidFill>
        </a:ln>
        <a:effectLst>
          <a:softEdge rad="31750"/>
        </a:effectLst>
      </dgm:spPr>
      <dgm:t>
        <a:bodyPr/>
        <a:lstStyle/>
        <a:p>
          <a:r>
            <a:rPr lang="en-US" dirty="0">
              <a:solidFill>
                <a:schemeClr val="bg1"/>
              </a:solidFill>
              <a:latin typeface="Garamond" panose="02020404030301010803" pitchFamily="18" charset="0"/>
            </a:rPr>
            <a:t>Suspensions Without Pay, Demotions, and Dismissals </a:t>
          </a:r>
        </a:p>
      </dgm:t>
    </dgm:pt>
    <dgm:pt modelId="{0896A930-0164-4ABA-912B-74D4F80806CF}" type="sibTrans" cxnId="{23376962-C40E-45B9-8950-9666689ED24A}">
      <dgm:prSet/>
      <dgm:spPr/>
      <dgm:t>
        <a:bodyPr/>
        <a:lstStyle/>
        <a:p>
          <a:endParaRPr lang="en-US"/>
        </a:p>
      </dgm:t>
    </dgm:pt>
    <dgm:pt modelId="{F0CE6668-5905-4E97-AB16-5BD16E1ACABE}" type="parTrans" cxnId="{23376962-C40E-45B9-8950-9666689ED24A}">
      <dgm:prSet/>
      <dgm:spPr/>
      <dgm:t>
        <a:bodyPr/>
        <a:lstStyle/>
        <a:p>
          <a:endParaRPr lang="en-US"/>
        </a:p>
      </dgm:t>
    </dgm:pt>
    <dgm:pt modelId="{E362CE92-DDBA-4066-BFAE-EC7C62828723}">
      <dgm:prSet/>
      <dgm:spPr>
        <a:ln>
          <a:solidFill>
            <a:schemeClr val="tx1">
              <a:alpha val="90000"/>
            </a:schemeClr>
          </a:solidFill>
        </a:ln>
        <a:effectLst>
          <a:softEdge rad="31750"/>
        </a:effectLst>
      </dgm:spPr>
      <dgm:t>
        <a:bodyPr/>
        <a:lstStyle/>
        <a:p>
          <a:r>
            <a:rPr lang="en-US" dirty="0">
              <a:solidFill>
                <a:schemeClr val="bg1"/>
              </a:solidFill>
              <a:latin typeface="Garamond" panose="02020404030301010803" pitchFamily="18" charset="0"/>
            </a:rPr>
            <a:t>at least two active warning;</a:t>
          </a:r>
        </a:p>
      </dgm:t>
    </dgm:pt>
    <dgm:pt modelId="{11DACB20-6A44-424B-B719-AC0B310AEAD4}" type="sibTrans" cxnId="{E4AC4F6D-5334-462A-A6B2-248FCEEB37CE}">
      <dgm:prSet/>
      <dgm:spPr/>
      <dgm:t>
        <a:bodyPr/>
        <a:lstStyle/>
        <a:p>
          <a:endParaRPr lang="en-US"/>
        </a:p>
      </dgm:t>
    </dgm:pt>
    <dgm:pt modelId="{E3E97070-A8EE-4659-B2E8-8FF4D58D296F}" type="parTrans" cxnId="{E4AC4F6D-5334-462A-A6B2-248FCEEB37CE}">
      <dgm:prSet/>
      <dgm:spPr/>
      <dgm:t>
        <a:bodyPr/>
        <a:lstStyle/>
        <a:p>
          <a:endParaRPr lang="en-US"/>
        </a:p>
      </dgm:t>
    </dgm:pt>
    <dgm:pt modelId="{DAA964E0-70F2-40D6-B52A-C7EBADCC9922}">
      <dgm:prSet/>
      <dgm:spPr>
        <a:ln>
          <a:solidFill>
            <a:schemeClr val="tx1">
              <a:alpha val="90000"/>
            </a:schemeClr>
          </a:solidFill>
        </a:ln>
        <a:effectLst>
          <a:softEdge rad="31750"/>
        </a:effectLst>
      </dgm:spPr>
      <dgm:t>
        <a:bodyPr/>
        <a:lstStyle/>
        <a:p>
          <a:r>
            <a:rPr lang="en-US" dirty="0">
              <a:solidFill>
                <a:schemeClr val="bg1"/>
              </a:solidFill>
              <a:latin typeface="Garamond" panose="02020404030301010803" pitchFamily="18" charset="0"/>
            </a:rPr>
            <a:t>an unresolved incident; and</a:t>
          </a:r>
        </a:p>
      </dgm:t>
    </dgm:pt>
    <dgm:pt modelId="{B1E99CFD-E1CC-4D9A-93A7-6597AECFD619}" type="sibTrans" cxnId="{F50B5CCA-3C50-441C-8EFA-E57593BFC270}">
      <dgm:prSet/>
      <dgm:spPr/>
      <dgm:t>
        <a:bodyPr/>
        <a:lstStyle/>
        <a:p>
          <a:endParaRPr lang="en-US"/>
        </a:p>
      </dgm:t>
    </dgm:pt>
    <dgm:pt modelId="{E75CF749-C5BA-45C3-8EAA-B78E5A793DA8}" type="parTrans" cxnId="{F50B5CCA-3C50-441C-8EFA-E57593BFC270}">
      <dgm:prSet/>
      <dgm:spPr/>
      <dgm:t>
        <a:bodyPr/>
        <a:lstStyle/>
        <a:p>
          <a:endParaRPr lang="en-US"/>
        </a:p>
      </dgm:t>
    </dgm:pt>
    <dgm:pt modelId="{4A78121B-97DF-42B3-9648-B787E3A3D9DD}">
      <dgm:prSet/>
      <dgm:spPr>
        <a:ln>
          <a:solidFill>
            <a:schemeClr val="tx1">
              <a:alpha val="90000"/>
            </a:schemeClr>
          </a:solidFill>
        </a:ln>
        <a:effectLst>
          <a:softEdge rad="31750"/>
        </a:effectLst>
      </dgm:spPr>
      <dgm:t>
        <a:bodyPr/>
        <a:lstStyle/>
        <a:p>
          <a:r>
            <a:rPr lang="en-US" dirty="0">
              <a:solidFill>
                <a:schemeClr val="bg1"/>
              </a:solidFill>
              <a:latin typeface="Garamond" panose="02020404030301010803" pitchFamily="18" charset="0"/>
            </a:rPr>
            <a:t>a pre-disciplinary conference.</a:t>
          </a:r>
        </a:p>
      </dgm:t>
    </dgm:pt>
    <dgm:pt modelId="{89386662-CEAA-4550-BA8D-1BAB741E6264}" type="sibTrans" cxnId="{DB662F4E-1C76-4052-B01A-C165AFC78368}">
      <dgm:prSet/>
      <dgm:spPr/>
      <dgm:t>
        <a:bodyPr/>
        <a:lstStyle/>
        <a:p>
          <a:endParaRPr lang="en-US"/>
        </a:p>
      </dgm:t>
    </dgm:pt>
    <dgm:pt modelId="{7667E229-0238-4BA9-AC8E-A3FB38C79A24}" type="parTrans" cxnId="{DB662F4E-1C76-4052-B01A-C165AFC78368}">
      <dgm:prSet/>
      <dgm:spPr/>
      <dgm:t>
        <a:bodyPr/>
        <a:lstStyle/>
        <a:p>
          <a:endParaRPr lang="en-US"/>
        </a:p>
      </dgm:t>
    </dgm:pt>
    <dgm:pt modelId="{66CDA6EA-C8C2-4D1F-B049-1ADFB8A1DFB3}">
      <dgm:prSet/>
      <dgm:spPr>
        <a:ln>
          <a:solidFill>
            <a:schemeClr val="tx1">
              <a:alpha val="90000"/>
            </a:schemeClr>
          </a:solidFill>
        </a:ln>
        <a:effectLst>
          <a:softEdge rad="31750"/>
        </a:effectLst>
      </dgm:spPr>
      <dgm:t>
        <a:bodyPr/>
        <a:lstStyle/>
        <a:p>
          <a:r>
            <a:rPr lang="en-US" altLang="en-US" b="0" dirty="0">
              <a:solidFill>
                <a:schemeClr val="bg1"/>
              </a:solidFill>
              <a:latin typeface="Garamond" panose="02020404030301010803" pitchFamily="18" charset="0"/>
            </a:rPr>
            <a:t>a pre-disciplinary conference.</a:t>
          </a:r>
        </a:p>
      </dgm:t>
    </dgm:pt>
    <dgm:pt modelId="{B30E47DA-EA0A-411B-8ACB-C4D9EE5B6D2E}" type="sibTrans" cxnId="{56EDDE3D-B0AB-46B9-98A6-C454F53CEA17}">
      <dgm:prSet/>
      <dgm:spPr/>
      <dgm:t>
        <a:bodyPr/>
        <a:lstStyle/>
        <a:p>
          <a:endParaRPr lang="en-US"/>
        </a:p>
      </dgm:t>
    </dgm:pt>
    <dgm:pt modelId="{7A4574D1-7D24-42B7-8887-6760D75E6799}" type="parTrans" cxnId="{56EDDE3D-B0AB-46B9-98A6-C454F53CEA17}">
      <dgm:prSet/>
      <dgm:spPr/>
      <dgm:t>
        <a:bodyPr/>
        <a:lstStyle/>
        <a:p>
          <a:endParaRPr lang="en-US"/>
        </a:p>
      </dgm:t>
    </dgm:pt>
    <dgm:pt modelId="{91AA1854-0959-46FD-91B5-98BB318FB9D5}">
      <dgm:prSet phldrT="[Text]"/>
      <dgm:spPr>
        <a:solidFill>
          <a:srgbClr val="FFC82E"/>
        </a:solidFill>
        <a:ln>
          <a:solidFill>
            <a:schemeClr val="tx1"/>
          </a:solidFill>
        </a:ln>
        <a:effectLst>
          <a:softEdge rad="31750"/>
        </a:effectLst>
      </dgm:spPr>
      <dgm:t>
        <a:bodyPr/>
        <a:lstStyle/>
        <a:p>
          <a:r>
            <a:rPr lang="en-US" b="1" dirty="0">
              <a:solidFill>
                <a:srgbClr val="502D7F"/>
              </a:solidFill>
              <a:latin typeface="Garamond" panose="02020404030301010803" pitchFamily="18" charset="0"/>
            </a:rPr>
            <a:t>Unacceptable Personal Conduct</a:t>
          </a:r>
        </a:p>
      </dgm:t>
    </dgm:pt>
    <dgm:pt modelId="{5C25D143-B5A4-4A29-8BBF-0572086CAD12}" type="sibTrans" cxnId="{D538E2B6-4303-456C-B483-6D7DD86C7D01}">
      <dgm:prSet/>
      <dgm:spPr/>
      <dgm:t>
        <a:bodyPr/>
        <a:lstStyle/>
        <a:p>
          <a:endParaRPr lang="en-US"/>
        </a:p>
      </dgm:t>
    </dgm:pt>
    <dgm:pt modelId="{D6FB6119-8A15-470F-ADA8-5CFCF4252B9F}" type="parTrans" cxnId="{D538E2B6-4303-456C-B483-6D7DD86C7D01}">
      <dgm:prSet/>
      <dgm:spPr/>
      <dgm:t>
        <a:bodyPr/>
        <a:lstStyle/>
        <a:p>
          <a:endParaRPr lang="en-US"/>
        </a:p>
      </dgm:t>
    </dgm:pt>
    <dgm:pt modelId="{274A2A92-F83E-4FEF-A5A9-30F3044414D4}">
      <dgm:prSet phldrT="[Text]"/>
      <dgm:spPr>
        <a:solidFill>
          <a:srgbClr val="502D7F">
            <a:alpha val="90000"/>
          </a:srgbClr>
        </a:solidFill>
        <a:ln>
          <a:solidFill>
            <a:schemeClr val="tx1">
              <a:alpha val="90000"/>
            </a:schemeClr>
          </a:solidFill>
        </a:ln>
        <a:effectLst>
          <a:softEdge rad="31750"/>
        </a:effectLst>
      </dgm:spPr>
      <dgm:t>
        <a:bodyPr/>
        <a:lstStyle/>
        <a:p>
          <a:r>
            <a:rPr lang="en-US" altLang="en-US" b="0" dirty="0">
              <a:solidFill>
                <a:schemeClr val="bg1"/>
              </a:solidFill>
              <a:latin typeface="Garamond" panose="02020404030301010803" pitchFamily="18" charset="0"/>
            </a:rPr>
            <a:t>Written Warning:</a:t>
          </a:r>
          <a:endParaRPr lang="en-US" b="0" dirty="0">
            <a:solidFill>
              <a:schemeClr val="bg1"/>
            </a:solidFill>
            <a:latin typeface="Garamond" panose="02020404030301010803" pitchFamily="18" charset="0"/>
          </a:endParaRPr>
        </a:p>
      </dgm:t>
    </dgm:pt>
    <dgm:pt modelId="{896C95B4-BF2A-42F7-9B4E-512A52FD4999}" type="sibTrans" cxnId="{7F6A8078-3248-4E5C-81A1-39FB72F3ADAD}">
      <dgm:prSet/>
      <dgm:spPr/>
      <dgm:t>
        <a:bodyPr/>
        <a:lstStyle/>
        <a:p>
          <a:endParaRPr lang="en-US"/>
        </a:p>
      </dgm:t>
    </dgm:pt>
    <dgm:pt modelId="{602CC579-56DD-4989-AD4C-688B5282EA39}" type="parTrans" cxnId="{7F6A8078-3248-4E5C-81A1-39FB72F3ADAD}">
      <dgm:prSet/>
      <dgm:spPr/>
      <dgm:t>
        <a:bodyPr/>
        <a:lstStyle/>
        <a:p>
          <a:endParaRPr lang="en-US"/>
        </a:p>
      </dgm:t>
    </dgm:pt>
    <dgm:pt modelId="{A57EA216-6B77-4C81-AACF-A5384287C389}">
      <dgm:prSet/>
      <dgm:spPr>
        <a:ln>
          <a:solidFill>
            <a:schemeClr val="tx1">
              <a:alpha val="90000"/>
            </a:schemeClr>
          </a:solidFill>
        </a:ln>
        <a:effectLst>
          <a:softEdge rad="31750"/>
        </a:effectLst>
      </dgm:spPr>
      <dgm:t>
        <a:bodyPr/>
        <a:lstStyle/>
        <a:p>
          <a:r>
            <a:rPr lang="en-US" b="0" dirty="0">
              <a:solidFill>
                <a:schemeClr val="bg1"/>
              </a:solidFill>
              <a:latin typeface="Garamond" panose="02020404030301010803" pitchFamily="18" charset="0"/>
            </a:rPr>
            <a:t>documented coaching (for minor issues only)</a:t>
          </a:r>
          <a:endParaRPr lang="en-US" altLang="en-US" b="0" dirty="0">
            <a:solidFill>
              <a:schemeClr val="bg1"/>
            </a:solidFill>
            <a:latin typeface="Garamond" panose="02020404030301010803" pitchFamily="18" charset="0"/>
          </a:endParaRPr>
        </a:p>
      </dgm:t>
    </dgm:pt>
    <dgm:pt modelId="{7798E602-F5B6-4931-9507-7C2417B53DC1}" type="sibTrans" cxnId="{F549D65A-5782-4B3D-9D14-D9D676DFB3B2}">
      <dgm:prSet/>
      <dgm:spPr/>
      <dgm:t>
        <a:bodyPr/>
        <a:lstStyle/>
        <a:p>
          <a:endParaRPr lang="en-US"/>
        </a:p>
      </dgm:t>
    </dgm:pt>
    <dgm:pt modelId="{73670ED3-D667-41ED-88DF-CEE93B3F936F}" type="parTrans" cxnId="{F549D65A-5782-4B3D-9D14-D9D676DFB3B2}">
      <dgm:prSet/>
      <dgm:spPr/>
      <dgm:t>
        <a:bodyPr/>
        <a:lstStyle/>
        <a:p>
          <a:endParaRPr lang="en-US"/>
        </a:p>
      </dgm:t>
    </dgm:pt>
    <dgm:pt modelId="{1031EAD2-9928-403B-87AA-8B027E36DC0C}">
      <dgm:prSet/>
      <dgm:spPr>
        <a:ln>
          <a:solidFill>
            <a:schemeClr val="tx1">
              <a:alpha val="90000"/>
            </a:schemeClr>
          </a:solidFill>
        </a:ln>
        <a:effectLst>
          <a:softEdge rad="31750"/>
        </a:effectLst>
      </dgm:spPr>
      <dgm:t>
        <a:bodyPr/>
        <a:lstStyle/>
        <a:p>
          <a:r>
            <a:rPr lang="en-US" altLang="en-US" b="0" dirty="0">
              <a:solidFill>
                <a:schemeClr val="bg1"/>
              </a:solidFill>
              <a:latin typeface="Garamond" panose="02020404030301010803" pitchFamily="18" charset="0"/>
            </a:rPr>
            <a:t>an unresolved incident</a:t>
          </a:r>
        </a:p>
      </dgm:t>
    </dgm:pt>
    <dgm:pt modelId="{05C9BD38-281B-4894-81E7-F0CDA6A08186}" type="sibTrans" cxnId="{FBF4223B-A67F-4730-9A53-7E1B5E3E6415}">
      <dgm:prSet/>
      <dgm:spPr/>
      <dgm:t>
        <a:bodyPr/>
        <a:lstStyle/>
        <a:p>
          <a:endParaRPr lang="en-US"/>
        </a:p>
      </dgm:t>
    </dgm:pt>
    <dgm:pt modelId="{8E04EDC3-FD63-4842-82E3-5A7F6563865E}" type="parTrans" cxnId="{FBF4223B-A67F-4730-9A53-7E1B5E3E6415}">
      <dgm:prSet/>
      <dgm:spPr/>
      <dgm:t>
        <a:bodyPr/>
        <a:lstStyle/>
        <a:p>
          <a:endParaRPr lang="en-US"/>
        </a:p>
      </dgm:t>
    </dgm:pt>
    <dgm:pt modelId="{0D882D24-A7D8-4B11-B94B-E1122E8AC488}">
      <dgm:prSet/>
      <dgm:spPr>
        <a:ln>
          <a:solidFill>
            <a:schemeClr val="tx1">
              <a:alpha val="90000"/>
            </a:schemeClr>
          </a:solidFill>
        </a:ln>
        <a:effectLst>
          <a:softEdge rad="31750"/>
        </a:effectLst>
      </dgm:spPr>
      <dgm:t>
        <a:bodyPr/>
        <a:lstStyle/>
        <a:p>
          <a:r>
            <a:rPr lang="en-US" altLang="en-US" b="0" dirty="0">
              <a:solidFill>
                <a:schemeClr val="bg1"/>
              </a:solidFill>
              <a:latin typeface="Garamond" panose="02020404030301010803" pitchFamily="18" charset="0"/>
            </a:rPr>
            <a:t>Dismissals, Suspensions Without Pay and Demotions:</a:t>
          </a:r>
        </a:p>
      </dgm:t>
    </dgm:pt>
    <dgm:pt modelId="{7D616D05-2115-44E4-B6FD-D7F72F52D797}" type="sibTrans" cxnId="{A8DF6CB5-27BD-4D86-9BB7-E629C9BFF07C}">
      <dgm:prSet/>
      <dgm:spPr/>
      <dgm:t>
        <a:bodyPr/>
        <a:lstStyle/>
        <a:p>
          <a:endParaRPr lang="en-US"/>
        </a:p>
      </dgm:t>
    </dgm:pt>
    <dgm:pt modelId="{707417D6-AEE0-40B0-A5E9-53CEB192B974}" type="parTrans" cxnId="{A8DF6CB5-27BD-4D86-9BB7-E629C9BFF07C}">
      <dgm:prSet/>
      <dgm:spPr/>
      <dgm:t>
        <a:bodyPr/>
        <a:lstStyle/>
        <a:p>
          <a:endParaRPr lang="en-US"/>
        </a:p>
      </dgm:t>
    </dgm:pt>
    <dgm:pt modelId="{268991E7-03FF-4DF4-A617-7F5B7347FF87}">
      <dgm:prSet/>
      <dgm:spPr>
        <a:ln>
          <a:solidFill>
            <a:schemeClr val="tx1">
              <a:alpha val="90000"/>
            </a:schemeClr>
          </a:solidFill>
        </a:ln>
        <a:effectLst>
          <a:softEdge rad="31750"/>
        </a:effectLst>
      </dgm:spPr>
      <dgm:t>
        <a:bodyPr/>
        <a:lstStyle/>
        <a:p>
          <a:r>
            <a:rPr lang="en-US" altLang="en-US" b="0" dirty="0">
              <a:solidFill>
                <a:schemeClr val="bg1"/>
              </a:solidFill>
              <a:latin typeface="Garamond" panose="02020404030301010803" pitchFamily="18" charset="0"/>
            </a:rPr>
            <a:t>an unresolved incident; and</a:t>
          </a:r>
        </a:p>
      </dgm:t>
    </dgm:pt>
    <dgm:pt modelId="{50D9F91C-F1FB-4249-AB15-C1DF68F72B17}" type="sibTrans" cxnId="{7333A7B1-E03E-43B8-8A5C-99928FE6EB05}">
      <dgm:prSet/>
      <dgm:spPr/>
      <dgm:t>
        <a:bodyPr/>
        <a:lstStyle/>
        <a:p>
          <a:endParaRPr lang="en-US"/>
        </a:p>
      </dgm:t>
    </dgm:pt>
    <dgm:pt modelId="{F1E81EBC-6D6F-4EDB-87BF-D5ECE661E24C}" type="parTrans" cxnId="{7333A7B1-E03E-43B8-8A5C-99928FE6EB05}">
      <dgm:prSet/>
      <dgm:spPr/>
      <dgm:t>
        <a:bodyPr/>
        <a:lstStyle/>
        <a:p>
          <a:endParaRPr lang="en-US"/>
        </a:p>
      </dgm:t>
    </dgm:pt>
    <dgm:pt modelId="{AECFEA04-678E-4BEA-8CD5-9D269FA6B211}">
      <dgm:prSet/>
      <dgm:spPr>
        <a:ln>
          <a:solidFill>
            <a:schemeClr val="tx1">
              <a:alpha val="90000"/>
            </a:schemeClr>
          </a:solidFill>
        </a:ln>
        <a:effectLst>
          <a:softEdge rad="31750"/>
        </a:effectLst>
      </dgm:spPr>
      <dgm:t>
        <a:bodyPr/>
        <a:lstStyle/>
        <a:p>
          <a:r>
            <a:rPr lang="en-US" altLang="en-US" b="0" dirty="0">
              <a:solidFill>
                <a:schemeClr val="bg1"/>
              </a:solidFill>
              <a:latin typeface="Garamond" panose="02020404030301010803" pitchFamily="18" charset="0"/>
            </a:rPr>
            <a:t>a pre-disciplinary conference.</a:t>
          </a:r>
        </a:p>
      </dgm:t>
    </dgm:pt>
    <dgm:pt modelId="{E44C4C56-AA77-4009-B732-CD72B75EA676}" type="sibTrans" cxnId="{8A5F6B97-B479-4550-BD8C-19F0E40097A1}">
      <dgm:prSet/>
      <dgm:spPr/>
      <dgm:t>
        <a:bodyPr/>
        <a:lstStyle/>
        <a:p>
          <a:endParaRPr lang="en-US"/>
        </a:p>
      </dgm:t>
    </dgm:pt>
    <dgm:pt modelId="{16EC82CC-95A5-4A53-A27B-1D3B524E0A13}" type="parTrans" cxnId="{8A5F6B97-B479-4550-BD8C-19F0E40097A1}">
      <dgm:prSet/>
      <dgm:spPr/>
      <dgm:t>
        <a:bodyPr/>
        <a:lstStyle/>
        <a:p>
          <a:endParaRPr lang="en-US"/>
        </a:p>
      </dgm:t>
    </dgm:pt>
    <dgm:pt modelId="{3878D6D0-858D-46DF-A73B-3AE45AC6A025}">
      <dgm:prSet phldrT="[Text]"/>
      <dgm:spPr>
        <a:solidFill>
          <a:srgbClr val="FFC82E"/>
        </a:solidFill>
        <a:ln>
          <a:solidFill>
            <a:schemeClr val="tx1"/>
          </a:solidFill>
        </a:ln>
        <a:effectLst>
          <a:softEdge rad="31750"/>
        </a:effectLst>
      </dgm:spPr>
      <dgm:t>
        <a:bodyPr/>
        <a:lstStyle/>
        <a:p>
          <a:r>
            <a:rPr lang="en-US" b="1" dirty="0">
              <a:solidFill>
                <a:srgbClr val="502D7F"/>
              </a:solidFill>
              <a:latin typeface="Garamond" panose="02020404030301010803" pitchFamily="18" charset="0"/>
            </a:rPr>
            <a:t>Grossly Inefficient Job Performance</a:t>
          </a:r>
        </a:p>
      </dgm:t>
    </dgm:pt>
    <dgm:pt modelId="{685752CD-DBC2-49C2-8E99-8981EFE87D98}" type="sibTrans" cxnId="{79EE8C42-F04B-4268-9AC1-7F49C39F488F}">
      <dgm:prSet/>
      <dgm:spPr/>
      <dgm:t>
        <a:bodyPr/>
        <a:lstStyle/>
        <a:p>
          <a:endParaRPr lang="en-US"/>
        </a:p>
      </dgm:t>
    </dgm:pt>
    <dgm:pt modelId="{BD619661-C3A2-482F-87A9-CF90F752C2E0}" type="parTrans" cxnId="{79EE8C42-F04B-4268-9AC1-7F49C39F488F}">
      <dgm:prSet/>
      <dgm:spPr/>
      <dgm:t>
        <a:bodyPr/>
        <a:lstStyle/>
        <a:p>
          <a:endParaRPr lang="en-US"/>
        </a:p>
      </dgm:t>
    </dgm:pt>
    <dgm:pt modelId="{DA1D15DD-D843-4B11-A2AD-66037AE775C5}">
      <dgm:prSet phldrT="[Text]"/>
      <dgm:spPr>
        <a:solidFill>
          <a:srgbClr val="502D7F">
            <a:alpha val="90000"/>
          </a:srgbClr>
        </a:solidFill>
        <a:ln>
          <a:solidFill>
            <a:schemeClr val="tx1">
              <a:alpha val="90000"/>
            </a:schemeClr>
          </a:solidFill>
        </a:ln>
        <a:effectLst>
          <a:softEdge rad="31750"/>
        </a:effectLst>
      </dgm:spPr>
      <dgm:t>
        <a:bodyPr/>
        <a:lstStyle/>
        <a:p>
          <a:r>
            <a:rPr lang="en-US" altLang="en-US" b="0" dirty="0">
              <a:solidFill>
                <a:schemeClr val="bg1"/>
              </a:solidFill>
              <a:latin typeface="Garamond" panose="02020404030301010803" pitchFamily="18" charset="0"/>
            </a:rPr>
            <a:t>Written Warning:</a:t>
          </a:r>
          <a:endParaRPr lang="en-US" b="0" dirty="0">
            <a:solidFill>
              <a:schemeClr val="bg1"/>
            </a:solidFill>
            <a:latin typeface="Garamond" panose="02020404030301010803" pitchFamily="18" charset="0"/>
          </a:endParaRPr>
        </a:p>
      </dgm:t>
    </dgm:pt>
    <dgm:pt modelId="{8B29DA45-782D-4057-B096-8E4FA44A6F58}" type="sibTrans" cxnId="{FBA913B0-9965-4ED6-877A-736F8157268C}">
      <dgm:prSet/>
      <dgm:spPr/>
      <dgm:t>
        <a:bodyPr/>
        <a:lstStyle/>
        <a:p>
          <a:endParaRPr lang="en-US"/>
        </a:p>
      </dgm:t>
    </dgm:pt>
    <dgm:pt modelId="{E4050952-005F-4AB2-B850-369E1D72C453}" type="parTrans" cxnId="{FBA913B0-9965-4ED6-877A-736F8157268C}">
      <dgm:prSet/>
      <dgm:spPr/>
      <dgm:t>
        <a:bodyPr/>
        <a:lstStyle/>
        <a:p>
          <a:endParaRPr lang="en-US"/>
        </a:p>
      </dgm:t>
    </dgm:pt>
    <dgm:pt modelId="{6264DFD6-07CE-4792-B292-C4F71CF35BFD}">
      <dgm:prSet/>
      <dgm:spPr>
        <a:ln>
          <a:solidFill>
            <a:schemeClr val="tx1">
              <a:alpha val="90000"/>
            </a:schemeClr>
          </a:solidFill>
        </a:ln>
        <a:effectLst>
          <a:softEdge rad="31750"/>
        </a:effectLst>
      </dgm:spPr>
      <dgm:t>
        <a:bodyPr/>
        <a:lstStyle/>
        <a:p>
          <a:r>
            <a:rPr lang="en-US" altLang="en-US" b="0" dirty="0">
              <a:solidFill>
                <a:schemeClr val="bg1"/>
              </a:solidFill>
              <a:latin typeface="Garamond" panose="02020404030301010803" pitchFamily="18" charset="0"/>
            </a:rPr>
            <a:t>an unresolved incident</a:t>
          </a:r>
        </a:p>
      </dgm:t>
    </dgm:pt>
    <dgm:pt modelId="{9D8E8ED1-08C7-43BC-9A37-4B081355FF9F}" type="sibTrans" cxnId="{6C974E4B-4449-41E7-80B0-7BB53FE64289}">
      <dgm:prSet/>
      <dgm:spPr/>
      <dgm:t>
        <a:bodyPr/>
        <a:lstStyle/>
        <a:p>
          <a:endParaRPr lang="en-US"/>
        </a:p>
      </dgm:t>
    </dgm:pt>
    <dgm:pt modelId="{63CE66BC-B067-4F52-9F79-E1B2763F00E1}" type="parTrans" cxnId="{6C974E4B-4449-41E7-80B0-7BB53FE64289}">
      <dgm:prSet/>
      <dgm:spPr/>
      <dgm:t>
        <a:bodyPr/>
        <a:lstStyle/>
        <a:p>
          <a:endParaRPr lang="en-US"/>
        </a:p>
      </dgm:t>
    </dgm:pt>
    <dgm:pt modelId="{69DD1BBD-87E6-4B4F-ABE5-575D887D5BAF}">
      <dgm:prSet/>
      <dgm:spPr>
        <a:ln>
          <a:solidFill>
            <a:schemeClr val="tx1">
              <a:alpha val="90000"/>
            </a:schemeClr>
          </a:solidFill>
        </a:ln>
        <a:effectLst>
          <a:softEdge rad="31750"/>
        </a:effectLst>
      </dgm:spPr>
      <dgm:t>
        <a:bodyPr/>
        <a:lstStyle/>
        <a:p>
          <a:r>
            <a:rPr lang="en-US" altLang="en-US" b="0" dirty="0">
              <a:solidFill>
                <a:schemeClr val="bg1"/>
              </a:solidFill>
              <a:latin typeface="Garamond" panose="02020404030301010803" pitchFamily="18" charset="0"/>
            </a:rPr>
            <a:t>Dismissals, Suspensions Without Pay and Demotions:</a:t>
          </a:r>
        </a:p>
      </dgm:t>
    </dgm:pt>
    <dgm:pt modelId="{EF22D062-3002-45A5-B606-5587C1BF1B81}" type="sibTrans" cxnId="{4E6ADEF4-98AD-4FE7-861B-4C1812C1A442}">
      <dgm:prSet/>
      <dgm:spPr/>
      <dgm:t>
        <a:bodyPr/>
        <a:lstStyle/>
        <a:p>
          <a:endParaRPr lang="en-US"/>
        </a:p>
      </dgm:t>
    </dgm:pt>
    <dgm:pt modelId="{E7676F3C-F221-43E7-8CCD-CA8BB6391515}" type="parTrans" cxnId="{4E6ADEF4-98AD-4FE7-861B-4C1812C1A442}">
      <dgm:prSet/>
      <dgm:spPr/>
      <dgm:t>
        <a:bodyPr/>
        <a:lstStyle/>
        <a:p>
          <a:endParaRPr lang="en-US"/>
        </a:p>
      </dgm:t>
    </dgm:pt>
    <dgm:pt modelId="{1966DFEA-2403-4A81-9748-8AFC37BB41AF}">
      <dgm:prSet/>
      <dgm:spPr>
        <a:ln>
          <a:solidFill>
            <a:schemeClr val="tx1">
              <a:alpha val="90000"/>
            </a:schemeClr>
          </a:solidFill>
        </a:ln>
        <a:effectLst>
          <a:softEdge rad="31750"/>
        </a:effectLst>
      </dgm:spPr>
      <dgm:t>
        <a:bodyPr/>
        <a:lstStyle/>
        <a:p>
          <a:r>
            <a:rPr lang="en-US" altLang="en-US" b="0" dirty="0">
              <a:solidFill>
                <a:schemeClr val="bg1"/>
              </a:solidFill>
              <a:latin typeface="Garamond" panose="02020404030301010803" pitchFamily="18" charset="0"/>
            </a:rPr>
            <a:t>an unresolved incident; and</a:t>
          </a:r>
        </a:p>
      </dgm:t>
    </dgm:pt>
    <dgm:pt modelId="{25139DC8-D60C-4A83-9920-DEA8F2A2D174}" type="sibTrans" cxnId="{F75CD74D-679A-4556-A1CC-BAA9DB75FC7F}">
      <dgm:prSet/>
      <dgm:spPr/>
      <dgm:t>
        <a:bodyPr/>
        <a:lstStyle/>
        <a:p>
          <a:endParaRPr lang="en-US"/>
        </a:p>
      </dgm:t>
    </dgm:pt>
    <dgm:pt modelId="{D9942F95-AEB9-4651-8725-71A3A03FBE65}" type="parTrans" cxnId="{F75CD74D-679A-4556-A1CC-BAA9DB75FC7F}">
      <dgm:prSet/>
      <dgm:spPr/>
      <dgm:t>
        <a:bodyPr/>
        <a:lstStyle/>
        <a:p>
          <a:endParaRPr lang="en-US"/>
        </a:p>
      </dgm:t>
    </dgm:pt>
    <dgm:pt modelId="{831C9818-6400-4F60-A386-87A468E702DE}" type="pres">
      <dgm:prSet presAssocID="{9327609C-04D6-4728-A157-DA06B92688A7}" presName="Name0" presStyleCnt="0">
        <dgm:presLayoutVars>
          <dgm:dir/>
          <dgm:animLvl val="lvl"/>
          <dgm:resizeHandles val="exact"/>
        </dgm:presLayoutVars>
      </dgm:prSet>
      <dgm:spPr/>
    </dgm:pt>
    <dgm:pt modelId="{6E436EC0-5D9A-4DC7-93E2-4429E19F5E00}" type="pres">
      <dgm:prSet presAssocID="{6CBBE9A9-ACC8-4857-A00F-C0CCD6232A96}" presName="composite" presStyleCnt="0"/>
      <dgm:spPr/>
    </dgm:pt>
    <dgm:pt modelId="{8E73280D-5224-439D-AE0D-66863173C582}" type="pres">
      <dgm:prSet presAssocID="{6CBBE9A9-ACC8-4857-A00F-C0CCD6232A96}" presName="parTx" presStyleLbl="alignNode1" presStyleIdx="0" presStyleCnt="3">
        <dgm:presLayoutVars>
          <dgm:chMax val="0"/>
          <dgm:chPref val="0"/>
          <dgm:bulletEnabled val="1"/>
        </dgm:presLayoutVars>
      </dgm:prSet>
      <dgm:spPr/>
    </dgm:pt>
    <dgm:pt modelId="{D85C7ED1-B01B-499E-93AC-40FE8DDA2F19}" type="pres">
      <dgm:prSet presAssocID="{6CBBE9A9-ACC8-4857-A00F-C0CCD6232A96}" presName="desTx" presStyleLbl="alignAccFollowNode1" presStyleIdx="0" presStyleCnt="3">
        <dgm:presLayoutVars>
          <dgm:bulletEnabled val="1"/>
        </dgm:presLayoutVars>
      </dgm:prSet>
      <dgm:spPr/>
    </dgm:pt>
    <dgm:pt modelId="{DB7E8616-EC29-4848-999D-34C14E38A144}" type="pres">
      <dgm:prSet presAssocID="{435B21F8-827F-4ED4-8755-6A06B7795DCF}" presName="space" presStyleCnt="0"/>
      <dgm:spPr/>
    </dgm:pt>
    <dgm:pt modelId="{CDA707F4-9531-4D4C-95A2-104D9C2D3439}" type="pres">
      <dgm:prSet presAssocID="{91AA1854-0959-46FD-91B5-98BB318FB9D5}" presName="composite" presStyleCnt="0"/>
      <dgm:spPr/>
    </dgm:pt>
    <dgm:pt modelId="{C849C7BA-34FA-47ED-A642-584F6FDDA119}" type="pres">
      <dgm:prSet presAssocID="{91AA1854-0959-46FD-91B5-98BB318FB9D5}" presName="parTx" presStyleLbl="alignNode1" presStyleIdx="1" presStyleCnt="3">
        <dgm:presLayoutVars>
          <dgm:chMax val="0"/>
          <dgm:chPref val="0"/>
          <dgm:bulletEnabled val="1"/>
        </dgm:presLayoutVars>
      </dgm:prSet>
      <dgm:spPr/>
    </dgm:pt>
    <dgm:pt modelId="{73AB2B7F-7F86-42B9-8471-FD76A9A95B8D}" type="pres">
      <dgm:prSet presAssocID="{91AA1854-0959-46FD-91B5-98BB318FB9D5}" presName="desTx" presStyleLbl="alignAccFollowNode1" presStyleIdx="1" presStyleCnt="3">
        <dgm:presLayoutVars>
          <dgm:bulletEnabled val="1"/>
        </dgm:presLayoutVars>
      </dgm:prSet>
      <dgm:spPr/>
    </dgm:pt>
    <dgm:pt modelId="{9BEDD27A-4335-4DDE-9446-2158EFDA50A2}" type="pres">
      <dgm:prSet presAssocID="{5C25D143-B5A4-4A29-8BBF-0572086CAD12}" presName="space" presStyleCnt="0"/>
      <dgm:spPr/>
    </dgm:pt>
    <dgm:pt modelId="{A957DA82-C23C-4547-95EE-8DF14AEA000F}" type="pres">
      <dgm:prSet presAssocID="{3878D6D0-858D-46DF-A73B-3AE45AC6A025}" presName="composite" presStyleCnt="0"/>
      <dgm:spPr/>
    </dgm:pt>
    <dgm:pt modelId="{C19C9D5B-207D-40C8-93F6-15A2AF0321C1}" type="pres">
      <dgm:prSet presAssocID="{3878D6D0-858D-46DF-A73B-3AE45AC6A025}" presName="parTx" presStyleLbl="alignNode1" presStyleIdx="2" presStyleCnt="3">
        <dgm:presLayoutVars>
          <dgm:chMax val="0"/>
          <dgm:chPref val="0"/>
          <dgm:bulletEnabled val="1"/>
        </dgm:presLayoutVars>
      </dgm:prSet>
      <dgm:spPr/>
    </dgm:pt>
    <dgm:pt modelId="{008935FD-1F9C-427D-9DB7-E304A5AE8FC0}" type="pres">
      <dgm:prSet presAssocID="{3878D6D0-858D-46DF-A73B-3AE45AC6A025}" presName="desTx" presStyleLbl="alignAccFollowNode1" presStyleIdx="2" presStyleCnt="3">
        <dgm:presLayoutVars>
          <dgm:bulletEnabled val="1"/>
        </dgm:presLayoutVars>
      </dgm:prSet>
      <dgm:spPr/>
    </dgm:pt>
  </dgm:ptLst>
  <dgm:cxnLst>
    <dgm:cxn modelId="{7CD64B05-ADC0-43E6-9BAD-5A63F1F673F3}" srcId="{41B67A4F-9D1C-4747-A000-5918E730C506}" destId="{01054AA7-B987-4359-ACCE-1989E4FCDC8B}" srcOrd="1" destOrd="0" parTransId="{AB624F5F-FD10-49B6-B0D3-93B6E206953C}" sibTransId="{1855DD36-E060-46D8-82CE-4A5589EBF044}"/>
    <dgm:cxn modelId="{381EB705-F15F-41F9-8961-F2E911661535}" type="presOf" srcId="{A57EA216-6B77-4C81-AACF-A5384287C389}" destId="{73AB2B7F-7F86-42B9-8471-FD76A9A95B8D}" srcOrd="0" destOrd="1" presId="urn:microsoft.com/office/officeart/2005/8/layout/hList1"/>
    <dgm:cxn modelId="{8375DE07-D981-45CA-B557-EA4C6B8B3768}" type="presOf" srcId="{DAA964E0-70F2-40D6-B52A-C7EBADCC9922}" destId="{D85C7ED1-B01B-499E-93AC-40FE8DDA2F19}" srcOrd="0" destOrd="5" presId="urn:microsoft.com/office/officeart/2005/8/layout/hList1"/>
    <dgm:cxn modelId="{8D22E90D-A69E-4FDF-ABD8-E6CC9615D990}" type="presOf" srcId="{9327609C-04D6-4728-A157-DA06B92688A7}" destId="{831C9818-6400-4F60-A386-87A468E702DE}" srcOrd="0" destOrd="0" presId="urn:microsoft.com/office/officeart/2005/8/layout/hList1"/>
    <dgm:cxn modelId="{84758814-8426-4A4A-BECC-5FE51EE1BD26}" type="presOf" srcId="{6CBBE9A9-ACC8-4857-A00F-C0CCD6232A96}" destId="{8E73280D-5224-439D-AE0D-66863173C582}" srcOrd="0" destOrd="0" presId="urn:microsoft.com/office/officeart/2005/8/layout/hList1"/>
    <dgm:cxn modelId="{9B2DA315-D441-40C1-86D7-373CDD595B07}" type="presOf" srcId="{4A78121B-97DF-42B3-9648-B787E3A3D9DD}" destId="{D85C7ED1-B01B-499E-93AC-40FE8DDA2F19}" srcOrd="0" destOrd="6" presId="urn:microsoft.com/office/officeart/2005/8/layout/hList1"/>
    <dgm:cxn modelId="{B10A151C-05EA-4007-B278-99002F46B7A4}" type="presOf" srcId="{DA1D15DD-D843-4B11-A2AD-66037AE775C5}" destId="{008935FD-1F9C-427D-9DB7-E304A5AE8FC0}" srcOrd="0" destOrd="0" presId="urn:microsoft.com/office/officeart/2005/8/layout/hList1"/>
    <dgm:cxn modelId="{C3D8BA20-4010-4303-9950-B75D9B7E762F}" type="presOf" srcId="{AECFEA04-678E-4BEA-8CD5-9D269FA6B211}" destId="{73AB2B7F-7F86-42B9-8471-FD76A9A95B8D}" srcOrd="0" destOrd="5" presId="urn:microsoft.com/office/officeart/2005/8/layout/hList1"/>
    <dgm:cxn modelId="{D0FD7329-4F2D-4F75-8207-9B4B2E3548BD}" type="presOf" srcId="{91AA1854-0959-46FD-91B5-98BB318FB9D5}" destId="{C849C7BA-34FA-47ED-A642-584F6FDDA119}" srcOrd="0" destOrd="0" presId="urn:microsoft.com/office/officeart/2005/8/layout/hList1"/>
    <dgm:cxn modelId="{45554331-1CD1-421A-A5DB-4933C47648B5}" type="presOf" srcId="{0D882D24-A7D8-4B11-B94B-E1122E8AC488}" destId="{73AB2B7F-7F86-42B9-8471-FD76A9A95B8D}" srcOrd="0" destOrd="3" presId="urn:microsoft.com/office/officeart/2005/8/layout/hList1"/>
    <dgm:cxn modelId="{EBF9BE31-1E9A-49EA-9947-3E619F958DF9}" type="presOf" srcId="{21DA339F-F605-4E95-BA3E-0EA0AAA8BBB3}" destId="{D85C7ED1-B01B-499E-93AC-40FE8DDA2F19}" srcOrd="0" destOrd="1" presId="urn:microsoft.com/office/officeart/2005/8/layout/hList1"/>
    <dgm:cxn modelId="{C577F535-DB24-4924-9C72-CA260F2969E8}" type="presOf" srcId="{1031EAD2-9928-403B-87AA-8B027E36DC0C}" destId="{73AB2B7F-7F86-42B9-8471-FD76A9A95B8D}" srcOrd="0" destOrd="2" presId="urn:microsoft.com/office/officeart/2005/8/layout/hList1"/>
    <dgm:cxn modelId="{FBF4223B-A67F-4730-9A53-7E1B5E3E6415}" srcId="{274A2A92-F83E-4FEF-A5A9-30F3044414D4}" destId="{1031EAD2-9928-403B-87AA-8B027E36DC0C}" srcOrd="1" destOrd="0" parTransId="{8E04EDC3-FD63-4842-82E3-5A7F6563865E}" sibTransId="{05C9BD38-281B-4894-81E7-F0CDA6A08186}"/>
    <dgm:cxn modelId="{56EDDE3D-B0AB-46B9-98A6-C454F53CEA17}" srcId="{69DD1BBD-87E6-4B4F-ABE5-575D887D5BAF}" destId="{66CDA6EA-C8C2-4D1F-B049-1ADFB8A1DFB3}" srcOrd="1" destOrd="0" parTransId="{7A4574D1-7D24-42B7-8887-6760D75E6799}" sibTransId="{B30E47DA-EA0A-411B-8ACB-C4D9EE5B6D2E}"/>
    <dgm:cxn modelId="{B98A9B40-03B0-4A07-8CA4-57F024D7D21D}" type="presOf" srcId="{66CDA6EA-C8C2-4D1F-B049-1ADFB8A1DFB3}" destId="{008935FD-1F9C-427D-9DB7-E304A5AE8FC0}" srcOrd="0" destOrd="4" presId="urn:microsoft.com/office/officeart/2005/8/layout/hList1"/>
    <dgm:cxn modelId="{0CDA9D5D-FFC9-4373-860A-8E342679F6EA}" type="presOf" srcId="{3878D6D0-858D-46DF-A73B-3AE45AC6A025}" destId="{C19C9D5B-207D-40C8-93F6-15A2AF0321C1}" srcOrd="0" destOrd="0" presId="urn:microsoft.com/office/officeart/2005/8/layout/hList1"/>
    <dgm:cxn modelId="{23376962-C40E-45B9-8950-9666689ED24A}" srcId="{6CBBE9A9-ACC8-4857-A00F-C0CCD6232A96}" destId="{280C1E9E-9593-4C10-9DBE-C89D590CF8F2}" srcOrd="1" destOrd="0" parTransId="{F0CE6668-5905-4E97-AB16-5BD16E1ACABE}" sibTransId="{0896A930-0164-4ABA-912B-74D4F80806CF}"/>
    <dgm:cxn modelId="{79EE8C42-F04B-4268-9AC1-7F49C39F488F}" srcId="{9327609C-04D6-4728-A157-DA06B92688A7}" destId="{3878D6D0-858D-46DF-A73B-3AE45AC6A025}" srcOrd="2" destOrd="0" parTransId="{BD619661-C3A2-482F-87A9-CF90F752C2E0}" sibTransId="{685752CD-DBC2-49C2-8E99-8981EFE87D98}"/>
    <dgm:cxn modelId="{09E6C966-3004-44A4-800A-091F16CE0022}" type="presOf" srcId="{69DD1BBD-87E6-4B4F-ABE5-575D887D5BAF}" destId="{008935FD-1F9C-427D-9DB7-E304A5AE8FC0}" srcOrd="0" destOrd="2" presId="urn:microsoft.com/office/officeart/2005/8/layout/hList1"/>
    <dgm:cxn modelId="{A5D63E6A-DDEB-44A6-B5D3-C0F8695CE406}" srcId="{41B67A4F-9D1C-4747-A000-5918E730C506}" destId="{21DA339F-F605-4E95-BA3E-0EA0AAA8BBB3}" srcOrd="0" destOrd="0" parTransId="{DC44D928-18CF-4657-B977-6648106B2C4E}" sibTransId="{6285B413-1943-418E-9080-75FBC7B116D2}"/>
    <dgm:cxn modelId="{6C974E4B-4449-41E7-80B0-7BB53FE64289}" srcId="{DA1D15DD-D843-4B11-A2AD-66037AE775C5}" destId="{6264DFD6-07CE-4792-B292-C4F71CF35BFD}" srcOrd="0" destOrd="0" parTransId="{63CE66BC-B067-4F52-9F79-E1B2763F00E1}" sibTransId="{9D8E8ED1-08C7-43BC-9A37-4B081355FF9F}"/>
    <dgm:cxn modelId="{E4AC4F6D-5334-462A-A6B2-248FCEEB37CE}" srcId="{280C1E9E-9593-4C10-9DBE-C89D590CF8F2}" destId="{E362CE92-DDBA-4066-BFAE-EC7C62828723}" srcOrd="0" destOrd="0" parTransId="{E3E97070-A8EE-4659-B2E8-8FF4D58D296F}" sibTransId="{11DACB20-6A44-424B-B719-AC0B310AEAD4}"/>
    <dgm:cxn modelId="{F75CD74D-679A-4556-A1CC-BAA9DB75FC7F}" srcId="{69DD1BBD-87E6-4B4F-ABE5-575D887D5BAF}" destId="{1966DFEA-2403-4A81-9748-8AFC37BB41AF}" srcOrd="0" destOrd="0" parTransId="{D9942F95-AEB9-4651-8725-71A3A03FBE65}" sibTransId="{25139DC8-D60C-4A83-9920-DEA8F2A2D174}"/>
    <dgm:cxn modelId="{DB662F4E-1C76-4052-B01A-C165AFC78368}" srcId="{280C1E9E-9593-4C10-9DBE-C89D590CF8F2}" destId="{4A78121B-97DF-42B3-9648-B787E3A3D9DD}" srcOrd="2" destOrd="0" parTransId="{7667E229-0238-4BA9-AC8E-A3FB38C79A24}" sibTransId="{89386662-CEAA-4550-BA8D-1BAB741E6264}"/>
    <dgm:cxn modelId="{08AF0970-8A5A-4AB9-B99A-E2E6CBB63329}" type="presOf" srcId="{41B67A4F-9D1C-4747-A000-5918E730C506}" destId="{D85C7ED1-B01B-499E-93AC-40FE8DDA2F19}" srcOrd="0" destOrd="0" presId="urn:microsoft.com/office/officeart/2005/8/layout/hList1"/>
    <dgm:cxn modelId="{7F6A8078-3248-4E5C-81A1-39FB72F3ADAD}" srcId="{91AA1854-0959-46FD-91B5-98BB318FB9D5}" destId="{274A2A92-F83E-4FEF-A5A9-30F3044414D4}" srcOrd="0" destOrd="0" parTransId="{602CC579-56DD-4989-AD4C-688B5282EA39}" sibTransId="{896C95B4-BF2A-42F7-9B4E-512A52FD4999}"/>
    <dgm:cxn modelId="{F549D65A-5782-4B3D-9D14-D9D676DFB3B2}" srcId="{274A2A92-F83E-4FEF-A5A9-30F3044414D4}" destId="{A57EA216-6B77-4C81-AACF-A5384287C389}" srcOrd="0" destOrd="0" parTransId="{73670ED3-D667-41ED-88DF-CEE93B3F936F}" sibTransId="{7798E602-F5B6-4931-9507-7C2417B53DC1}"/>
    <dgm:cxn modelId="{FB6E448C-8653-4F5D-A2CC-4DA54FEB5C22}" type="presOf" srcId="{268991E7-03FF-4DF4-A617-7F5B7347FF87}" destId="{73AB2B7F-7F86-42B9-8471-FD76A9A95B8D}" srcOrd="0" destOrd="4" presId="urn:microsoft.com/office/officeart/2005/8/layout/hList1"/>
    <dgm:cxn modelId="{8A5F6B97-B479-4550-BD8C-19F0E40097A1}" srcId="{0D882D24-A7D8-4B11-B94B-E1122E8AC488}" destId="{AECFEA04-678E-4BEA-8CD5-9D269FA6B211}" srcOrd="1" destOrd="0" parTransId="{16EC82CC-95A5-4A53-A27B-1D3B524E0A13}" sibTransId="{E44C4C56-AA77-4009-B732-CD72B75EA676}"/>
    <dgm:cxn modelId="{280DCA97-5B53-42AF-A6D6-8952FFF8B92B}" type="presOf" srcId="{280C1E9E-9593-4C10-9DBE-C89D590CF8F2}" destId="{D85C7ED1-B01B-499E-93AC-40FE8DDA2F19}" srcOrd="0" destOrd="3" presId="urn:microsoft.com/office/officeart/2005/8/layout/hList1"/>
    <dgm:cxn modelId="{FBA913B0-9965-4ED6-877A-736F8157268C}" srcId="{3878D6D0-858D-46DF-A73B-3AE45AC6A025}" destId="{DA1D15DD-D843-4B11-A2AD-66037AE775C5}" srcOrd="0" destOrd="0" parTransId="{E4050952-005F-4AB2-B850-369E1D72C453}" sibTransId="{8B29DA45-782D-4057-B096-8E4FA44A6F58}"/>
    <dgm:cxn modelId="{7333A7B1-E03E-43B8-8A5C-99928FE6EB05}" srcId="{0D882D24-A7D8-4B11-B94B-E1122E8AC488}" destId="{268991E7-03FF-4DF4-A617-7F5B7347FF87}" srcOrd="0" destOrd="0" parTransId="{F1E81EBC-6D6F-4EDB-87BF-D5ECE661E24C}" sibTransId="{50D9F91C-F1FB-4249-AB15-C1DF68F72B17}"/>
    <dgm:cxn modelId="{8D168DB4-33F7-4B58-910C-32D73975E9B7}" type="presOf" srcId="{01054AA7-B987-4359-ACCE-1989E4FCDC8B}" destId="{D85C7ED1-B01B-499E-93AC-40FE8DDA2F19}" srcOrd="0" destOrd="2" presId="urn:microsoft.com/office/officeart/2005/8/layout/hList1"/>
    <dgm:cxn modelId="{A8DF6CB5-27BD-4D86-9BB7-E629C9BFF07C}" srcId="{91AA1854-0959-46FD-91B5-98BB318FB9D5}" destId="{0D882D24-A7D8-4B11-B94B-E1122E8AC488}" srcOrd="1" destOrd="0" parTransId="{707417D6-AEE0-40B0-A5E9-53CEB192B974}" sibTransId="{7D616D05-2115-44E4-B6FD-D7F72F52D797}"/>
    <dgm:cxn modelId="{D538E2B6-4303-456C-B483-6D7DD86C7D01}" srcId="{9327609C-04D6-4728-A157-DA06B92688A7}" destId="{91AA1854-0959-46FD-91B5-98BB318FB9D5}" srcOrd="1" destOrd="0" parTransId="{D6FB6119-8A15-470F-ADA8-5CFCF4252B9F}" sibTransId="{5C25D143-B5A4-4A29-8BBF-0572086CAD12}"/>
    <dgm:cxn modelId="{019E4CC0-FC0F-4E9E-86FB-B82439B4B643}" type="presOf" srcId="{E362CE92-DDBA-4066-BFAE-EC7C62828723}" destId="{D85C7ED1-B01B-499E-93AC-40FE8DDA2F19}" srcOrd="0" destOrd="4" presId="urn:microsoft.com/office/officeart/2005/8/layout/hList1"/>
    <dgm:cxn modelId="{A95801C3-86AB-488A-8CB8-3A68A192D340}" srcId="{6CBBE9A9-ACC8-4857-A00F-C0CCD6232A96}" destId="{41B67A4F-9D1C-4747-A000-5918E730C506}" srcOrd="0" destOrd="0" parTransId="{2EA129A3-2138-419B-9F2C-64AB5A4082C8}" sibTransId="{06387477-B838-4C6C-A65D-A9A6935F90E5}"/>
    <dgm:cxn modelId="{F50B5CCA-3C50-441C-8EFA-E57593BFC270}" srcId="{280C1E9E-9593-4C10-9DBE-C89D590CF8F2}" destId="{DAA964E0-70F2-40D6-B52A-C7EBADCC9922}" srcOrd="1" destOrd="0" parTransId="{E75CF749-C5BA-45C3-8EAA-B78E5A793DA8}" sibTransId="{B1E99CFD-E1CC-4D9A-93A7-6597AECFD619}"/>
    <dgm:cxn modelId="{0AC7E4CA-C32B-4F64-AD3E-56D7AA6E22DD}" type="presOf" srcId="{6264DFD6-07CE-4792-B292-C4F71CF35BFD}" destId="{008935FD-1F9C-427D-9DB7-E304A5AE8FC0}" srcOrd="0" destOrd="1" presId="urn:microsoft.com/office/officeart/2005/8/layout/hList1"/>
    <dgm:cxn modelId="{4E6ADEF4-98AD-4FE7-861B-4C1812C1A442}" srcId="{3878D6D0-858D-46DF-A73B-3AE45AC6A025}" destId="{69DD1BBD-87E6-4B4F-ABE5-575D887D5BAF}" srcOrd="1" destOrd="0" parTransId="{E7676F3C-F221-43E7-8CCD-CA8BB6391515}" sibTransId="{EF22D062-3002-45A5-B606-5587C1BF1B81}"/>
    <dgm:cxn modelId="{AE1516F5-2798-4411-A1A1-7AD1F69BE8FA}" type="presOf" srcId="{1966DFEA-2403-4A81-9748-8AFC37BB41AF}" destId="{008935FD-1F9C-427D-9DB7-E304A5AE8FC0}" srcOrd="0" destOrd="3" presId="urn:microsoft.com/office/officeart/2005/8/layout/hList1"/>
    <dgm:cxn modelId="{1C181FFA-937A-49F3-A98F-682F1A0B4C60}" type="presOf" srcId="{274A2A92-F83E-4FEF-A5A9-30F3044414D4}" destId="{73AB2B7F-7F86-42B9-8471-FD76A9A95B8D}" srcOrd="0" destOrd="0" presId="urn:microsoft.com/office/officeart/2005/8/layout/hList1"/>
    <dgm:cxn modelId="{144131FC-33AA-4D46-B92D-1AAEAD682D74}" srcId="{9327609C-04D6-4728-A157-DA06B92688A7}" destId="{6CBBE9A9-ACC8-4857-A00F-C0CCD6232A96}" srcOrd="0" destOrd="0" parTransId="{ABDE505A-F729-4EC3-8C4F-B3BC9730BC42}" sibTransId="{435B21F8-827F-4ED4-8755-6A06B7795DCF}"/>
    <dgm:cxn modelId="{04317ED3-C9EC-4748-A628-4A1EB5FDB976}" type="presParOf" srcId="{831C9818-6400-4F60-A386-87A468E702DE}" destId="{6E436EC0-5D9A-4DC7-93E2-4429E19F5E00}" srcOrd="0" destOrd="0" presId="urn:microsoft.com/office/officeart/2005/8/layout/hList1"/>
    <dgm:cxn modelId="{DB03F72E-D20C-4A05-A14B-9C1377EEFC0A}" type="presParOf" srcId="{6E436EC0-5D9A-4DC7-93E2-4429E19F5E00}" destId="{8E73280D-5224-439D-AE0D-66863173C582}" srcOrd="0" destOrd="0" presId="urn:microsoft.com/office/officeart/2005/8/layout/hList1"/>
    <dgm:cxn modelId="{8F52FB28-40C4-4A9E-BC10-07E4CE6E9DFE}" type="presParOf" srcId="{6E436EC0-5D9A-4DC7-93E2-4429E19F5E00}" destId="{D85C7ED1-B01B-499E-93AC-40FE8DDA2F19}" srcOrd="1" destOrd="0" presId="urn:microsoft.com/office/officeart/2005/8/layout/hList1"/>
    <dgm:cxn modelId="{9B52B090-1161-4758-AED1-F828DDCDA422}" type="presParOf" srcId="{831C9818-6400-4F60-A386-87A468E702DE}" destId="{DB7E8616-EC29-4848-999D-34C14E38A144}" srcOrd="1" destOrd="0" presId="urn:microsoft.com/office/officeart/2005/8/layout/hList1"/>
    <dgm:cxn modelId="{D2756035-C802-4B0B-90D3-14C8E3503176}" type="presParOf" srcId="{831C9818-6400-4F60-A386-87A468E702DE}" destId="{CDA707F4-9531-4D4C-95A2-104D9C2D3439}" srcOrd="2" destOrd="0" presId="urn:microsoft.com/office/officeart/2005/8/layout/hList1"/>
    <dgm:cxn modelId="{ABF8FA50-6D95-4B8F-88F7-1ED48D2593F7}" type="presParOf" srcId="{CDA707F4-9531-4D4C-95A2-104D9C2D3439}" destId="{C849C7BA-34FA-47ED-A642-584F6FDDA119}" srcOrd="0" destOrd="0" presId="urn:microsoft.com/office/officeart/2005/8/layout/hList1"/>
    <dgm:cxn modelId="{56B8D98B-3954-4E25-8D3E-8839C081894A}" type="presParOf" srcId="{CDA707F4-9531-4D4C-95A2-104D9C2D3439}" destId="{73AB2B7F-7F86-42B9-8471-FD76A9A95B8D}" srcOrd="1" destOrd="0" presId="urn:microsoft.com/office/officeart/2005/8/layout/hList1"/>
    <dgm:cxn modelId="{13D51EF1-7C75-4C0E-961D-AE76573F9A49}" type="presParOf" srcId="{831C9818-6400-4F60-A386-87A468E702DE}" destId="{9BEDD27A-4335-4DDE-9446-2158EFDA50A2}" srcOrd="3" destOrd="0" presId="urn:microsoft.com/office/officeart/2005/8/layout/hList1"/>
    <dgm:cxn modelId="{26E629F6-6946-4D02-99CF-F313088A45C2}" type="presParOf" srcId="{831C9818-6400-4F60-A386-87A468E702DE}" destId="{A957DA82-C23C-4547-95EE-8DF14AEA000F}" srcOrd="4" destOrd="0" presId="urn:microsoft.com/office/officeart/2005/8/layout/hList1"/>
    <dgm:cxn modelId="{56C8ED37-0C51-48DA-BEB0-FBA5E6088DFA}" type="presParOf" srcId="{A957DA82-C23C-4547-95EE-8DF14AEA000F}" destId="{C19C9D5B-207D-40C8-93F6-15A2AF0321C1}" srcOrd="0" destOrd="0" presId="urn:microsoft.com/office/officeart/2005/8/layout/hList1"/>
    <dgm:cxn modelId="{CF0FFFF3-78EE-4198-AA0E-7B80B2F00422}" type="presParOf" srcId="{A957DA82-C23C-4547-95EE-8DF14AEA000F}" destId="{008935FD-1F9C-427D-9DB7-E304A5AE8FC0}"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AEE60A-DD56-4304-BB20-BABD78211912}"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443B85B7-8663-4A55-AA36-6D26BDF3DEFE}">
      <dgm:prSet phldrT="[Text]" custT="1"/>
      <dgm:spPr>
        <a:solidFill>
          <a:srgbClr val="FFC82E"/>
        </a:solidFill>
        <a:ln>
          <a:solidFill>
            <a:schemeClr val="tx1"/>
          </a:solidFill>
        </a:ln>
      </dgm:spPr>
      <dgm:t>
        <a:bodyPr/>
        <a:lstStyle/>
        <a:p>
          <a:pPr>
            <a:lnSpc>
              <a:spcPct val="90000"/>
            </a:lnSpc>
            <a:spcAft>
              <a:spcPts val="0"/>
            </a:spcAft>
          </a:pPr>
          <a:r>
            <a:rPr lang="en-US" sz="2400" b="1" dirty="0">
              <a:solidFill>
                <a:srgbClr val="502D7F"/>
              </a:solidFill>
              <a:latin typeface="Garamond" panose="02020404030301010803" pitchFamily="18" charset="0"/>
            </a:rPr>
            <a:t>Jeffrey</a:t>
          </a:r>
        </a:p>
        <a:p>
          <a:pPr>
            <a:lnSpc>
              <a:spcPct val="100000"/>
            </a:lnSpc>
            <a:spcAft>
              <a:spcPts val="0"/>
            </a:spcAft>
          </a:pPr>
          <a:r>
            <a:rPr lang="en-US" sz="2400" b="1" dirty="0">
              <a:solidFill>
                <a:srgbClr val="502D7F"/>
              </a:solidFill>
              <a:latin typeface="Garamond" panose="02020404030301010803" pitchFamily="18" charset="0"/>
            </a:rPr>
            <a:t>Dozier</a:t>
          </a:r>
        </a:p>
        <a:p>
          <a:pPr>
            <a:lnSpc>
              <a:spcPct val="90000"/>
            </a:lnSpc>
            <a:spcAft>
              <a:spcPct val="35000"/>
            </a:spcAft>
          </a:pPr>
          <a:r>
            <a:rPr lang="en-US" sz="1600" b="1" dirty="0">
              <a:solidFill>
                <a:srgbClr val="502D7F"/>
              </a:solidFill>
              <a:latin typeface="Garamond" panose="02020404030301010803" pitchFamily="18" charset="0"/>
            </a:rPr>
            <a:t>Director of Employee Relations</a:t>
          </a:r>
        </a:p>
        <a:p>
          <a:pPr>
            <a:lnSpc>
              <a:spcPct val="90000"/>
            </a:lnSpc>
            <a:spcAft>
              <a:spcPct val="35000"/>
            </a:spcAft>
          </a:pPr>
          <a:r>
            <a:rPr lang="en-US" sz="1600" u="none" dirty="0">
              <a:solidFill>
                <a:srgbClr val="502D7F"/>
              </a:solidFill>
              <a:latin typeface="Garamond" panose="02020404030301010803" pitchFamily="18" charset="0"/>
              <a:hlinkClick xmlns:r="http://schemas.openxmlformats.org/officeDocument/2006/relationships" r:id="rId1"/>
            </a:rPr>
            <a:t>dozierj17@ecu.edu</a:t>
          </a:r>
          <a:endParaRPr lang="en-US" sz="1600" u="none" dirty="0">
            <a:solidFill>
              <a:srgbClr val="502D7F"/>
            </a:solidFill>
            <a:latin typeface="Garamond" panose="02020404030301010803" pitchFamily="18" charset="0"/>
          </a:endParaRPr>
        </a:p>
        <a:p>
          <a:pPr>
            <a:lnSpc>
              <a:spcPct val="90000"/>
            </a:lnSpc>
            <a:spcAft>
              <a:spcPct val="35000"/>
            </a:spcAft>
          </a:pPr>
          <a:r>
            <a:rPr lang="en-US" sz="1600" u="none" dirty="0">
              <a:solidFill>
                <a:srgbClr val="502D7F"/>
              </a:solidFill>
              <a:latin typeface="Garamond" panose="02020404030301010803" pitchFamily="18" charset="0"/>
            </a:rPr>
            <a:t>252-328-9844</a:t>
          </a:r>
        </a:p>
      </dgm:t>
    </dgm:pt>
    <dgm:pt modelId="{FE4E7A53-119E-4489-B359-0DB11CF50FDD}" type="parTrans" cxnId="{1400973D-4FF0-44B2-85D5-3CD9C7E43E31}">
      <dgm:prSet/>
      <dgm:spPr/>
      <dgm:t>
        <a:bodyPr/>
        <a:lstStyle/>
        <a:p>
          <a:endParaRPr lang="en-US"/>
        </a:p>
      </dgm:t>
    </dgm:pt>
    <dgm:pt modelId="{078A3880-30BF-4F1C-9793-572A5214940A}" type="sibTrans" cxnId="{1400973D-4FF0-44B2-85D5-3CD9C7E43E31}">
      <dgm:prSet/>
      <dgm:spPr/>
      <dgm:t>
        <a:bodyPr/>
        <a:lstStyle/>
        <a:p>
          <a:endParaRPr lang="en-US"/>
        </a:p>
      </dgm:t>
    </dgm:pt>
    <dgm:pt modelId="{48C089C9-B45C-4079-A1C4-07880DF98B62}">
      <dgm:prSet custT="1"/>
      <dgm:spPr>
        <a:solidFill>
          <a:srgbClr val="FFC82E"/>
        </a:solidFill>
        <a:ln>
          <a:solidFill>
            <a:schemeClr val="tx1"/>
          </a:solidFill>
        </a:ln>
      </dgm:spPr>
      <dgm:t>
        <a:bodyPr/>
        <a:lstStyle/>
        <a:p>
          <a:pPr algn="ctr">
            <a:lnSpc>
              <a:spcPct val="100000"/>
            </a:lnSpc>
            <a:spcAft>
              <a:spcPts val="0"/>
            </a:spcAft>
          </a:pPr>
          <a:r>
            <a:rPr lang="en-US" sz="2400" b="1" dirty="0">
              <a:solidFill>
                <a:srgbClr val="502D7F"/>
              </a:solidFill>
              <a:latin typeface="Garamond" panose="02020404030301010803" pitchFamily="18" charset="0"/>
            </a:rPr>
            <a:t>Jamie</a:t>
          </a:r>
        </a:p>
        <a:p>
          <a:pPr algn="ctr">
            <a:lnSpc>
              <a:spcPct val="100000"/>
            </a:lnSpc>
            <a:spcAft>
              <a:spcPts val="0"/>
            </a:spcAft>
          </a:pPr>
          <a:r>
            <a:rPr lang="en-US" sz="2400" b="1" dirty="0">
              <a:solidFill>
                <a:srgbClr val="502D7F"/>
              </a:solidFill>
              <a:latin typeface="Garamond" panose="02020404030301010803" pitchFamily="18" charset="0"/>
            </a:rPr>
            <a:t>Rippey</a:t>
          </a:r>
        </a:p>
        <a:p>
          <a:pPr algn="ctr">
            <a:lnSpc>
              <a:spcPct val="100000"/>
            </a:lnSpc>
            <a:spcAft>
              <a:spcPct val="35000"/>
            </a:spcAft>
          </a:pPr>
          <a:endParaRPr lang="en-US" sz="400" b="1" dirty="0">
            <a:solidFill>
              <a:srgbClr val="502D7F"/>
            </a:solidFill>
            <a:latin typeface="Garamond" panose="02020404030301010803" pitchFamily="18" charset="0"/>
          </a:endParaRPr>
        </a:p>
        <a:p>
          <a:pPr algn="ctr">
            <a:lnSpc>
              <a:spcPct val="100000"/>
            </a:lnSpc>
            <a:spcAft>
              <a:spcPct val="35000"/>
            </a:spcAft>
          </a:pPr>
          <a:r>
            <a:rPr lang="en-US" sz="1600" b="1" dirty="0">
              <a:solidFill>
                <a:srgbClr val="502D7F"/>
              </a:solidFill>
              <a:latin typeface="Garamond" panose="02020404030301010803" pitchFamily="18" charset="0"/>
            </a:rPr>
            <a:t>Employee Relations Consultant</a:t>
          </a:r>
        </a:p>
        <a:p>
          <a:pPr algn="ctr">
            <a:lnSpc>
              <a:spcPct val="100000"/>
            </a:lnSpc>
            <a:spcAft>
              <a:spcPct val="35000"/>
            </a:spcAft>
          </a:pPr>
          <a:r>
            <a:rPr lang="en-US" sz="1600" u="none" dirty="0">
              <a:solidFill>
                <a:srgbClr val="502D7F"/>
              </a:solidFill>
              <a:latin typeface="Garamond" panose="02020404030301010803" pitchFamily="18" charset="0"/>
              <a:hlinkClick xmlns:r="http://schemas.openxmlformats.org/officeDocument/2006/relationships" r:id="rId2"/>
            </a:rPr>
            <a:t>rippeyj22@ecu.edu</a:t>
          </a:r>
          <a:endParaRPr lang="en-US" sz="1600" u="none" dirty="0">
            <a:solidFill>
              <a:srgbClr val="502D7F"/>
            </a:solidFill>
            <a:latin typeface="Garamond" panose="02020404030301010803" pitchFamily="18" charset="0"/>
          </a:endParaRPr>
        </a:p>
        <a:p>
          <a:pPr algn="ctr">
            <a:lnSpc>
              <a:spcPct val="100000"/>
            </a:lnSpc>
            <a:spcAft>
              <a:spcPct val="35000"/>
            </a:spcAft>
          </a:pPr>
          <a:r>
            <a:rPr lang="en-US" sz="1600" u="none" dirty="0">
              <a:solidFill>
                <a:srgbClr val="502D7F"/>
              </a:solidFill>
              <a:latin typeface="Garamond" panose="02020404030301010803" pitchFamily="18" charset="0"/>
            </a:rPr>
            <a:t>252-328-9896</a:t>
          </a:r>
        </a:p>
      </dgm:t>
    </dgm:pt>
    <dgm:pt modelId="{3BCC41C4-1DA5-494E-8EA0-FBF62A871B38}" type="parTrans" cxnId="{D709B9D7-B166-4DCE-9639-A583D2C00ADA}">
      <dgm:prSet/>
      <dgm:spPr/>
      <dgm:t>
        <a:bodyPr/>
        <a:lstStyle/>
        <a:p>
          <a:endParaRPr lang="en-US"/>
        </a:p>
      </dgm:t>
    </dgm:pt>
    <dgm:pt modelId="{D5286EA7-59CD-45D2-9B78-9731969F43FA}" type="sibTrans" cxnId="{D709B9D7-B166-4DCE-9639-A583D2C00ADA}">
      <dgm:prSet/>
      <dgm:spPr/>
      <dgm:t>
        <a:bodyPr/>
        <a:lstStyle/>
        <a:p>
          <a:endParaRPr lang="en-US"/>
        </a:p>
      </dgm:t>
    </dgm:pt>
    <dgm:pt modelId="{6D84B4BA-216B-444A-A07C-F748E757040C}">
      <dgm:prSet custT="1"/>
      <dgm:spPr>
        <a:solidFill>
          <a:srgbClr val="FFC82E"/>
        </a:solidFill>
        <a:ln>
          <a:solidFill>
            <a:schemeClr val="tx1"/>
          </a:solidFill>
        </a:ln>
      </dgm:spPr>
      <dgm:t>
        <a:bodyPr/>
        <a:lstStyle/>
        <a:p>
          <a:r>
            <a:rPr lang="en-US" sz="2400" b="1" dirty="0">
              <a:solidFill>
                <a:srgbClr val="502D7F"/>
              </a:solidFill>
              <a:latin typeface="Garamond" panose="02020404030301010803" pitchFamily="18" charset="0"/>
            </a:rPr>
            <a:t>Rebecca Burbage</a:t>
          </a:r>
        </a:p>
        <a:p>
          <a:r>
            <a:rPr lang="en-US" sz="1600" b="1" dirty="0">
              <a:solidFill>
                <a:srgbClr val="502D7F"/>
              </a:solidFill>
              <a:latin typeface="Garamond" panose="02020404030301010803" pitchFamily="18" charset="0"/>
            </a:rPr>
            <a:t>Employee Relations Specialist</a:t>
          </a:r>
        </a:p>
        <a:p>
          <a:r>
            <a:rPr lang="en-US" sz="1600" u="none" dirty="0">
              <a:solidFill>
                <a:srgbClr val="502D7F"/>
              </a:solidFill>
              <a:latin typeface="Garamond" panose="02020404030301010803" pitchFamily="18" charset="0"/>
              <a:hlinkClick xmlns:r="http://schemas.openxmlformats.org/officeDocument/2006/relationships" r:id="rId3"/>
            </a:rPr>
            <a:t>burbager22@ecu.edu</a:t>
          </a:r>
          <a:endParaRPr lang="en-US" sz="1600" u="none" dirty="0">
            <a:solidFill>
              <a:srgbClr val="502D7F"/>
            </a:solidFill>
            <a:latin typeface="Garamond" panose="02020404030301010803" pitchFamily="18" charset="0"/>
          </a:endParaRPr>
        </a:p>
        <a:p>
          <a:r>
            <a:rPr lang="en-US" sz="1600" u="none" dirty="0">
              <a:solidFill>
                <a:srgbClr val="502D7F"/>
              </a:solidFill>
              <a:latin typeface="Garamond" panose="02020404030301010803" pitchFamily="18" charset="0"/>
            </a:rPr>
            <a:t>252-328-9848</a:t>
          </a:r>
          <a:endParaRPr lang="en-US" sz="1600" b="1" dirty="0">
            <a:solidFill>
              <a:srgbClr val="502D7F"/>
            </a:solidFill>
            <a:latin typeface="Garamond" panose="02020404030301010803" pitchFamily="18" charset="0"/>
          </a:endParaRPr>
        </a:p>
      </dgm:t>
    </dgm:pt>
    <dgm:pt modelId="{24E82B53-9738-4A5E-8A6D-CF155EF32BB1}" type="parTrans" cxnId="{0343772F-35A2-4BF8-A449-7448B1744A17}">
      <dgm:prSet/>
      <dgm:spPr/>
      <dgm:t>
        <a:bodyPr/>
        <a:lstStyle/>
        <a:p>
          <a:endParaRPr lang="en-US"/>
        </a:p>
      </dgm:t>
    </dgm:pt>
    <dgm:pt modelId="{B2B4EDB8-1248-4422-82E6-5A7D1E9FBAD7}" type="sibTrans" cxnId="{0343772F-35A2-4BF8-A449-7448B1744A17}">
      <dgm:prSet/>
      <dgm:spPr/>
      <dgm:t>
        <a:bodyPr/>
        <a:lstStyle/>
        <a:p>
          <a:endParaRPr lang="en-US"/>
        </a:p>
      </dgm:t>
    </dgm:pt>
    <dgm:pt modelId="{8182DBA2-1C81-4EF7-9F8C-20620BDDBA3B}">
      <dgm:prSet custT="1"/>
      <dgm:spPr>
        <a:solidFill>
          <a:srgbClr val="FFC82E"/>
        </a:solidFill>
        <a:ln>
          <a:solidFill>
            <a:schemeClr val="tx1"/>
          </a:solidFill>
        </a:ln>
      </dgm:spPr>
      <dgm:t>
        <a:bodyPr/>
        <a:lstStyle/>
        <a:p>
          <a:pPr>
            <a:lnSpc>
              <a:spcPct val="100000"/>
            </a:lnSpc>
            <a:spcAft>
              <a:spcPts val="0"/>
            </a:spcAft>
          </a:pPr>
          <a:r>
            <a:rPr lang="en-US" sz="2400" b="1" dirty="0">
              <a:solidFill>
                <a:srgbClr val="502D7F"/>
              </a:solidFill>
              <a:latin typeface="Garamond" panose="02020404030301010803" pitchFamily="18" charset="0"/>
            </a:rPr>
            <a:t>Kaitlyn</a:t>
          </a:r>
        </a:p>
        <a:p>
          <a:pPr>
            <a:lnSpc>
              <a:spcPct val="100000"/>
            </a:lnSpc>
            <a:spcAft>
              <a:spcPts val="0"/>
            </a:spcAft>
          </a:pPr>
          <a:r>
            <a:rPr lang="en-US" sz="2400" b="1" dirty="0">
              <a:solidFill>
                <a:srgbClr val="502D7F"/>
              </a:solidFill>
              <a:latin typeface="Garamond" panose="02020404030301010803" pitchFamily="18" charset="0"/>
            </a:rPr>
            <a:t>Schwager</a:t>
          </a:r>
        </a:p>
        <a:p>
          <a:pPr>
            <a:lnSpc>
              <a:spcPct val="100000"/>
            </a:lnSpc>
            <a:spcAft>
              <a:spcPct val="35000"/>
            </a:spcAft>
          </a:pPr>
          <a:r>
            <a:rPr lang="en-US" sz="1600" b="1" dirty="0">
              <a:solidFill>
                <a:srgbClr val="502D7F"/>
              </a:solidFill>
              <a:latin typeface="Garamond" panose="02020404030301010803" pitchFamily="18" charset="0"/>
            </a:rPr>
            <a:t>Employee Relations Consultant</a:t>
          </a:r>
        </a:p>
        <a:p>
          <a:pPr>
            <a:lnSpc>
              <a:spcPct val="90000"/>
            </a:lnSpc>
            <a:spcAft>
              <a:spcPct val="35000"/>
            </a:spcAft>
          </a:pPr>
          <a:r>
            <a:rPr lang="en-US" sz="1600" u="none" dirty="0">
              <a:solidFill>
                <a:srgbClr val="502D7F"/>
              </a:solidFill>
              <a:latin typeface="Garamond" panose="02020404030301010803" pitchFamily="18" charset="0"/>
              <a:hlinkClick xmlns:r="http://schemas.openxmlformats.org/officeDocument/2006/relationships" r:id="rId4"/>
            </a:rPr>
            <a:t>schwagerk18@ecu.edu</a:t>
          </a:r>
          <a:endParaRPr lang="en-US" sz="1600" u="none" dirty="0">
            <a:solidFill>
              <a:srgbClr val="502D7F"/>
            </a:solidFill>
            <a:latin typeface="Garamond" panose="02020404030301010803" pitchFamily="18" charset="0"/>
          </a:endParaRPr>
        </a:p>
        <a:p>
          <a:pPr>
            <a:lnSpc>
              <a:spcPct val="90000"/>
            </a:lnSpc>
            <a:spcAft>
              <a:spcPct val="35000"/>
            </a:spcAft>
          </a:pPr>
          <a:r>
            <a:rPr lang="en-US" sz="1600" u="none" dirty="0">
              <a:solidFill>
                <a:srgbClr val="502D7F"/>
              </a:solidFill>
              <a:latin typeface="Garamond" panose="02020404030301010803" pitchFamily="18" charset="0"/>
            </a:rPr>
            <a:t>252-328-9819</a:t>
          </a:r>
        </a:p>
      </dgm:t>
    </dgm:pt>
    <dgm:pt modelId="{F2A2DA21-D394-4BFF-878D-E737A935006A}" type="sibTrans" cxnId="{4590AB76-391A-4F53-AC04-BEAB3E1EA757}">
      <dgm:prSet/>
      <dgm:spPr/>
      <dgm:t>
        <a:bodyPr/>
        <a:lstStyle/>
        <a:p>
          <a:endParaRPr lang="en-US"/>
        </a:p>
      </dgm:t>
    </dgm:pt>
    <dgm:pt modelId="{49F2C33B-C39B-4DF3-8FF4-5652087899CF}" type="parTrans" cxnId="{4590AB76-391A-4F53-AC04-BEAB3E1EA757}">
      <dgm:prSet/>
      <dgm:spPr/>
      <dgm:t>
        <a:bodyPr/>
        <a:lstStyle/>
        <a:p>
          <a:endParaRPr lang="en-US"/>
        </a:p>
      </dgm:t>
    </dgm:pt>
    <dgm:pt modelId="{F0D94FF2-641A-4484-98DC-A57D40914F0A}" type="pres">
      <dgm:prSet presAssocID="{23AEE60A-DD56-4304-BB20-BABD78211912}" presName="Name0" presStyleCnt="0">
        <dgm:presLayoutVars>
          <dgm:dir/>
          <dgm:resizeHandles val="exact"/>
        </dgm:presLayoutVars>
      </dgm:prSet>
      <dgm:spPr/>
    </dgm:pt>
    <dgm:pt modelId="{5366925F-1924-4054-AED8-183D3FB20CFF}" type="pres">
      <dgm:prSet presAssocID="{23AEE60A-DD56-4304-BB20-BABD78211912}" presName="bkgdShp" presStyleLbl="alignAccFollowNode1" presStyleIdx="0" presStyleCnt="1" custScaleY="99220" custLinFactNeighborX="18067" custLinFactNeighborY="-8248"/>
      <dgm:spPr>
        <a:solidFill>
          <a:srgbClr val="FFC82E"/>
        </a:solidFill>
        <a:ln>
          <a:solidFill>
            <a:schemeClr val="tx1">
              <a:alpha val="90000"/>
            </a:schemeClr>
          </a:solidFill>
        </a:ln>
      </dgm:spPr>
    </dgm:pt>
    <dgm:pt modelId="{4FF53015-2532-49F6-8EAA-D1635AEDDF3A}" type="pres">
      <dgm:prSet presAssocID="{23AEE60A-DD56-4304-BB20-BABD78211912}" presName="linComp" presStyleCnt="0"/>
      <dgm:spPr/>
    </dgm:pt>
    <dgm:pt modelId="{9DA038FF-45A0-42AD-8FD2-3457706EA5BB}" type="pres">
      <dgm:prSet presAssocID="{6D84B4BA-216B-444A-A07C-F748E757040C}" presName="compNode" presStyleCnt="0"/>
      <dgm:spPr/>
    </dgm:pt>
    <dgm:pt modelId="{3185872C-0F75-43DA-BDEE-0057269EDE55}" type="pres">
      <dgm:prSet presAssocID="{6D84B4BA-216B-444A-A07C-F748E757040C}" presName="node" presStyleLbl="node1" presStyleIdx="0" presStyleCnt="4" custScaleY="86926" custLinFactX="11388" custLinFactNeighborX="100000" custLinFactNeighborY="-10407">
        <dgm:presLayoutVars>
          <dgm:bulletEnabled val="1"/>
        </dgm:presLayoutVars>
      </dgm:prSet>
      <dgm:spPr/>
    </dgm:pt>
    <dgm:pt modelId="{346500EF-3E96-4462-9B26-94DDB02B1AB1}" type="pres">
      <dgm:prSet presAssocID="{6D84B4BA-216B-444A-A07C-F748E757040C}" presName="invisiNode" presStyleLbl="node1" presStyleIdx="0" presStyleCnt="4"/>
      <dgm:spPr/>
    </dgm:pt>
    <dgm:pt modelId="{68BEE64E-9711-4A08-B5B0-EE6403A983B2}" type="pres">
      <dgm:prSet presAssocID="{6D84B4BA-216B-444A-A07C-F748E757040C}" presName="imagNode" presStyleLbl="fgImgPlace1" presStyleIdx="0" presStyleCnt="4" custScaleX="93843" custScaleY="118910" custLinFactX="9202" custLinFactNeighborX="100000" custLinFactNeighborY="-9957"/>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6897" t="-10696" r="-8389" b="-62234"/>
          </a:stretch>
        </a:blipFill>
        <a:ln>
          <a:solidFill>
            <a:srgbClr val="7030A0"/>
          </a:solidFill>
        </a:ln>
      </dgm:spPr>
    </dgm:pt>
    <dgm:pt modelId="{0B363978-A57D-4D38-BBDC-80EFB8432E7C}" type="pres">
      <dgm:prSet presAssocID="{B2B4EDB8-1248-4422-82E6-5A7D1E9FBAD7}" presName="sibTrans" presStyleLbl="sibTrans2D1" presStyleIdx="0" presStyleCnt="0"/>
      <dgm:spPr/>
    </dgm:pt>
    <dgm:pt modelId="{A105F24C-2AA0-49FC-B356-21B7A2970022}" type="pres">
      <dgm:prSet presAssocID="{48C089C9-B45C-4079-A1C4-07880DF98B62}" presName="compNode" presStyleCnt="0"/>
      <dgm:spPr/>
    </dgm:pt>
    <dgm:pt modelId="{79FF34B1-1723-4193-BD9D-4E1A5065DE5F}" type="pres">
      <dgm:prSet presAssocID="{48C089C9-B45C-4079-A1C4-07880DF98B62}" presName="node" presStyleLbl="node1" presStyleIdx="1" presStyleCnt="4" custScaleY="86926" custLinFactX="9575" custLinFactNeighborX="100000" custLinFactNeighborY="-10035">
        <dgm:presLayoutVars>
          <dgm:bulletEnabled val="1"/>
        </dgm:presLayoutVars>
      </dgm:prSet>
      <dgm:spPr/>
    </dgm:pt>
    <dgm:pt modelId="{8C4F8881-9901-4B63-89A7-AE478FF24BBD}" type="pres">
      <dgm:prSet presAssocID="{48C089C9-B45C-4079-A1C4-07880DF98B62}" presName="invisiNode" presStyleLbl="node1" presStyleIdx="1" presStyleCnt="4"/>
      <dgm:spPr/>
    </dgm:pt>
    <dgm:pt modelId="{E2C1F924-5830-48FE-AEEC-3E006BA25196}" type="pres">
      <dgm:prSet presAssocID="{48C089C9-B45C-4079-A1C4-07880DF98B62}" presName="imagNode" presStyleLbl="fgImgPlace1" presStyleIdx="1" presStyleCnt="4" custScaleX="96461" custScaleY="117865" custLinFactX="9717" custLinFactNeighborX="100000" custLinFactNeighborY="-8029"/>
      <dgm:spPr>
        <a:blipFill dpi="0" rotWithShape="1">
          <a:blip xmlns:r="http://schemas.openxmlformats.org/officeDocument/2006/relationships" r:embed="rId6"/>
          <a:srcRect/>
          <a:stretch>
            <a:fillRect t="-18589" b="-63411"/>
          </a:stretch>
        </a:blipFill>
        <a:ln>
          <a:solidFill>
            <a:srgbClr val="502D7F"/>
          </a:solidFill>
        </a:ln>
      </dgm:spPr>
    </dgm:pt>
    <dgm:pt modelId="{17005139-FAFA-4849-AFA3-246581386320}" type="pres">
      <dgm:prSet presAssocID="{D5286EA7-59CD-45D2-9B78-9731969F43FA}" presName="sibTrans" presStyleLbl="sibTrans2D1" presStyleIdx="0" presStyleCnt="0"/>
      <dgm:spPr/>
    </dgm:pt>
    <dgm:pt modelId="{7EB0C4D7-627D-4347-BCB4-46903EAD3FF2}" type="pres">
      <dgm:prSet presAssocID="{8182DBA2-1C81-4EF7-9F8C-20620BDDBA3B}" presName="compNode" presStyleCnt="0"/>
      <dgm:spPr/>
    </dgm:pt>
    <dgm:pt modelId="{9027687E-8C3F-4A89-A385-43C22930DE6C}" type="pres">
      <dgm:prSet presAssocID="{8182DBA2-1C81-4EF7-9F8C-20620BDDBA3B}" presName="node" presStyleLbl="node1" presStyleIdx="2" presStyleCnt="4" custScaleY="86926" custLinFactX="-100000" custLinFactNeighborX="-117948" custLinFactNeighborY="-9876">
        <dgm:presLayoutVars>
          <dgm:bulletEnabled val="1"/>
        </dgm:presLayoutVars>
      </dgm:prSet>
      <dgm:spPr/>
    </dgm:pt>
    <dgm:pt modelId="{F4E91A72-1F91-4F0D-9354-1D7F03706970}" type="pres">
      <dgm:prSet presAssocID="{8182DBA2-1C81-4EF7-9F8C-20620BDDBA3B}" presName="invisiNode" presStyleLbl="node1" presStyleIdx="2" presStyleCnt="4"/>
      <dgm:spPr/>
    </dgm:pt>
    <dgm:pt modelId="{E6E0D9D1-A4FE-4B49-9ADF-D7CD2D12C747}" type="pres">
      <dgm:prSet presAssocID="{8182DBA2-1C81-4EF7-9F8C-20620BDDBA3B}" presName="imagNode" presStyleLbl="fgImgPlace1" presStyleIdx="2" presStyleCnt="4" custScaleX="96296" custScaleY="119076" custLinFactX="-100000" custLinFactNeighborX="-117001" custLinFactNeighborY="-8634"/>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78" t="-24978" r="-480" b="-15636"/>
          </a:stretch>
        </a:blipFill>
        <a:ln>
          <a:solidFill>
            <a:srgbClr val="502D7F"/>
          </a:solidFill>
        </a:ln>
      </dgm:spPr>
    </dgm:pt>
    <dgm:pt modelId="{9215B5A8-9916-429B-AF80-FB95A8AB0114}" type="pres">
      <dgm:prSet presAssocID="{F2A2DA21-D394-4BFF-878D-E737A935006A}" presName="sibTrans" presStyleLbl="sibTrans2D1" presStyleIdx="0" presStyleCnt="0"/>
      <dgm:spPr/>
    </dgm:pt>
    <dgm:pt modelId="{94F1B43F-A684-432A-8D91-9598DD389C2D}" type="pres">
      <dgm:prSet presAssocID="{443B85B7-8663-4A55-AA36-6D26BDF3DEFE}" presName="compNode" presStyleCnt="0"/>
      <dgm:spPr/>
    </dgm:pt>
    <dgm:pt modelId="{5B55E98D-2718-4351-8586-86F956EF3E7D}" type="pres">
      <dgm:prSet presAssocID="{443B85B7-8663-4A55-AA36-6D26BDF3DEFE}" presName="node" presStyleLbl="node1" presStyleIdx="3" presStyleCnt="4" custScaleY="86926" custLinFactNeighborX="2077" custLinFactNeighborY="-10056">
        <dgm:presLayoutVars>
          <dgm:bulletEnabled val="1"/>
        </dgm:presLayoutVars>
      </dgm:prSet>
      <dgm:spPr/>
    </dgm:pt>
    <dgm:pt modelId="{29E8CE95-D6FF-4F13-83FD-953CE69048CF}" type="pres">
      <dgm:prSet presAssocID="{443B85B7-8663-4A55-AA36-6D26BDF3DEFE}" presName="invisiNode" presStyleLbl="node1" presStyleIdx="3" presStyleCnt="4"/>
      <dgm:spPr/>
    </dgm:pt>
    <dgm:pt modelId="{9F129F3B-F9B3-4C8A-90C3-FCA08FC57EDB}" type="pres">
      <dgm:prSet presAssocID="{443B85B7-8663-4A55-AA36-6D26BDF3DEFE}" presName="imagNode" presStyleLbl="fgImgPlace1" presStyleIdx="3" presStyleCnt="4" custScaleX="96444" custScaleY="121662" custLinFactNeighborX="1964" custLinFactNeighborY="-8522"/>
      <dgm:spPr>
        <a:blipFill dpi="0" rotWithShape="1">
          <a:blip xmlns:r="http://schemas.openxmlformats.org/officeDocument/2006/relationships" r:embed="rId8"/>
          <a:srcRect/>
          <a:stretch>
            <a:fillRect l="104" t="-7898" r="-958" b="-25022"/>
          </a:stretch>
        </a:blipFill>
        <a:ln>
          <a:solidFill>
            <a:srgbClr val="502D7F"/>
          </a:solidFill>
        </a:ln>
      </dgm:spPr>
    </dgm:pt>
  </dgm:ptLst>
  <dgm:cxnLst>
    <dgm:cxn modelId="{782C4311-0D7C-4E04-A058-A89F529E0901}" type="presOf" srcId="{8182DBA2-1C81-4EF7-9F8C-20620BDDBA3B}" destId="{9027687E-8C3F-4A89-A385-43C22930DE6C}" srcOrd="0" destOrd="0" presId="urn:microsoft.com/office/officeart/2005/8/layout/pList2"/>
    <dgm:cxn modelId="{1ABDDE19-2BCE-47A1-8F37-827B739EF1E5}" type="presOf" srcId="{23AEE60A-DD56-4304-BB20-BABD78211912}" destId="{F0D94FF2-641A-4484-98DC-A57D40914F0A}" srcOrd="0" destOrd="0" presId="urn:microsoft.com/office/officeart/2005/8/layout/pList2"/>
    <dgm:cxn modelId="{0343772F-35A2-4BF8-A449-7448B1744A17}" srcId="{23AEE60A-DD56-4304-BB20-BABD78211912}" destId="{6D84B4BA-216B-444A-A07C-F748E757040C}" srcOrd="0" destOrd="0" parTransId="{24E82B53-9738-4A5E-8A6D-CF155EF32BB1}" sibTransId="{B2B4EDB8-1248-4422-82E6-5A7D1E9FBAD7}"/>
    <dgm:cxn modelId="{1400973D-4FF0-44B2-85D5-3CD9C7E43E31}" srcId="{23AEE60A-DD56-4304-BB20-BABD78211912}" destId="{443B85B7-8663-4A55-AA36-6D26BDF3DEFE}" srcOrd="3" destOrd="0" parTransId="{FE4E7A53-119E-4489-B359-0DB11CF50FDD}" sibTransId="{078A3880-30BF-4F1C-9793-572A5214940A}"/>
    <dgm:cxn modelId="{E5DF2863-98EE-4202-ACA1-D08A21A6221C}" type="presOf" srcId="{443B85B7-8663-4A55-AA36-6D26BDF3DEFE}" destId="{5B55E98D-2718-4351-8586-86F956EF3E7D}" srcOrd="0" destOrd="0" presId="urn:microsoft.com/office/officeart/2005/8/layout/pList2"/>
    <dgm:cxn modelId="{2FF3D263-E257-4754-9432-0AB253619CEC}" type="presOf" srcId="{6D84B4BA-216B-444A-A07C-F748E757040C}" destId="{3185872C-0F75-43DA-BDEE-0057269EDE55}" srcOrd="0" destOrd="0" presId="urn:microsoft.com/office/officeart/2005/8/layout/pList2"/>
    <dgm:cxn modelId="{1B7F9A4C-05B1-4EE2-96BF-6CA1CA54EF7F}" type="presOf" srcId="{48C089C9-B45C-4079-A1C4-07880DF98B62}" destId="{79FF34B1-1723-4193-BD9D-4E1A5065DE5F}" srcOrd="0" destOrd="0" presId="urn:microsoft.com/office/officeart/2005/8/layout/pList2"/>
    <dgm:cxn modelId="{9C2CB771-B01F-440E-B10C-EDDE62337A66}" type="presOf" srcId="{F2A2DA21-D394-4BFF-878D-E737A935006A}" destId="{9215B5A8-9916-429B-AF80-FB95A8AB0114}" srcOrd="0" destOrd="0" presId="urn:microsoft.com/office/officeart/2005/8/layout/pList2"/>
    <dgm:cxn modelId="{4590AB76-391A-4F53-AC04-BEAB3E1EA757}" srcId="{23AEE60A-DD56-4304-BB20-BABD78211912}" destId="{8182DBA2-1C81-4EF7-9F8C-20620BDDBA3B}" srcOrd="2" destOrd="0" parTransId="{49F2C33B-C39B-4DF3-8FF4-5652087899CF}" sibTransId="{F2A2DA21-D394-4BFF-878D-E737A935006A}"/>
    <dgm:cxn modelId="{C319E277-F1C3-49A9-A2B9-906AC5CB1E57}" type="presOf" srcId="{D5286EA7-59CD-45D2-9B78-9731969F43FA}" destId="{17005139-FAFA-4849-AFA3-246581386320}" srcOrd="0" destOrd="0" presId="urn:microsoft.com/office/officeart/2005/8/layout/pList2"/>
    <dgm:cxn modelId="{1B9AF2AE-FEC3-4763-8E6C-BEDACA1C9A09}" type="presOf" srcId="{B2B4EDB8-1248-4422-82E6-5A7D1E9FBAD7}" destId="{0B363978-A57D-4D38-BBDC-80EFB8432E7C}" srcOrd="0" destOrd="0" presId="urn:microsoft.com/office/officeart/2005/8/layout/pList2"/>
    <dgm:cxn modelId="{D709B9D7-B166-4DCE-9639-A583D2C00ADA}" srcId="{23AEE60A-DD56-4304-BB20-BABD78211912}" destId="{48C089C9-B45C-4079-A1C4-07880DF98B62}" srcOrd="1" destOrd="0" parTransId="{3BCC41C4-1DA5-494E-8EA0-FBF62A871B38}" sibTransId="{D5286EA7-59CD-45D2-9B78-9731969F43FA}"/>
    <dgm:cxn modelId="{4CB9C494-C0AB-41BA-A358-6BB7A739F34B}" type="presParOf" srcId="{F0D94FF2-641A-4484-98DC-A57D40914F0A}" destId="{5366925F-1924-4054-AED8-183D3FB20CFF}" srcOrd="0" destOrd="0" presId="urn:microsoft.com/office/officeart/2005/8/layout/pList2"/>
    <dgm:cxn modelId="{786B8EBB-EBB7-4D5D-B363-5E93A152A3D9}" type="presParOf" srcId="{F0D94FF2-641A-4484-98DC-A57D40914F0A}" destId="{4FF53015-2532-49F6-8EAA-D1635AEDDF3A}" srcOrd="1" destOrd="0" presId="urn:microsoft.com/office/officeart/2005/8/layout/pList2"/>
    <dgm:cxn modelId="{F0802D72-886C-4FED-8AD8-6D09782C6D94}" type="presParOf" srcId="{4FF53015-2532-49F6-8EAA-D1635AEDDF3A}" destId="{9DA038FF-45A0-42AD-8FD2-3457706EA5BB}" srcOrd="0" destOrd="0" presId="urn:microsoft.com/office/officeart/2005/8/layout/pList2"/>
    <dgm:cxn modelId="{F766D009-1C2E-48F3-BD61-30F5148B266B}" type="presParOf" srcId="{9DA038FF-45A0-42AD-8FD2-3457706EA5BB}" destId="{3185872C-0F75-43DA-BDEE-0057269EDE55}" srcOrd="0" destOrd="0" presId="urn:microsoft.com/office/officeart/2005/8/layout/pList2"/>
    <dgm:cxn modelId="{B2ED1AB5-5929-46BD-AC18-0D5E3790E80B}" type="presParOf" srcId="{9DA038FF-45A0-42AD-8FD2-3457706EA5BB}" destId="{346500EF-3E96-4462-9B26-94DDB02B1AB1}" srcOrd="1" destOrd="0" presId="urn:microsoft.com/office/officeart/2005/8/layout/pList2"/>
    <dgm:cxn modelId="{FF7350C1-52EB-431A-BAEF-C88FB7726FAC}" type="presParOf" srcId="{9DA038FF-45A0-42AD-8FD2-3457706EA5BB}" destId="{68BEE64E-9711-4A08-B5B0-EE6403A983B2}" srcOrd="2" destOrd="0" presId="urn:microsoft.com/office/officeart/2005/8/layout/pList2"/>
    <dgm:cxn modelId="{D9692C39-0F37-4B35-8861-A36B223A698A}" type="presParOf" srcId="{4FF53015-2532-49F6-8EAA-D1635AEDDF3A}" destId="{0B363978-A57D-4D38-BBDC-80EFB8432E7C}" srcOrd="1" destOrd="0" presId="urn:microsoft.com/office/officeart/2005/8/layout/pList2"/>
    <dgm:cxn modelId="{15A40165-3722-45B8-BA60-80BCBA2EB574}" type="presParOf" srcId="{4FF53015-2532-49F6-8EAA-D1635AEDDF3A}" destId="{A105F24C-2AA0-49FC-B356-21B7A2970022}" srcOrd="2" destOrd="0" presId="urn:microsoft.com/office/officeart/2005/8/layout/pList2"/>
    <dgm:cxn modelId="{B06096C8-9D7C-4CC9-ACF6-D8A52782C97D}" type="presParOf" srcId="{A105F24C-2AA0-49FC-B356-21B7A2970022}" destId="{79FF34B1-1723-4193-BD9D-4E1A5065DE5F}" srcOrd="0" destOrd="0" presId="urn:microsoft.com/office/officeart/2005/8/layout/pList2"/>
    <dgm:cxn modelId="{B23D1F1C-C8D0-4DD0-B50E-BD5142B9CA1F}" type="presParOf" srcId="{A105F24C-2AA0-49FC-B356-21B7A2970022}" destId="{8C4F8881-9901-4B63-89A7-AE478FF24BBD}" srcOrd="1" destOrd="0" presId="urn:microsoft.com/office/officeart/2005/8/layout/pList2"/>
    <dgm:cxn modelId="{F5CA3509-7D36-4732-A678-79BF2BFA0F4B}" type="presParOf" srcId="{A105F24C-2AA0-49FC-B356-21B7A2970022}" destId="{E2C1F924-5830-48FE-AEEC-3E006BA25196}" srcOrd="2" destOrd="0" presId="urn:microsoft.com/office/officeart/2005/8/layout/pList2"/>
    <dgm:cxn modelId="{BAC07123-2B7A-44CD-B61E-FBF7F58FC643}" type="presParOf" srcId="{4FF53015-2532-49F6-8EAA-D1635AEDDF3A}" destId="{17005139-FAFA-4849-AFA3-246581386320}" srcOrd="3" destOrd="0" presId="urn:microsoft.com/office/officeart/2005/8/layout/pList2"/>
    <dgm:cxn modelId="{E0A50C16-2331-40D2-BDAC-D4CCF14ECF2F}" type="presParOf" srcId="{4FF53015-2532-49F6-8EAA-D1635AEDDF3A}" destId="{7EB0C4D7-627D-4347-BCB4-46903EAD3FF2}" srcOrd="4" destOrd="0" presId="urn:microsoft.com/office/officeart/2005/8/layout/pList2"/>
    <dgm:cxn modelId="{A6021545-4A10-4FC0-8FDD-950934413D73}" type="presParOf" srcId="{7EB0C4D7-627D-4347-BCB4-46903EAD3FF2}" destId="{9027687E-8C3F-4A89-A385-43C22930DE6C}" srcOrd="0" destOrd="0" presId="urn:microsoft.com/office/officeart/2005/8/layout/pList2"/>
    <dgm:cxn modelId="{BA7463D6-32BE-49BC-AE9A-CA48A6FB4CFF}" type="presParOf" srcId="{7EB0C4D7-627D-4347-BCB4-46903EAD3FF2}" destId="{F4E91A72-1F91-4F0D-9354-1D7F03706970}" srcOrd="1" destOrd="0" presId="urn:microsoft.com/office/officeart/2005/8/layout/pList2"/>
    <dgm:cxn modelId="{FE355B93-8042-4EC3-A737-64D0543AFF9D}" type="presParOf" srcId="{7EB0C4D7-627D-4347-BCB4-46903EAD3FF2}" destId="{E6E0D9D1-A4FE-4B49-9ADF-D7CD2D12C747}" srcOrd="2" destOrd="0" presId="urn:microsoft.com/office/officeart/2005/8/layout/pList2"/>
    <dgm:cxn modelId="{6FF45410-6EAA-43DE-AE96-F7905B209BAA}" type="presParOf" srcId="{4FF53015-2532-49F6-8EAA-D1635AEDDF3A}" destId="{9215B5A8-9916-429B-AF80-FB95A8AB0114}" srcOrd="5" destOrd="0" presId="urn:microsoft.com/office/officeart/2005/8/layout/pList2"/>
    <dgm:cxn modelId="{8D36BAF3-EB57-4E5C-B07A-C5F725469C73}" type="presParOf" srcId="{4FF53015-2532-49F6-8EAA-D1635AEDDF3A}" destId="{94F1B43F-A684-432A-8D91-9598DD389C2D}" srcOrd="6" destOrd="0" presId="urn:microsoft.com/office/officeart/2005/8/layout/pList2"/>
    <dgm:cxn modelId="{A903B20D-876B-46F5-BFB3-03C6296351B0}" type="presParOf" srcId="{94F1B43F-A684-432A-8D91-9598DD389C2D}" destId="{5B55E98D-2718-4351-8586-86F956EF3E7D}" srcOrd="0" destOrd="0" presId="urn:microsoft.com/office/officeart/2005/8/layout/pList2"/>
    <dgm:cxn modelId="{0D1EA98D-983F-4337-8B67-B17300C11F26}" type="presParOf" srcId="{94F1B43F-A684-432A-8D91-9598DD389C2D}" destId="{29E8CE95-D6FF-4F13-83FD-953CE69048CF}" srcOrd="1" destOrd="0" presId="urn:microsoft.com/office/officeart/2005/8/layout/pList2"/>
    <dgm:cxn modelId="{900BF4FF-90D4-4BA7-927E-B031F57FFD59}" type="presParOf" srcId="{94F1B43F-A684-432A-8D91-9598DD389C2D}" destId="{9F129F3B-F9B3-4C8A-90C3-FCA08FC57EDB}" srcOrd="2" destOrd="0" presId="urn:microsoft.com/office/officeart/2005/8/layout/pList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1F0D8-59CB-46A0-8AFD-30D01565FCF9}">
      <dsp:nvSpPr>
        <dsp:cNvPr id="0" name=""/>
        <dsp:cNvSpPr/>
      </dsp:nvSpPr>
      <dsp:spPr>
        <a:xfrm>
          <a:off x="1576641" y="975125"/>
          <a:ext cx="332103" cy="91440"/>
        </a:xfrm>
        <a:custGeom>
          <a:avLst/>
          <a:gdLst/>
          <a:ahLst/>
          <a:cxnLst/>
          <a:rect l="0" t="0" r="0" b="0"/>
          <a:pathLst>
            <a:path>
              <a:moveTo>
                <a:pt x="0" y="45720"/>
              </a:moveTo>
              <a:lnTo>
                <a:pt x="3321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33625" y="1019031"/>
        <a:ext cx="18135" cy="3627"/>
      </dsp:txXfrm>
    </dsp:sp>
    <dsp:sp modelId="{E19D9880-AFCD-4E5F-A8D8-981465E1DB8E}">
      <dsp:nvSpPr>
        <dsp:cNvPr id="0" name=""/>
        <dsp:cNvSpPr/>
      </dsp:nvSpPr>
      <dsp:spPr>
        <a:xfrm>
          <a:off x="1472" y="595257"/>
          <a:ext cx="1576969" cy="851175"/>
        </a:xfrm>
        <a:prstGeom prst="rect">
          <a:avLst/>
        </a:prstGeom>
        <a:solidFill>
          <a:srgbClr val="502D7F"/>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C82E"/>
              </a:solidFill>
              <a:latin typeface="Garamond" panose="02020404030301010803" pitchFamily="18" charset="0"/>
            </a:rPr>
            <a:t>Supervisor Creates Performance Plan</a:t>
          </a:r>
        </a:p>
      </dsp:txBody>
      <dsp:txXfrm>
        <a:off x="1472" y="595257"/>
        <a:ext cx="1576969" cy="851175"/>
      </dsp:txXfrm>
    </dsp:sp>
    <dsp:sp modelId="{D1545D17-8158-4967-9906-7868182C917E}">
      <dsp:nvSpPr>
        <dsp:cNvPr id="0" name=""/>
        <dsp:cNvSpPr/>
      </dsp:nvSpPr>
      <dsp:spPr>
        <a:xfrm>
          <a:off x="3516314" y="975125"/>
          <a:ext cx="332103" cy="91440"/>
        </a:xfrm>
        <a:custGeom>
          <a:avLst/>
          <a:gdLst/>
          <a:ahLst/>
          <a:cxnLst/>
          <a:rect l="0" t="0" r="0" b="0"/>
          <a:pathLst>
            <a:path>
              <a:moveTo>
                <a:pt x="0" y="45720"/>
              </a:moveTo>
              <a:lnTo>
                <a:pt x="3321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3298" y="1019031"/>
        <a:ext cx="18135" cy="3627"/>
      </dsp:txXfrm>
    </dsp:sp>
    <dsp:sp modelId="{A4FDA9F9-8966-4ED6-AB32-77227572838C}">
      <dsp:nvSpPr>
        <dsp:cNvPr id="0" name=""/>
        <dsp:cNvSpPr/>
      </dsp:nvSpPr>
      <dsp:spPr>
        <a:xfrm>
          <a:off x="1941144" y="595257"/>
          <a:ext cx="1576969" cy="851175"/>
        </a:xfrm>
        <a:prstGeom prst="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Garamond" panose="02020404030301010803" pitchFamily="18" charset="0"/>
            </a:rPr>
            <a:t>Reviewer Approves Performance Plan</a:t>
          </a:r>
        </a:p>
      </dsp:txBody>
      <dsp:txXfrm>
        <a:off x="1941144" y="595257"/>
        <a:ext cx="1576969" cy="851175"/>
      </dsp:txXfrm>
    </dsp:sp>
    <dsp:sp modelId="{500267F4-867D-47B7-81E7-431434063C4E}">
      <dsp:nvSpPr>
        <dsp:cNvPr id="0" name=""/>
        <dsp:cNvSpPr/>
      </dsp:nvSpPr>
      <dsp:spPr>
        <a:xfrm>
          <a:off x="5455987" y="975125"/>
          <a:ext cx="332103" cy="91440"/>
        </a:xfrm>
        <a:custGeom>
          <a:avLst/>
          <a:gdLst/>
          <a:ahLst/>
          <a:cxnLst/>
          <a:rect l="0" t="0" r="0" b="0"/>
          <a:pathLst>
            <a:path>
              <a:moveTo>
                <a:pt x="0" y="45720"/>
              </a:moveTo>
              <a:lnTo>
                <a:pt x="3321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2971" y="1019031"/>
        <a:ext cx="18135" cy="3627"/>
      </dsp:txXfrm>
    </dsp:sp>
    <dsp:sp modelId="{5BE710C1-240C-44BA-9477-DC5972E184D6}">
      <dsp:nvSpPr>
        <dsp:cNvPr id="0" name=""/>
        <dsp:cNvSpPr/>
      </dsp:nvSpPr>
      <dsp:spPr>
        <a:xfrm>
          <a:off x="3880817" y="595257"/>
          <a:ext cx="1576969" cy="851175"/>
        </a:xfrm>
        <a:prstGeom prst="rect">
          <a:avLst/>
        </a:prstGeom>
        <a:solidFill>
          <a:srgbClr val="502D7F"/>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C82E"/>
              </a:solidFill>
              <a:latin typeface="Garamond" panose="02020404030301010803" pitchFamily="18" charset="0"/>
            </a:rPr>
            <a:t>Performance Plan Review Meeting</a:t>
          </a:r>
        </a:p>
      </dsp:txBody>
      <dsp:txXfrm>
        <a:off x="3880817" y="595257"/>
        <a:ext cx="1576969" cy="851175"/>
      </dsp:txXfrm>
    </dsp:sp>
    <dsp:sp modelId="{944F1385-7637-481D-AF5E-14D3A914F873}">
      <dsp:nvSpPr>
        <dsp:cNvPr id="0" name=""/>
        <dsp:cNvSpPr/>
      </dsp:nvSpPr>
      <dsp:spPr>
        <a:xfrm>
          <a:off x="789957" y="1444632"/>
          <a:ext cx="5819017" cy="332103"/>
        </a:xfrm>
        <a:custGeom>
          <a:avLst/>
          <a:gdLst/>
          <a:ahLst/>
          <a:cxnLst/>
          <a:rect l="0" t="0" r="0" b="0"/>
          <a:pathLst>
            <a:path>
              <a:moveTo>
                <a:pt x="5819017" y="0"/>
              </a:moveTo>
              <a:lnTo>
                <a:pt x="5819017" y="183151"/>
              </a:lnTo>
              <a:lnTo>
                <a:pt x="0" y="183151"/>
              </a:lnTo>
              <a:lnTo>
                <a:pt x="0" y="33210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53708" y="1608870"/>
        <a:ext cx="291515" cy="3627"/>
      </dsp:txXfrm>
    </dsp:sp>
    <dsp:sp modelId="{D7E6C257-F9D5-40E2-A81F-B9F992ACFB2E}">
      <dsp:nvSpPr>
        <dsp:cNvPr id="0" name=""/>
        <dsp:cNvSpPr/>
      </dsp:nvSpPr>
      <dsp:spPr>
        <a:xfrm>
          <a:off x="5820490" y="595257"/>
          <a:ext cx="1576969" cy="851175"/>
        </a:xfrm>
        <a:prstGeom prst="rect">
          <a:avLst/>
        </a:prstGeom>
        <a:solidFill>
          <a:srgbClr val="FFC82E"/>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502D7F"/>
              </a:solidFill>
              <a:latin typeface="Garamond" panose="02020404030301010803" pitchFamily="18" charset="0"/>
            </a:rPr>
            <a:t>Employee Acknowledges Performance Plan</a:t>
          </a:r>
        </a:p>
      </dsp:txBody>
      <dsp:txXfrm>
        <a:off x="5820490" y="595257"/>
        <a:ext cx="1576969" cy="851175"/>
      </dsp:txXfrm>
    </dsp:sp>
    <dsp:sp modelId="{EEE42C2C-57E1-45D6-AB34-D555BDEC9E4E}">
      <dsp:nvSpPr>
        <dsp:cNvPr id="0" name=""/>
        <dsp:cNvSpPr/>
      </dsp:nvSpPr>
      <dsp:spPr>
        <a:xfrm>
          <a:off x="1576641" y="2189003"/>
          <a:ext cx="332103" cy="91440"/>
        </a:xfrm>
        <a:custGeom>
          <a:avLst/>
          <a:gdLst/>
          <a:ahLst/>
          <a:cxnLst/>
          <a:rect l="0" t="0" r="0" b="0"/>
          <a:pathLst>
            <a:path>
              <a:moveTo>
                <a:pt x="0" y="45720"/>
              </a:moveTo>
              <a:lnTo>
                <a:pt x="3321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33625" y="2232910"/>
        <a:ext cx="18135" cy="3627"/>
      </dsp:txXfrm>
    </dsp:sp>
    <dsp:sp modelId="{E8302D3E-C654-4E0F-8DAA-9AC9B5737D13}">
      <dsp:nvSpPr>
        <dsp:cNvPr id="0" name=""/>
        <dsp:cNvSpPr/>
      </dsp:nvSpPr>
      <dsp:spPr>
        <a:xfrm>
          <a:off x="1472" y="1809136"/>
          <a:ext cx="1576969" cy="851175"/>
        </a:xfrm>
        <a:prstGeom prst="rect">
          <a:avLst/>
        </a:prstGeom>
        <a:solidFill>
          <a:srgbClr val="502D7F"/>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C82E"/>
              </a:solidFill>
              <a:latin typeface="Garamond" panose="02020404030301010803" pitchFamily="18" charset="0"/>
            </a:rPr>
            <a:t>Supervisor Completes Review</a:t>
          </a:r>
        </a:p>
      </dsp:txBody>
      <dsp:txXfrm>
        <a:off x="1472" y="1809136"/>
        <a:ext cx="1576969" cy="851175"/>
      </dsp:txXfrm>
    </dsp:sp>
    <dsp:sp modelId="{0AFAC8F3-203A-4676-BDC7-EDBC45F30E0F}">
      <dsp:nvSpPr>
        <dsp:cNvPr id="0" name=""/>
        <dsp:cNvSpPr/>
      </dsp:nvSpPr>
      <dsp:spPr>
        <a:xfrm>
          <a:off x="3516314" y="2189003"/>
          <a:ext cx="332103" cy="91440"/>
        </a:xfrm>
        <a:custGeom>
          <a:avLst/>
          <a:gdLst/>
          <a:ahLst/>
          <a:cxnLst/>
          <a:rect l="0" t="0" r="0" b="0"/>
          <a:pathLst>
            <a:path>
              <a:moveTo>
                <a:pt x="0" y="45720"/>
              </a:moveTo>
              <a:lnTo>
                <a:pt x="3321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3298" y="2232910"/>
        <a:ext cx="18135" cy="3627"/>
      </dsp:txXfrm>
    </dsp:sp>
    <dsp:sp modelId="{6D320A2A-749E-494F-ADCB-465B648FBBBB}">
      <dsp:nvSpPr>
        <dsp:cNvPr id="0" name=""/>
        <dsp:cNvSpPr/>
      </dsp:nvSpPr>
      <dsp:spPr>
        <a:xfrm>
          <a:off x="1941144" y="1809136"/>
          <a:ext cx="1576969" cy="851175"/>
        </a:xfrm>
        <a:prstGeom prst="rect">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bg1"/>
              </a:solidFill>
              <a:latin typeface="Garamond" panose="02020404030301010803" pitchFamily="18" charset="0"/>
            </a:rPr>
            <a:t>Reviewer Approves Review</a:t>
          </a:r>
        </a:p>
      </dsp:txBody>
      <dsp:txXfrm>
        <a:off x="1941144" y="1809136"/>
        <a:ext cx="1576969" cy="851175"/>
      </dsp:txXfrm>
    </dsp:sp>
    <dsp:sp modelId="{7B7F9E34-E4C0-443A-A5FF-4212D5E1461B}">
      <dsp:nvSpPr>
        <dsp:cNvPr id="0" name=""/>
        <dsp:cNvSpPr/>
      </dsp:nvSpPr>
      <dsp:spPr>
        <a:xfrm>
          <a:off x="5455987" y="2189003"/>
          <a:ext cx="332103" cy="91440"/>
        </a:xfrm>
        <a:custGeom>
          <a:avLst/>
          <a:gdLst/>
          <a:ahLst/>
          <a:cxnLst/>
          <a:rect l="0" t="0" r="0" b="0"/>
          <a:pathLst>
            <a:path>
              <a:moveTo>
                <a:pt x="0" y="45720"/>
              </a:moveTo>
              <a:lnTo>
                <a:pt x="33210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2971" y="2232910"/>
        <a:ext cx="18135" cy="3627"/>
      </dsp:txXfrm>
    </dsp:sp>
    <dsp:sp modelId="{27AD46A9-6B1C-4CE7-B5DD-22154D4C2472}">
      <dsp:nvSpPr>
        <dsp:cNvPr id="0" name=""/>
        <dsp:cNvSpPr/>
      </dsp:nvSpPr>
      <dsp:spPr>
        <a:xfrm>
          <a:off x="3880817" y="1809136"/>
          <a:ext cx="1576969" cy="851175"/>
        </a:xfrm>
        <a:prstGeom prst="rect">
          <a:avLst/>
        </a:prstGeom>
        <a:solidFill>
          <a:srgbClr val="502D7F"/>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FC82E"/>
              </a:solidFill>
              <a:latin typeface="Garamond" panose="02020404030301010803" pitchFamily="18" charset="0"/>
            </a:rPr>
            <a:t>Review Meeting</a:t>
          </a:r>
        </a:p>
      </dsp:txBody>
      <dsp:txXfrm>
        <a:off x="3880817" y="1809136"/>
        <a:ext cx="1576969" cy="851175"/>
      </dsp:txXfrm>
    </dsp:sp>
    <dsp:sp modelId="{396D674D-5CD2-499D-B423-AD7A4C80F93B}">
      <dsp:nvSpPr>
        <dsp:cNvPr id="0" name=""/>
        <dsp:cNvSpPr/>
      </dsp:nvSpPr>
      <dsp:spPr>
        <a:xfrm>
          <a:off x="5820490" y="1809136"/>
          <a:ext cx="1576969" cy="851175"/>
        </a:xfrm>
        <a:prstGeom prst="rect">
          <a:avLst/>
        </a:prstGeom>
        <a:solidFill>
          <a:srgbClr val="FFC82E"/>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502D7F"/>
              </a:solidFill>
              <a:latin typeface="Garamond" panose="02020404030301010803" pitchFamily="18" charset="0"/>
            </a:rPr>
            <a:t>Employee Acknowledges Review</a:t>
          </a:r>
        </a:p>
      </dsp:txBody>
      <dsp:txXfrm>
        <a:off x="5820490" y="1809136"/>
        <a:ext cx="1576969" cy="851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3280D-5224-439D-AE0D-66863173C582}">
      <dsp:nvSpPr>
        <dsp:cNvPr id="0" name=""/>
        <dsp:cNvSpPr/>
      </dsp:nvSpPr>
      <dsp:spPr>
        <a:xfrm>
          <a:off x="3305" y="7403"/>
          <a:ext cx="3222470" cy="663104"/>
        </a:xfrm>
        <a:prstGeom prst="rect">
          <a:avLst/>
        </a:prstGeom>
        <a:solidFill>
          <a:srgbClr val="FFC82E"/>
        </a:solidFill>
        <a:ln w="55000" cap="flat" cmpd="thickThin" algn="ctr">
          <a:solidFill>
            <a:schemeClr val="tx1"/>
          </a:solidFill>
          <a:prstDash val="solid"/>
        </a:ln>
        <a:effectLst>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502D7F"/>
              </a:solidFill>
              <a:latin typeface="Garamond" panose="02020404030301010803" pitchFamily="18" charset="0"/>
            </a:rPr>
            <a:t>Unsatisfactory Job Performance</a:t>
          </a:r>
        </a:p>
      </dsp:txBody>
      <dsp:txXfrm>
        <a:off x="3305" y="7403"/>
        <a:ext cx="3222470" cy="663104"/>
      </dsp:txXfrm>
    </dsp:sp>
    <dsp:sp modelId="{D85C7ED1-B01B-499E-93AC-40FE8DDA2F19}">
      <dsp:nvSpPr>
        <dsp:cNvPr id="0" name=""/>
        <dsp:cNvSpPr/>
      </dsp:nvSpPr>
      <dsp:spPr>
        <a:xfrm>
          <a:off x="3305" y="670507"/>
          <a:ext cx="3222470" cy="2712059"/>
        </a:xfrm>
        <a:prstGeom prst="rect">
          <a:avLst/>
        </a:prstGeom>
        <a:solidFill>
          <a:srgbClr val="502D7F">
            <a:alpha val="90000"/>
          </a:srgbClr>
        </a:solidFill>
        <a:ln w="55000" cap="flat" cmpd="thickThin" algn="ctr">
          <a:solidFill>
            <a:schemeClr val="tx1">
              <a:alpha val="90000"/>
            </a:schemeClr>
          </a:solidFill>
          <a:prstDash val="solid"/>
        </a:ln>
        <a:effectLst>
          <a:softEdge rad="31750"/>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chemeClr val="bg1"/>
              </a:solidFill>
              <a:latin typeface="Garamond" panose="02020404030301010803" pitchFamily="18" charset="0"/>
            </a:rPr>
            <a:t>Written Warning</a:t>
          </a:r>
        </a:p>
        <a:p>
          <a:pPr marL="342900" lvl="2" indent="-171450" algn="l" defTabSz="844550">
            <a:lnSpc>
              <a:spcPct val="90000"/>
            </a:lnSpc>
            <a:spcBef>
              <a:spcPct val="0"/>
            </a:spcBef>
            <a:spcAft>
              <a:spcPct val="15000"/>
            </a:spcAft>
            <a:buChar char="•"/>
          </a:pPr>
          <a:r>
            <a:rPr lang="en-US" sz="1900" kern="1200" dirty="0">
              <a:solidFill>
                <a:schemeClr val="bg1"/>
              </a:solidFill>
              <a:latin typeface="Garamond" panose="02020404030301010803" pitchFamily="18" charset="0"/>
            </a:rPr>
            <a:t>documented coaching</a:t>
          </a:r>
        </a:p>
        <a:p>
          <a:pPr marL="342900" lvl="2" indent="-171450" algn="l" defTabSz="844550">
            <a:lnSpc>
              <a:spcPct val="90000"/>
            </a:lnSpc>
            <a:spcBef>
              <a:spcPct val="0"/>
            </a:spcBef>
            <a:spcAft>
              <a:spcPct val="15000"/>
            </a:spcAft>
            <a:buChar char="•"/>
          </a:pPr>
          <a:r>
            <a:rPr lang="en-US" sz="1900" kern="1200" dirty="0">
              <a:solidFill>
                <a:schemeClr val="bg1"/>
              </a:solidFill>
              <a:latin typeface="Garamond" panose="02020404030301010803" pitchFamily="18" charset="0"/>
            </a:rPr>
            <a:t>an unresolved incident</a:t>
          </a:r>
        </a:p>
        <a:p>
          <a:pPr marL="171450" lvl="1" indent="-171450" algn="l" defTabSz="844550">
            <a:lnSpc>
              <a:spcPct val="90000"/>
            </a:lnSpc>
            <a:spcBef>
              <a:spcPct val="0"/>
            </a:spcBef>
            <a:spcAft>
              <a:spcPct val="15000"/>
            </a:spcAft>
            <a:buChar char="•"/>
          </a:pPr>
          <a:r>
            <a:rPr lang="en-US" sz="1900" kern="1200" dirty="0">
              <a:solidFill>
                <a:schemeClr val="bg1"/>
              </a:solidFill>
              <a:latin typeface="Garamond" panose="02020404030301010803" pitchFamily="18" charset="0"/>
            </a:rPr>
            <a:t>Suspensions Without Pay, Demotions, and Dismissals </a:t>
          </a:r>
        </a:p>
        <a:p>
          <a:pPr marL="342900" lvl="2" indent="-171450" algn="l" defTabSz="844550">
            <a:lnSpc>
              <a:spcPct val="90000"/>
            </a:lnSpc>
            <a:spcBef>
              <a:spcPct val="0"/>
            </a:spcBef>
            <a:spcAft>
              <a:spcPct val="15000"/>
            </a:spcAft>
            <a:buChar char="•"/>
          </a:pPr>
          <a:r>
            <a:rPr lang="en-US" sz="1900" kern="1200" dirty="0">
              <a:solidFill>
                <a:schemeClr val="bg1"/>
              </a:solidFill>
              <a:latin typeface="Garamond" panose="02020404030301010803" pitchFamily="18" charset="0"/>
            </a:rPr>
            <a:t>at least two active warning;</a:t>
          </a:r>
        </a:p>
        <a:p>
          <a:pPr marL="342900" lvl="2" indent="-171450" algn="l" defTabSz="844550">
            <a:lnSpc>
              <a:spcPct val="90000"/>
            </a:lnSpc>
            <a:spcBef>
              <a:spcPct val="0"/>
            </a:spcBef>
            <a:spcAft>
              <a:spcPct val="15000"/>
            </a:spcAft>
            <a:buChar char="•"/>
          </a:pPr>
          <a:r>
            <a:rPr lang="en-US" sz="1900" kern="1200" dirty="0">
              <a:solidFill>
                <a:schemeClr val="bg1"/>
              </a:solidFill>
              <a:latin typeface="Garamond" panose="02020404030301010803" pitchFamily="18" charset="0"/>
            </a:rPr>
            <a:t>an unresolved incident; and</a:t>
          </a:r>
        </a:p>
        <a:p>
          <a:pPr marL="342900" lvl="2" indent="-171450" algn="l" defTabSz="844550">
            <a:lnSpc>
              <a:spcPct val="90000"/>
            </a:lnSpc>
            <a:spcBef>
              <a:spcPct val="0"/>
            </a:spcBef>
            <a:spcAft>
              <a:spcPct val="15000"/>
            </a:spcAft>
            <a:buChar char="•"/>
          </a:pPr>
          <a:r>
            <a:rPr lang="en-US" sz="1900" kern="1200" dirty="0">
              <a:solidFill>
                <a:schemeClr val="bg1"/>
              </a:solidFill>
              <a:latin typeface="Garamond" panose="02020404030301010803" pitchFamily="18" charset="0"/>
            </a:rPr>
            <a:t>a pre-disciplinary conference.</a:t>
          </a:r>
        </a:p>
      </dsp:txBody>
      <dsp:txXfrm>
        <a:off x="3305" y="670507"/>
        <a:ext cx="3222470" cy="2712059"/>
      </dsp:txXfrm>
    </dsp:sp>
    <dsp:sp modelId="{C849C7BA-34FA-47ED-A642-584F6FDDA119}">
      <dsp:nvSpPr>
        <dsp:cNvPr id="0" name=""/>
        <dsp:cNvSpPr/>
      </dsp:nvSpPr>
      <dsp:spPr>
        <a:xfrm>
          <a:off x="3676920" y="7403"/>
          <a:ext cx="3222470" cy="663104"/>
        </a:xfrm>
        <a:prstGeom prst="rect">
          <a:avLst/>
        </a:prstGeom>
        <a:solidFill>
          <a:srgbClr val="FFC82E"/>
        </a:solidFill>
        <a:ln w="55000" cap="flat" cmpd="thickThin" algn="ctr">
          <a:solidFill>
            <a:schemeClr val="tx1"/>
          </a:solidFill>
          <a:prstDash val="solid"/>
        </a:ln>
        <a:effectLst>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502D7F"/>
              </a:solidFill>
              <a:latin typeface="Garamond" panose="02020404030301010803" pitchFamily="18" charset="0"/>
            </a:rPr>
            <a:t>Unacceptable Personal Conduct</a:t>
          </a:r>
        </a:p>
      </dsp:txBody>
      <dsp:txXfrm>
        <a:off x="3676920" y="7403"/>
        <a:ext cx="3222470" cy="663104"/>
      </dsp:txXfrm>
    </dsp:sp>
    <dsp:sp modelId="{73AB2B7F-7F86-42B9-8471-FD76A9A95B8D}">
      <dsp:nvSpPr>
        <dsp:cNvPr id="0" name=""/>
        <dsp:cNvSpPr/>
      </dsp:nvSpPr>
      <dsp:spPr>
        <a:xfrm>
          <a:off x="3676920" y="670507"/>
          <a:ext cx="3222470" cy="2712059"/>
        </a:xfrm>
        <a:prstGeom prst="rect">
          <a:avLst/>
        </a:prstGeom>
        <a:solidFill>
          <a:srgbClr val="502D7F">
            <a:alpha val="90000"/>
          </a:srgbClr>
        </a:solidFill>
        <a:ln w="55000" cap="flat" cmpd="thickThin" algn="ctr">
          <a:solidFill>
            <a:schemeClr val="tx1">
              <a:alpha val="90000"/>
            </a:schemeClr>
          </a:solidFill>
          <a:prstDash val="solid"/>
        </a:ln>
        <a:effectLst>
          <a:softEdge rad="31750"/>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altLang="en-US" sz="1900" b="0" kern="1200" dirty="0">
              <a:solidFill>
                <a:schemeClr val="bg1"/>
              </a:solidFill>
              <a:latin typeface="Garamond" panose="02020404030301010803" pitchFamily="18" charset="0"/>
            </a:rPr>
            <a:t>Written Warning:</a:t>
          </a:r>
          <a:endParaRPr lang="en-US" sz="1900" b="0" kern="1200" dirty="0">
            <a:solidFill>
              <a:schemeClr val="bg1"/>
            </a:solidFill>
            <a:latin typeface="Garamond" panose="02020404030301010803" pitchFamily="18" charset="0"/>
          </a:endParaRPr>
        </a:p>
        <a:p>
          <a:pPr marL="342900" lvl="2" indent="-171450" algn="l" defTabSz="844550">
            <a:lnSpc>
              <a:spcPct val="90000"/>
            </a:lnSpc>
            <a:spcBef>
              <a:spcPct val="0"/>
            </a:spcBef>
            <a:spcAft>
              <a:spcPct val="15000"/>
            </a:spcAft>
            <a:buChar char="•"/>
          </a:pPr>
          <a:r>
            <a:rPr lang="en-US" sz="1900" b="0" kern="1200" dirty="0">
              <a:solidFill>
                <a:schemeClr val="bg1"/>
              </a:solidFill>
              <a:latin typeface="Garamond" panose="02020404030301010803" pitchFamily="18" charset="0"/>
            </a:rPr>
            <a:t>documented coaching (for minor issues only)</a:t>
          </a:r>
          <a:endParaRPr lang="en-US" altLang="en-US" sz="1900" b="0" kern="1200" dirty="0">
            <a:solidFill>
              <a:schemeClr val="bg1"/>
            </a:solidFill>
            <a:latin typeface="Garamond" panose="02020404030301010803" pitchFamily="18" charset="0"/>
          </a:endParaRPr>
        </a:p>
        <a:p>
          <a:pPr marL="342900" lvl="2" indent="-171450" algn="l" defTabSz="844550">
            <a:lnSpc>
              <a:spcPct val="90000"/>
            </a:lnSpc>
            <a:spcBef>
              <a:spcPct val="0"/>
            </a:spcBef>
            <a:spcAft>
              <a:spcPct val="15000"/>
            </a:spcAft>
            <a:buChar char="•"/>
          </a:pPr>
          <a:r>
            <a:rPr lang="en-US" altLang="en-US" sz="1900" b="0" kern="1200" dirty="0">
              <a:solidFill>
                <a:schemeClr val="bg1"/>
              </a:solidFill>
              <a:latin typeface="Garamond" panose="02020404030301010803" pitchFamily="18" charset="0"/>
            </a:rPr>
            <a:t>an unresolved incident</a:t>
          </a:r>
        </a:p>
        <a:p>
          <a:pPr marL="171450" lvl="1" indent="-171450" algn="l" defTabSz="844550">
            <a:lnSpc>
              <a:spcPct val="90000"/>
            </a:lnSpc>
            <a:spcBef>
              <a:spcPct val="0"/>
            </a:spcBef>
            <a:spcAft>
              <a:spcPct val="15000"/>
            </a:spcAft>
            <a:buChar char="•"/>
          </a:pPr>
          <a:r>
            <a:rPr lang="en-US" altLang="en-US" sz="1900" b="0" kern="1200" dirty="0">
              <a:solidFill>
                <a:schemeClr val="bg1"/>
              </a:solidFill>
              <a:latin typeface="Garamond" panose="02020404030301010803" pitchFamily="18" charset="0"/>
            </a:rPr>
            <a:t>Dismissals, Suspensions Without Pay and Demotions:</a:t>
          </a:r>
        </a:p>
        <a:p>
          <a:pPr marL="342900" lvl="2" indent="-171450" algn="l" defTabSz="844550">
            <a:lnSpc>
              <a:spcPct val="90000"/>
            </a:lnSpc>
            <a:spcBef>
              <a:spcPct val="0"/>
            </a:spcBef>
            <a:spcAft>
              <a:spcPct val="15000"/>
            </a:spcAft>
            <a:buChar char="•"/>
          </a:pPr>
          <a:r>
            <a:rPr lang="en-US" altLang="en-US" sz="1900" b="0" kern="1200" dirty="0">
              <a:solidFill>
                <a:schemeClr val="bg1"/>
              </a:solidFill>
              <a:latin typeface="Garamond" panose="02020404030301010803" pitchFamily="18" charset="0"/>
            </a:rPr>
            <a:t>an unresolved incident; and</a:t>
          </a:r>
        </a:p>
        <a:p>
          <a:pPr marL="342900" lvl="2" indent="-171450" algn="l" defTabSz="844550">
            <a:lnSpc>
              <a:spcPct val="90000"/>
            </a:lnSpc>
            <a:spcBef>
              <a:spcPct val="0"/>
            </a:spcBef>
            <a:spcAft>
              <a:spcPct val="15000"/>
            </a:spcAft>
            <a:buChar char="•"/>
          </a:pPr>
          <a:r>
            <a:rPr lang="en-US" altLang="en-US" sz="1900" b="0" kern="1200" dirty="0">
              <a:solidFill>
                <a:schemeClr val="bg1"/>
              </a:solidFill>
              <a:latin typeface="Garamond" panose="02020404030301010803" pitchFamily="18" charset="0"/>
            </a:rPr>
            <a:t>a pre-disciplinary conference.</a:t>
          </a:r>
        </a:p>
      </dsp:txBody>
      <dsp:txXfrm>
        <a:off x="3676920" y="670507"/>
        <a:ext cx="3222470" cy="2712059"/>
      </dsp:txXfrm>
    </dsp:sp>
    <dsp:sp modelId="{C19C9D5B-207D-40C8-93F6-15A2AF0321C1}">
      <dsp:nvSpPr>
        <dsp:cNvPr id="0" name=""/>
        <dsp:cNvSpPr/>
      </dsp:nvSpPr>
      <dsp:spPr>
        <a:xfrm>
          <a:off x="7350536" y="7403"/>
          <a:ext cx="3222470" cy="663104"/>
        </a:xfrm>
        <a:prstGeom prst="rect">
          <a:avLst/>
        </a:prstGeom>
        <a:solidFill>
          <a:srgbClr val="FFC82E"/>
        </a:solidFill>
        <a:ln w="55000" cap="flat" cmpd="thickThin" algn="ctr">
          <a:solidFill>
            <a:schemeClr val="tx1"/>
          </a:solidFill>
          <a:prstDash val="solid"/>
        </a:ln>
        <a:effectLst>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502D7F"/>
              </a:solidFill>
              <a:latin typeface="Garamond" panose="02020404030301010803" pitchFamily="18" charset="0"/>
            </a:rPr>
            <a:t>Grossly Inefficient Job Performance</a:t>
          </a:r>
        </a:p>
      </dsp:txBody>
      <dsp:txXfrm>
        <a:off x="7350536" y="7403"/>
        <a:ext cx="3222470" cy="663104"/>
      </dsp:txXfrm>
    </dsp:sp>
    <dsp:sp modelId="{008935FD-1F9C-427D-9DB7-E304A5AE8FC0}">
      <dsp:nvSpPr>
        <dsp:cNvPr id="0" name=""/>
        <dsp:cNvSpPr/>
      </dsp:nvSpPr>
      <dsp:spPr>
        <a:xfrm>
          <a:off x="7350536" y="670507"/>
          <a:ext cx="3222470" cy="2712059"/>
        </a:xfrm>
        <a:prstGeom prst="rect">
          <a:avLst/>
        </a:prstGeom>
        <a:solidFill>
          <a:srgbClr val="502D7F">
            <a:alpha val="90000"/>
          </a:srgbClr>
        </a:solidFill>
        <a:ln w="55000" cap="flat" cmpd="thickThin" algn="ctr">
          <a:solidFill>
            <a:schemeClr val="tx1">
              <a:alpha val="90000"/>
            </a:schemeClr>
          </a:solidFill>
          <a:prstDash val="solid"/>
        </a:ln>
        <a:effectLst>
          <a:softEdge rad="31750"/>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altLang="en-US" sz="1900" b="0" kern="1200" dirty="0">
              <a:solidFill>
                <a:schemeClr val="bg1"/>
              </a:solidFill>
              <a:latin typeface="Garamond" panose="02020404030301010803" pitchFamily="18" charset="0"/>
            </a:rPr>
            <a:t>Written Warning:</a:t>
          </a:r>
          <a:endParaRPr lang="en-US" sz="1900" b="0" kern="1200" dirty="0">
            <a:solidFill>
              <a:schemeClr val="bg1"/>
            </a:solidFill>
            <a:latin typeface="Garamond" panose="02020404030301010803" pitchFamily="18" charset="0"/>
          </a:endParaRPr>
        </a:p>
        <a:p>
          <a:pPr marL="342900" lvl="2" indent="-171450" algn="l" defTabSz="844550">
            <a:lnSpc>
              <a:spcPct val="90000"/>
            </a:lnSpc>
            <a:spcBef>
              <a:spcPct val="0"/>
            </a:spcBef>
            <a:spcAft>
              <a:spcPct val="15000"/>
            </a:spcAft>
            <a:buChar char="•"/>
          </a:pPr>
          <a:r>
            <a:rPr lang="en-US" altLang="en-US" sz="1900" b="0" kern="1200" dirty="0">
              <a:solidFill>
                <a:schemeClr val="bg1"/>
              </a:solidFill>
              <a:latin typeface="Garamond" panose="02020404030301010803" pitchFamily="18" charset="0"/>
            </a:rPr>
            <a:t>an unresolved incident</a:t>
          </a:r>
        </a:p>
        <a:p>
          <a:pPr marL="171450" lvl="1" indent="-171450" algn="l" defTabSz="844550">
            <a:lnSpc>
              <a:spcPct val="90000"/>
            </a:lnSpc>
            <a:spcBef>
              <a:spcPct val="0"/>
            </a:spcBef>
            <a:spcAft>
              <a:spcPct val="15000"/>
            </a:spcAft>
            <a:buChar char="•"/>
          </a:pPr>
          <a:r>
            <a:rPr lang="en-US" altLang="en-US" sz="1900" b="0" kern="1200" dirty="0">
              <a:solidFill>
                <a:schemeClr val="bg1"/>
              </a:solidFill>
              <a:latin typeface="Garamond" panose="02020404030301010803" pitchFamily="18" charset="0"/>
            </a:rPr>
            <a:t>Dismissals, Suspensions Without Pay and Demotions:</a:t>
          </a:r>
        </a:p>
        <a:p>
          <a:pPr marL="342900" lvl="2" indent="-171450" algn="l" defTabSz="844550">
            <a:lnSpc>
              <a:spcPct val="90000"/>
            </a:lnSpc>
            <a:spcBef>
              <a:spcPct val="0"/>
            </a:spcBef>
            <a:spcAft>
              <a:spcPct val="15000"/>
            </a:spcAft>
            <a:buChar char="•"/>
          </a:pPr>
          <a:r>
            <a:rPr lang="en-US" altLang="en-US" sz="1900" b="0" kern="1200" dirty="0">
              <a:solidFill>
                <a:schemeClr val="bg1"/>
              </a:solidFill>
              <a:latin typeface="Garamond" panose="02020404030301010803" pitchFamily="18" charset="0"/>
            </a:rPr>
            <a:t>an unresolved incident; and</a:t>
          </a:r>
        </a:p>
        <a:p>
          <a:pPr marL="342900" lvl="2" indent="-171450" algn="l" defTabSz="844550">
            <a:lnSpc>
              <a:spcPct val="90000"/>
            </a:lnSpc>
            <a:spcBef>
              <a:spcPct val="0"/>
            </a:spcBef>
            <a:spcAft>
              <a:spcPct val="15000"/>
            </a:spcAft>
            <a:buChar char="•"/>
          </a:pPr>
          <a:r>
            <a:rPr lang="en-US" altLang="en-US" sz="1900" b="0" kern="1200" dirty="0">
              <a:solidFill>
                <a:schemeClr val="bg1"/>
              </a:solidFill>
              <a:latin typeface="Garamond" panose="02020404030301010803" pitchFamily="18" charset="0"/>
            </a:rPr>
            <a:t>a pre-disciplinary conference.</a:t>
          </a:r>
        </a:p>
      </dsp:txBody>
      <dsp:txXfrm>
        <a:off x="7350536" y="670507"/>
        <a:ext cx="3222470" cy="2712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6925F-1924-4054-AED8-183D3FB20CFF}">
      <dsp:nvSpPr>
        <dsp:cNvPr id="0" name=""/>
        <dsp:cNvSpPr/>
      </dsp:nvSpPr>
      <dsp:spPr>
        <a:xfrm>
          <a:off x="0" y="0"/>
          <a:ext cx="10526183" cy="2047167"/>
        </a:xfrm>
        <a:prstGeom prst="roundRect">
          <a:avLst>
            <a:gd name="adj" fmla="val 10000"/>
          </a:avLst>
        </a:prstGeom>
        <a:solidFill>
          <a:srgbClr val="FFC82E"/>
        </a:solidFill>
        <a:ln w="55000" cap="flat" cmpd="thickThin"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sp>
    <dsp:sp modelId="{68BEE64E-9711-4A08-B5B0-EE6403A983B2}">
      <dsp:nvSpPr>
        <dsp:cNvPr id="0" name=""/>
        <dsp:cNvSpPr/>
      </dsp:nvSpPr>
      <dsp:spPr>
        <a:xfrm>
          <a:off x="2900826" y="100999"/>
          <a:ext cx="2158130" cy="1799177"/>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897" t="-10696" r="-8389" b="-62234"/>
          </a:stretch>
        </a:blipFill>
        <a:ln w="55000" cap="flat" cmpd="thickThin" algn="ctr">
          <a:solidFill>
            <a:srgbClr val="7030A0"/>
          </a:solidFill>
          <a:prstDash val="solid"/>
        </a:ln>
        <a:effectLst/>
      </dsp:spPr>
      <dsp:style>
        <a:lnRef idx="2">
          <a:scrgbClr r="0" g="0" b="0"/>
        </a:lnRef>
        <a:fillRef idx="1">
          <a:scrgbClr r="0" g="0" b="0"/>
        </a:fillRef>
        <a:effectRef idx="0">
          <a:scrgbClr r="0" g="0" b="0"/>
        </a:effectRef>
        <a:fontRef idx="minor"/>
      </dsp:style>
    </dsp:sp>
    <dsp:sp modelId="{3185872C-0F75-43DA-BDEE-0057269EDE55}">
      <dsp:nvSpPr>
        <dsp:cNvPr id="0" name=""/>
        <dsp:cNvSpPr/>
      </dsp:nvSpPr>
      <dsp:spPr>
        <a:xfrm rot="10800000">
          <a:off x="2880301" y="2085281"/>
          <a:ext cx="2299724" cy="2192068"/>
        </a:xfrm>
        <a:prstGeom prst="round2SameRect">
          <a:avLst>
            <a:gd name="adj1" fmla="val 10500"/>
            <a:gd name="adj2" fmla="val 0"/>
          </a:avLst>
        </a:prstGeom>
        <a:solidFill>
          <a:srgbClr val="FFC82E"/>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502D7F"/>
              </a:solidFill>
              <a:latin typeface="Garamond" panose="02020404030301010803" pitchFamily="18" charset="0"/>
            </a:rPr>
            <a:t>Rebecca Burbage</a:t>
          </a:r>
        </a:p>
        <a:p>
          <a:pPr marL="0" lvl="0" indent="0" algn="ctr" defTabSz="1066800">
            <a:lnSpc>
              <a:spcPct val="90000"/>
            </a:lnSpc>
            <a:spcBef>
              <a:spcPct val="0"/>
            </a:spcBef>
            <a:spcAft>
              <a:spcPct val="35000"/>
            </a:spcAft>
            <a:buNone/>
          </a:pPr>
          <a:r>
            <a:rPr lang="en-US" sz="1600" b="1" kern="1200" dirty="0">
              <a:solidFill>
                <a:srgbClr val="502D7F"/>
              </a:solidFill>
              <a:latin typeface="Garamond" panose="02020404030301010803" pitchFamily="18" charset="0"/>
            </a:rPr>
            <a:t>Employee Relations Specialist</a:t>
          </a:r>
        </a:p>
        <a:p>
          <a:pPr marL="0" lvl="0" indent="0" algn="ctr" defTabSz="1066800">
            <a:lnSpc>
              <a:spcPct val="90000"/>
            </a:lnSpc>
            <a:spcBef>
              <a:spcPct val="0"/>
            </a:spcBef>
            <a:spcAft>
              <a:spcPct val="35000"/>
            </a:spcAft>
            <a:buNone/>
          </a:pPr>
          <a:r>
            <a:rPr lang="en-US" sz="1600" u="none" kern="1200" dirty="0">
              <a:solidFill>
                <a:srgbClr val="502D7F"/>
              </a:solidFill>
              <a:latin typeface="Garamond" panose="02020404030301010803" pitchFamily="18" charset="0"/>
              <a:hlinkClick xmlns:r="http://schemas.openxmlformats.org/officeDocument/2006/relationships" r:id="rId2"/>
            </a:rPr>
            <a:t>burbager22@ecu.edu</a:t>
          </a:r>
          <a:endParaRPr lang="en-US" sz="1600" u="none" kern="1200" dirty="0">
            <a:solidFill>
              <a:srgbClr val="502D7F"/>
            </a:solidFill>
            <a:latin typeface="Garamond" panose="02020404030301010803" pitchFamily="18" charset="0"/>
          </a:endParaRPr>
        </a:p>
        <a:p>
          <a:pPr marL="0" lvl="0" indent="0" algn="ctr" defTabSz="1066800">
            <a:lnSpc>
              <a:spcPct val="90000"/>
            </a:lnSpc>
            <a:spcBef>
              <a:spcPct val="0"/>
            </a:spcBef>
            <a:spcAft>
              <a:spcPct val="35000"/>
            </a:spcAft>
            <a:buNone/>
          </a:pPr>
          <a:r>
            <a:rPr lang="en-US" sz="1600" u="none" kern="1200" dirty="0">
              <a:solidFill>
                <a:srgbClr val="502D7F"/>
              </a:solidFill>
              <a:latin typeface="Garamond" panose="02020404030301010803" pitchFamily="18" charset="0"/>
            </a:rPr>
            <a:t>252-328-9848</a:t>
          </a:r>
          <a:endParaRPr lang="en-US" sz="1600" b="1" kern="1200" dirty="0">
            <a:solidFill>
              <a:srgbClr val="502D7F"/>
            </a:solidFill>
            <a:latin typeface="Garamond" panose="02020404030301010803" pitchFamily="18" charset="0"/>
          </a:endParaRPr>
        </a:p>
      </dsp:txBody>
      <dsp:txXfrm rot="10800000">
        <a:off x="2947715" y="2085281"/>
        <a:ext cx="2164896" cy="2124654"/>
      </dsp:txXfrm>
    </dsp:sp>
    <dsp:sp modelId="{E2C1F924-5830-48FE-AEEC-3E006BA25196}">
      <dsp:nvSpPr>
        <dsp:cNvPr id="0" name=""/>
        <dsp:cNvSpPr/>
      </dsp:nvSpPr>
      <dsp:spPr>
        <a:xfrm>
          <a:off x="5412263" y="138076"/>
          <a:ext cx="2218337" cy="1783366"/>
        </a:xfrm>
        <a:prstGeom prst="roundRect">
          <a:avLst>
            <a:gd name="adj" fmla="val 10000"/>
          </a:avLst>
        </a:prstGeom>
        <a:blipFill dpi="0" rotWithShape="1">
          <a:blip xmlns:r="http://schemas.openxmlformats.org/officeDocument/2006/relationships" r:embed="rId3"/>
          <a:srcRect/>
          <a:stretch>
            <a:fillRect t="-18589" b="-63411"/>
          </a:stretch>
        </a:blipFill>
        <a:ln w="55000" cap="flat" cmpd="thickThin" algn="ctr">
          <a:solidFill>
            <a:srgbClr val="502D7F"/>
          </a:solidFill>
          <a:prstDash val="solid"/>
        </a:ln>
        <a:effectLst/>
      </dsp:spPr>
      <dsp:style>
        <a:lnRef idx="2">
          <a:scrgbClr r="0" g="0" b="0"/>
        </a:lnRef>
        <a:fillRef idx="1">
          <a:scrgbClr r="0" g="0" b="0"/>
        </a:fillRef>
        <a:effectRef idx="0">
          <a:scrgbClr r="0" g="0" b="0"/>
        </a:effectRef>
        <a:fontRef idx="minor"/>
      </dsp:style>
    </dsp:sp>
    <dsp:sp modelId="{79FF34B1-1723-4193-BD9D-4E1A5065DE5F}">
      <dsp:nvSpPr>
        <dsp:cNvPr id="0" name=""/>
        <dsp:cNvSpPr/>
      </dsp:nvSpPr>
      <dsp:spPr>
        <a:xfrm rot="10800000">
          <a:off x="5368303" y="2094662"/>
          <a:ext cx="2299724" cy="2192068"/>
        </a:xfrm>
        <a:prstGeom prst="round2SameRect">
          <a:avLst>
            <a:gd name="adj1" fmla="val 10500"/>
            <a:gd name="adj2" fmla="val 0"/>
          </a:avLst>
        </a:prstGeom>
        <a:solidFill>
          <a:srgbClr val="FFC82E"/>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100000"/>
            </a:lnSpc>
            <a:spcBef>
              <a:spcPct val="0"/>
            </a:spcBef>
            <a:spcAft>
              <a:spcPts val="0"/>
            </a:spcAft>
            <a:buNone/>
          </a:pPr>
          <a:r>
            <a:rPr lang="en-US" sz="2400" b="1" kern="1200" dirty="0">
              <a:solidFill>
                <a:srgbClr val="502D7F"/>
              </a:solidFill>
              <a:latin typeface="Garamond" panose="02020404030301010803" pitchFamily="18" charset="0"/>
            </a:rPr>
            <a:t>Jamie</a:t>
          </a:r>
        </a:p>
        <a:p>
          <a:pPr marL="0" lvl="0" indent="0" algn="ctr" defTabSz="1066800">
            <a:lnSpc>
              <a:spcPct val="100000"/>
            </a:lnSpc>
            <a:spcBef>
              <a:spcPct val="0"/>
            </a:spcBef>
            <a:spcAft>
              <a:spcPts val="0"/>
            </a:spcAft>
            <a:buNone/>
          </a:pPr>
          <a:r>
            <a:rPr lang="en-US" sz="2400" b="1" kern="1200" dirty="0">
              <a:solidFill>
                <a:srgbClr val="502D7F"/>
              </a:solidFill>
              <a:latin typeface="Garamond" panose="02020404030301010803" pitchFamily="18" charset="0"/>
            </a:rPr>
            <a:t>Rippey</a:t>
          </a:r>
        </a:p>
        <a:p>
          <a:pPr marL="0" lvl="0" indent="0" algn="ctr" defTabSz="1066800">
            <a:lnSpc>
              <a:spcPct val="100000"/>
            </a:lnSpc>
            <a:spcBef>
              <a:spcPct val="0"/>
            </a:spcBef>
            <a:spcAft>
              <a:spcPct val="35000"/>
            </a:spcAft>
            <a:buNone/>
          </a:pPr>
          <a:endParaRPr lang="en-US" sz="400" b="1" kern="1200" dirty="0">
            <a:solidFill>
              <a:srgbClr val="502D7F"/>
            </a:solidFill>
            <a:latin typeface="Garamond" panose="02020404030301010803" pitchFamily="18" charset="0"/>
          </a:endParaRPr>
        </a:p>
        <a:p>
          <a:pPr marL="0" lvl="0" indent="0" algn="ctr" defTabSz="1066800">
            <a:lnSpc>
              <a:spcPct val="100000"/>
            </a:lnSpc>
            <a:spcBef>
              <a:spcPct val="0"/>
            </a:spcBef>
            <a:spcAft>
              <a:spcPct val="35000"/>
            </a:spcAft>
            <a:buNone/>
          </a:pPr>
          <a:r>
            <a:rPr lang="en-US" sz="1600" b="1" kern="1200" dirty="0">
              <a:solidFill>
                <a:srgbClr val="502D7F"/>
              </a:solidFill>
              <a:latin typeface="Garamond" panose="02020404030301010803" pitchFamily="18" charset="0"/>
            </a:rPr>
            <a:t>Employee Relations Consultant</a:t>
          </a:r>
        </a:p>
        <a:p>
          <a:pPr marL="0" lvl="0" indent="0" algn="ctr" defTabSz="1066800">
            <a:lnSpc>
              <a:spcPct val="100000"/>
            </a:lnSpc>
            <a:spcBef>
              <a:spcPct val="0"/>
            </a:spcBef>
            <a:spcAft>
              <a:spcPct val="35000"/>
            </a:spcAft>
            <a:buNone/>
          </a:pPr>
          <a:r>
            <a:rPr lang="en-US" sz="1600" u="none" kern="1200" dirty="0">
              <a:solidFill>
                <a:srgbClr val="502D7F"/>
              </a:solidFill>
              <a:latin typeface="Garamond" panose="02020404030301010803" pitchFamily="18" charset="0"/>
              <a:hlinkClick xmlns:r="http://schemas.openxmlformats.org/officeDocument/2006/relationships" r:id="rId4"/>
            </a:rPr>
            <a:t>rippeyj22@ecu.edu</a:t>
          </a:r>
          <a:endParaRPr lang="en-US" sz="1600" u="none" kern="1200" dirty="0">
            <a:solidFill>
              <a:srgbClr val="502D7F"/>
            </a:solidFill>
            <a:latin typeface="Garamond" panose="02020404030301010803" pitchFamily="18" charset="0"/>
          </a:endParaRPr>
        </a:p>
        <a:p>
          <a:pPr marL="0" lvl="0" indent="0" algn="ctr" defTabSz="1066800">
            <a:lnSpc>
              <a:spcPct val="100000"/>
            </a:lnSpc>
            <a:spcBef>
              <a:spcPct val="0"/>
            </a:spcBef>
            <a:spcAft>
              <a:spcPct val="35000"/>
            </a:spcAft>
            <a:buNone/>
          </a:pPr>
          <a:r>
            <a:rPr lang="en-US" sz="1600" u="none" kern="1200" dirty="0">
              <a:solidFill>
                <a:srgbClr val="502D7F"/>
              </a:solidFill>
              <a:latin typeface="Garamond" panose="02020404030301010803" pitchFamily="18" charset="0"/>
            </a:rPr>
            <a:t>252-328-9896</a:t>
          </a:r>
        </a:p>
      </dsp:txBody>
      <dsp:txXfrm rot="10800000">
        <a:off x="5435717" y="2094662"/>
        <a:ext cx="2164896" cy="2124654"/>
      </dsp:txXfrm>
    </dsp:sp>
    <dsp:sp modelId="{E6E0D9D1-A4FE-4B49-9ADF-D7CD2D12C747}">
      <dsp:nvSpPr>
        <dsp:cNvPr id="0" name=""/>
        <dsp:cNvSpPr/>
      </dsp:nvSpPr>
      <dsp:spPr>
        <a:xfrm>
          <a:off x="430243" y="119760"/>
          <a:ext cx="2214542" cy="1801689"/>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478" t="-24978" r="-480" b="-15636"/>
          </a:stretch>
        </a:blipFill>
        <a:ln w="55000" cap="flat" cmpd="thickThin" algn="ctr">
          <a:solidFill>
            <a:srgbClr val="502D7F"/>
          </a:solidFill>
          <a:prstDash val="solid"/>
        </a:ln>
        <a:effectLst/>
      </dsp:spPr>
      <dsp:style>
        <a:lnRef idx="2">
          <a:scrgbClr r="0" g="0" b="0"/>
        </a:lnRef>
        <a:fillRef idx="1">
          <a:scrgbClr r="0" g="0" b="0"/>
        </a:fillRef>
        <a:effectRef idx="0">
          <a:scrgbClr r="0" g="0" b="0"/>
        </a:effectRef>
        <a:fontRef idx="minor"/>
      </dsp:style>
    </dsp:sp>
    <dsp:sp modelId="{9027687E-8C3F-4A89-A385-43C22930DE6C}">
      <dsp:nvSpPr>
        <dsp:cNvPr id="0" name=""/>
        <dsp:cNvSpPr/>
      </dsp:nvSpPr>
      <dsp:spPr>
        <a:xfrm rot="10800000">
          <a:off x="365874" y="2098671"/>
          <a:ext cx="2299724" cy="2192068"/>
        </a:xfrm>
        <a:prstGeom prst="round2SameRect">
          <a:avLst>
            <a:gd name="adj1" fmla="val 10500"/>
            <a:gd name="adj2" fmla="val 0"/>
          </a:avLst>
        </a:prstGeom>
        <a:solidFill>
          <a:srgbClr val="FFC82E"/>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100000"/>
            </a:lnSpc>
            <a:spcBef>
              <a:spcPct val="0"/>
            </a:spcBef>
            <a:spcAft>
              <a:spcPts val="0"/>
            </a:spcAft>
            <a:buNone/>
          </a:pPr>
          <a:r>
            <a:rPr lang="en-US" sz="2400" b="1" kern="1200" dirty="0">
              <a:solidFill>
                <a:srgbClr val="502D7F"/>
              </a:solidFill>
              <a:latin typeface="Garamond" panose="02020404030301010803" pitchFamily="18" charset="0"/>
            </a:rPr>
            <a:t>Kaitlyn</a:t>
          </a:r>
        </a:p>
        <a:p>
          <a:pPr marL="0" lvl="0" indent="0" algn="ctr" defTabSz="1066800">
            <a:lnSpc>
              <a:spcPct val="100000"/>
            </a:lnSpc>
            <a:spcBef>
              <a:spcPct val="0"/>
            </a:spcBef>
            <a:spcAft>
              <a:spcPts val="0"/>
            </a:spcAft>
            <a:buNone/>
          </a:pPr>
          <a:r>
            <a:rPr lang="en-US" sz="2400" b="1" kern="1200" dirty="0">
              <a:solidFill>
                <a:srgbClr val="502D7F"/>
              </a:solidFill>
              <a:latin typeface="Garamond" panose="02020404030301010803" pitchFamily="18" charset="0"/>
            </a:rPr>
            <a:t>Schwager</a:t>
          </a:r>
        </a:p>
        <a:p>
          <a:pPr marL="0" lvl="0" indent="0" algn="ctr" defTabSz="1066800">
            <a:lnSpc>
              <a:spcPct val="100000"/>
            </a:lnSpc>
            <a:spcBef>
              <a:spcPct val="0"/>
            </a:spcBef>
            <a:spcAft>
              <a:spcPct val="35000"/>
            </a:spcAft>
            <a:buNone/>
          </a:pPr>
          <a:r>
            <a:rPr lang="en-US" sz="1600" b="1" kern="1200" dirty="0">
              <a:solidFill>
                <a:srgbClr val="502D7F"/>
              </a:solidFill>
              <a:latin typeface="Garamond" panose="02020404030301010803" pitchFamily="18" charset="0"/>
            </a:rPr>
            <a:t>Employee Relations Consultant</a:t>
          </a:r>
        </a:p>
        <a:p>
          <a:pPr marL="0" lvl="0" indent="0" algn="ctr" defTabSz="1066800">
            <a:lnSpc>
              <a:spcPct val="90000"/>
            </a:lnSpc>
            <a:spcBef>
              <a:spcPct val="0"/>
            </a:spcBef>
            <a:spcAft>
              <a:spcPct val="35000"/>
            </a:spcAft>
            <a:buNone/>
          </a:pPr>
          <a:r>
            <a:rPr lang="en-US" sz="1600" u="none" kern="1200" dirty="0">
              <a:solidFill>
                <a:srgbClr val="502D7F"/>
              </a:solidFill>
              <a:latin typeface="Garamond" panose="02020404030301010803" pitchFamily="18" charset="0"/>
              <a:hlinkClick xmlns:r="http://schemas.openxmlformats.org/officeDocument/2006/relationships" r:id="rId6"/>
            </a:rPr>
            <a:t>schwagerk18@ecu.edu</a:t>
          </a:r>
          <a:endParaRPr lang="en-US" sz="1600" u="none" kern="1200" dirty="0">
            <a:solidFill>
              <a:srgbClr val="502D7F"/>
            </a:solidFill>
            <a:latin typeface="Garamond" panose="02020404030301010803" pitchFamily="18" charset="0"/>
          </a:endParaRPr>
        </a:p>
        <a:p>
          <a:pPr marL="0" lvl="0" indent="0" algn="ctr" defTabSz="1066800">
            <a:lnSpc>
              <a:spcPct val="90000"/>
            </a:lnSpc>
            <a:spcBef>
              <a:spcPct val="0"/>
            </a:spcBef>
            <a:spcAft>
              <a:spcPct val="35000"/>
            </a:spcAft>
            <a:buNone/>
          </a:pPr>
          <a:r>
            <a:rPr lang="en-US" sz="1600" u="none" kern="1200" dirty="0">
              <a:solidFill>
                <a:srgbClr val="502D7F"/>
              </a:solidFill>
              <a:latin typeface="Garamond" panose="02020404030301010803" pitchFamily="18" charset="0"/>
            </a:rPr>
            <a:t>252-328-9819</a:t>
          </a:r>
        </a:p>
      </dsp:txBody>
      <dsp:txXfrm rot="10800000">
        <a:off x="433288" y="2098671"/>
        <a:ext cx="2164896" cy="2124654"/>
      </dsp:txXfrm>
    </dsp:sp>
    <dsp:sp modelId="{9F129F3B-F9B3-4C8A-90C3-FCA08FC57EDB}">
      <dsp:nvSpPr>
        <dsp:cNvPr id="0" name=""/>
        <dsp:cNvSpPr/>
      </dsp:nvSpPr>
      <dsp:spPr>
        <a:xfrm>
          <a:off x="7993830" y="101891"/>
          <a:ext cx="2217946" cy="1840816"/>
        </a:xfrm>
        <a:prstGeom prst="roundRect">
          <a:avLst>
            <a:gd name="adj" fmla="val 10000"/>
          </a:avLst>
        </a:prstGeom>
        <a:blipFill dpi="0" rotWithShape="1">
          <a:blip xmlns:r="http://schemas.openxmlformats.org/officeDocument/2006/relationships" r:embed="rId7"/>
          <a:srcRect/>
          <a:stretch>
            <a:fillRect l="104" t="-7898" r="-958" b="-25022"/>
          </a:stretch>
        </a:blipFill>
        <a:ln w="55000" cap="flat" cmpd="thickThin" algn="ctr">
          <a:solidFill>
            <a:srgbClr val="502D7F"/>
          </a:solidFill>
          <a:prstDash val="solid"/>
        </a:ln>
        <a:effectLst/>
      </dsp:spPr>
      <dsp:style>
        <a:lnRef idx="2">
          <a:scrgbClr r="0" g="0" b="0"/>
        </a:lnRef>
        <a:fillRef idx="1">
          <a:scrgbClr r="0" g="0" b="0"/>
        </a:fillRef>
        <a:effectRef idx="0">
          <a:scrgbClr r="0" g="0" b="0"/>
        </a:effectRef>
        <a:fontRef idx="minor"/>
      </dsp:style>
    </dsp:sp>
    <dsp:sp modelId="{5B55E98D-2718-4351-8586-86F956EF3E7D}">
      <dsp:nvSpPr>
        <dsp:cNvPr id="0" name=""/>
        <dsp:cNvSpPr/>
      </dsp:nvSpPr>
      <dsp:spPr>
        <a:xfrm rot="10800000">
          <a:off x="7955539" y="2094132"/>
          <a:ext cx="2299724" cy="2192068"/>
        </a:xfrm>
        <a:prstGeom prst="round2SameRect">
          <a:avLst>
            <a:gd name="adj1" fmla="val 10500"/>
            <a:gd name="adj2" fmla="val 0"/>
          </a:avLst>
        </a:prstGeom>
        <a:solidFill>
          <a:srgbClr val="FFC82E"/>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ts val="0"/>
            </a:spcAft>
            <a:buNone/>
          </a:pPr>
          <a:r>
            <a:rPr lang="en-US" sz="2400" b="1" kern="1200" dirty="0">
              <a:solidFill>
                <a:srgbClr val="502D7F"/>
              </a:solidFill>
              <a:latin typeface="Garamond" panose="02020404030301010803" pitchFamily="18" charset="0"/>
            </a:rPr>
            <a:t>Jeffrey</a:t>
          </a:r>
        </a:p>
        <a:p>
          <a:pPr marL="0" lvl="0" indent="0" algn="ctr" defTabSz="1066800">
            <a:lnSpc>
              <a:spcPct val="100000"/>
            </a:lnSpc>
            <a:spcBef>
              <a:spcPct val="0"/>
            </a:spcBef>
            <a:spcAft>
              <a:spcPts val="0"/>
            </a:spcAft>
            <a:buNone/>
          </a:pPr>
          <a:r>
            <a:rPr lang="en-US" sz="2400" b="1" kern="1200" dirty="0">
              <a:solidFill>
                <a:srgbClr val="502D7F"/>
              </a:solidFill>
              <a:latin typeface="Garamond" panose="02020404030301010803" pitchFamily="18" charset="0"/>
            </a:rPr>
            <a:t>Dozier</a:t>
          </a:r>
        </a:p>
        <a:p>
          <a:pPr marL="0" lvl="0" indent="0" algn="ctr" defTabSz="1066800">
            <a:lnSpc>
              <a:spcPct val="90000"/>
            </a:lnSpc>
            <a:spcBef>
              <a:spcPct val="0"/>
            </a:spcBef>
            <a:spcAft>
              <a:spcPct val="35000"/>
            </a:spcAft>
            <a:buNone/>
          </a:pPr>
          <a:r>
            <a:rPr lang="en-US" sz="1600" b="1" kern="1200" dirty="0">
              <a:solidFill>
                <a:srgbClr val="502D7F"/>
              </a:solidFill>
              <a:latin typeface="Garamond" panose="02020404030301010803" pitchFamily="18" charset="0"/>
            </a:rPr>
            <a:t>Director of Employee Relations</a:t>
          </a:r>
        </a:p>
        <a:p>
          <a:pPr marL="0" lvl="0" indent="0" algn="ctr" defTabSz="1066800">
            <a:lnSpc>
              <a:spcPct val="90000"/>
            </a:lnSpc>
            <a:spcBef>
              <a:spcPct val="0"/>
            </a:spcBef>
            <a:spcAft>
              <a:spcPct val="35000"/>
            </a:spcAft>
            <a:buNone/>
          </a:pPr>
          <a:r>
            <a:rPr lang="en-US" sz="1600" u="none" kern="1200" dirty="0">
              <a:solidFill>
                <a:srgbClr val="502D7F"/>
              </a:solidFill>
              <a:latin typeface="Garamond" panose="02020404030301010803" pitchFamily="18" charset="0"/>
              <a:hlinkClick xmlns:r="http://schemas.openxmlformats.org/officeDocument/2006/relationships" r:id="rId8"/>
            </a:rPr>
            <a:t>dozierj17@ecu.edu</a:t>
          </a:r>
          <a:endParaRPr lang="en-US" sz="1600" u="none" kern="1200" dirty="0">
            <a:solidFill>
              <a:srgbClr val="502D7F"/>
            </a:solidFill>
            <a:latin typeface="Garamond" panose="02020404030301010803" pitchFamily="18" charset="0"/>
          </a:endParaRPr>
        </a:p>
        <a:p>
          <a:pPr marL="0" lvl="0" indent="0" algn="ctr" defTabSz="1066800">
            <a:lnSpc>
              <a:spcPct val="90000"/>
            </a:lnSpc>
            <a:spcBef>
              <a:spcPct val="0"/>
            </a:spcBef>
            <a:spcAft>
              <a:spcPct val="35000"/>
            </a:spcAft>
            <a:buNone/>
          </a:pPr>
          <a:r>
            <a:rPr lang="en-US" sz="1600" u="none" kern="1200" dirty="0">
              <a:solidFill>
                <a:srgbClr val="502D7F"/>
              </a:solidFill>
              <a:latin typeface="Garamond" panose="02020404030301010803" pitchFamily="18" charset="0"/>
            </a:rPr>
            <a:t>252-328-9844</a:t>
          </a:r>
        </a:p>
      </dsp:txBody>
      <dsp:txXfrm rot="10800000">
        <a:off x="8022953" y="2094132"/>
        <a:ext cx="2164896" cy="212465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4033943" cy="34774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ahoma" charset="0"/>
              </a:defRPr>
            </a:lvl1pPr>
          </a:lstStyle>
          <a:p>
            <a:pPr>
              <a:defRPr/>
            </a:pPr>
            <a:endParaRPr lang="en-US" dirty="0"/>
          </a:p>
        </p:txBody>
      </p:sp>
      <p:sp>
        <p:nvSpPr>
          <p:cNvPr id="48131" name="Rectangle 3"/>
          <p:cNvSpPr>
            <a:spLocks noGrp="1" noChangeArrowheads="1"/>
          </p:cNvSpPr>
          <p:nvPr>
            <p:ph type="dt" sz="quarter" idx="1"/>
          </p:nvPr>
        </p:nvSpPr>
        <p:spPr bwMode="auto">
          <a:xfrm>
            <a:off x="5275159" y="0"/>
            <a:ext cx="4033943" cy="34774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ahoma" charset="0"/>
              </a:defRPr>
            </a:lvl1pPr>
          </a:lstStyle>
          <a:p>
            <a:pPr>
              <a:defRPr/>
            </a:pPr>
            <a:endParaRPr lang="en-US" dirty="0"/>
          </a:p>
        </p:txBody>
      </p:sp>
      <p:sp>
        <p:nvSpPr>
          <p:cNvPr id="48132" name="Rectangle 4"/>
          <p:cNvSpPr>
            <a:spLocks noGrp="1" noChangeArrowheads="1"/>
          </p:cNvSpPr>
          <p:nvPr>
            <p:ph type="ftr" sz="quarter" idx="2"/>
          </p:nvPr>
        </p:nvSpPr>
        <p:spPr bwMode="auto">
          <a:xfrm>
            <a:off x="0" y="6607096"/>
            <a:ext cx="4033943" cy="34774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ahoma" charset="0"/>
              </a:defRPr>
            </a:lvl1pPr>
          </a:lstStyle>
          <a:p>
            <a:pPr>
              <a:defRPr/>
            </a:pPr>
            <a:endParaRPr lang="en-US" dirty="0"/>
          </a:p>
        </p:txBody>
      </p:sp>
      <p:sp>
        <p:nvSpPr>
          <p:cNvPr id="48133" name="Rectangle 5"/>
          <p:cNvSpPr>
            <a:spLocks noGrp="1" noChangeArrowheads="1"/>
          </p:cNvSpPr>
          <p:nvPr>
            <p:ph type="sldNum" sz="quarter" idx="3"/>
          </p:nvPr>
        </p:nvSpPr>
        <p:spPr bwMode="auto">
          <a:xfrm>
            <a:off x="5275159" y="6607096"/>
            <a:ext cx="4033943" cy="34774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ahoma" charset="0"/>
              </a:defRPr>
            </a:lvl1pPr>
          </a:lstStyle>
          <a:p>
            <a:pPr>
              <a:defRPr/>
            </a:pPr>
            <a:fld id="{40057FFB-9A49-4F4F-B486-273CCDB785A3}" type="slidenum">
              <a:rPr lang="en-US"/>
              <a:pPr>
                <a:defRPr/>
              </a:pPr>
              <a:t>‹#›</a:t>
            </a:fld>
            <a:endParaRPr lang="en-US" dirty="0"/>
          </a:p>
        </p:txBody>
      </p:sp>
    </p:spTree>
    <p:extLst>
      <p:ext uri="{BB962C8B-B14F-4D97-AF65-F5344CB8AC3E}">
        <p14:creationId xmlns:p14="http://schemas.microsoft.com/office/powerpoint/2010/main" val="3224338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033943" cy="34774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ahoma" charset="0"/>
              </a:defRPr>
            </a:lvl1pPr>
          </a:lstStyle>
          <a:p>
            <a:pPr>
              <a:defRPr/>
            </a:pPr>
            <a:endParaRPr lang="en-US" dirty="0"/>
          </a:p>
        </p:txBody>
      </p:sp>
      <p:sp>
        <p:nvSpPr>
          <p:cNvPr id="33795" name="Rectangle 3"/>
          <p:cNvSpPr>
            <a:spLocks noGrp="1" noChangeArrowheads="1"/>
          </p:cNvSpPr>
          <p:nvPr>
            <p:ph type="dt" idx="1"/>
          </p:nvPr>
        </p:nvSpPr>
        <p:spPr bwMode="auto">
          <a:xfrm>
            <a:off x="5275159" y="0"/>
            <a:ext cx="4033943" cy="34774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ahoma" charset="0"/>
              </a:defRPr>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2336800" y="520700"/>
            <a:ext cx="4635500" cy="2608263"/>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1241216" y="3303548"/>
            <a:ext cx="6826673" cy="312967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0" y="6607096"/>
            <a:ext cx="4033943" cy="34774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ahoma" charset="0"/>
              </a:defRPr>
            </a:lvl1pPr>
          </a:lstStyle>
          <a:p>
            <a:pPr>
              <a:defRPr/>
            </a:pPr>
            <a:endParaRPr lang="en-US" dirty="0"/>
          </a:p>
        </p:txBody>
      </p:sp>
      <p:sp>
        <p:nvSpPr>
          <p:cNvPr id="33799" name="Rectangle 7"/>
          <p:cNvSpPr>
            <a:spLocks noGrp="1" noChangeArrowheads="1"/>
          </p:cNvSpPr>
          <p:nvPr>
            <p:ph type="sldNum" sz="quarter" idx="5"/>
          </p:nvPr>
        </p:nvSpPr>
        <p:spPr bwMode="auto">
          <a:xfrm>
            <a:off x="5275159" y="6607096"/>
            <a:ext cx="4033943" cy="34774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ahoma" charset="0"/>
              </a:defRPr>
            </a:lvl1pPr>
          </a:lstStyle>
          <a:p>
            <a:pPr>
              <a:defRPr/>
            </a:pPr>
            <a:fld id="{7F6FA967-63EC-4627-8AAE-7F69011CF1C8}" type="slidenum">
              <a:rPr lang="en-US"/>
              <a:pPr>
                <a:defRPr/>
              </a:pPr>
              <a:t>‹#›</a:t>
            </a:fld>
            <a:endParaRPr lang="en-US" dirty="0"/>
          </a:p>
        </p:txBody>
      </p:sp>
    </p:spTree>
    <p:extLst>
      <p:ext uri="{BB962C8B-B14F-4D97-AF65-F5344CB8AC3E}">
        <p14:creationId xmlns:p14="http://schemas.microsoft.com/office/powerpoint/2010/main" val="2844071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8FD8E-C814-4867-A7C2-268C951B9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24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E476267-0040-4593-9B1A-41F0196AE4D2}" type="slidenum">
              <a:rPr lang="en-US" smtClean="0">
                <a:latin typeface="Tahoma" pitchFamily="34" charset="0"/>
              </a:rPr>
              <a:pPr/>
              <a:t>12</a:t>
            </a:fld>
            <a:endParaRPr lang="en-US" dirty="0">
              <a:latin typeface="Tahoma" pitchFamily="34" charset="0"/>
            </a:endParaRPr>
          </a:p>
        </p:txBody>
      </p:sp>
      <p:sp>
        <p:nvSpPr>
          <p:cNvPr id="43011" name="Rectangle 2"/>
          <p:cNvSpPr>
            <a:spLocks noGrp="1" noRot="1" noChangeAspect="1" noChangeArrowheads="1" noTextEdit="1"/>
          </p:cNvSpPr>
          <p:nvPr>
            <p:ph type="sldImg"/>
          </p:nvPr>
        </p:nvSpPr>
        <p:spPr>
          <a:xfrm>
            <a:off x="2336800" y="520700"/>
            <a:ext cx="4635500" cy="2608263"/>
          </a:xfrm>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1129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E476267-0040-4593-9B1A-41F0196AE4D2}" type="slidenum">
              <a:rPr lang="en-US" smtClean="0">
                <a:latin typeface="Tahoma" pitchFamily="34" charset="0"/>
              </a:rPr>
              <a:pPr/>
              <a:t>13</a:t>
            </a:fld>
            <a:endParaRPr lang="en-US" dirty="0">
              <a:latin typeface="Tahoma" pitchFamily="34" charset="0"/>
            </a:endParaRPr>
          </a:p>
        </p:txBody>
      </p:sp>
      <p:sp>
        <p:nvSpPr>
          <p:cNvPr id="43011" name="Rectangle 2"/>
          <p:cNvSpPr>
            <a:spLocks noGrp="1" noRot="1" noChangeAspect="1" noChangeArrowheads="1" noTextEdit="1"/>
          </p:cNvSpPr>
          <p:nvPr>
            <p:ph type="sldImg"/>
          </p:nvPr>
        </p:nvSpPr>
        <p:spPr>
          <a:xfrm>
            <a:off x="2336800" y="520700"/>
            <a:ext cx="4635500" cy="2608263"/>
          </a:xfrm>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6206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E476267-0040-4593-9B1A-41F0196AE4D2}" type="slidenum">
              <a:rPr lang="en-US" smtClean="0">
                <a:latin typeface="Tahoma" pitchFamily="34" charset="0"/>
              </a:rPr>
              <a:pPr/>
              <a:t>14</a:t>
            </a:fld>
            <a:endParaRPr lang="en-US" dirty="0">
              <a:latin typeface="Tahoma" pitchFamily="34" charset="0"/>
            </a:endParaRPr>
          </a:p>
        </p:txBody>
      </p:sp>
      <p:sp>
        <p:nvSpPr>
          <p:cNvPr id="43011" name="Rectangle 2"/>
          <p:cNvSpPr>
            <a:spLocks noGrp="1" noRot="1" noChangeAspect="1" noChangeArrowheads="1" noTextEdit="1"/>
          </p:cNvSpPr>
          <p:nvPr>
            <p:ph type="sldImg"/>
          </p:nvPr>
        </p:nvSpPr>
        <p:spPr>
          <a:xfrm>
            <a:off x="2336800" y="520700"/>
            <a:ext cx="4635500" cy="2608263"/>
          </a:xfrm>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63275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E476267-0040-4593-9B1A-41F0196AE4D2}" type="slidenum">
              <a:rPr lang="en-US" smtClean="0">
                <a:latin typeface="Tahoma" pitchFamily="34" charset="0"/>
              </a:rPr>
              <a:pPr/>
              <a:t>15</a:t>
            </a:fld>
            <a:endParaRPr lang="en-US" dirty="0">
              <a:latin typeface="Tahoma" pitchFamily="34" charset="0"/>
            </a:endParaRPr>
          </a:p>
        </p:txBody>
      </p:sp>
      <p:sp>
        <p:nvSpPr>
          <p:cNvPr id="43011" name="Rectangle 2"/>
          <p:cNvSpPr>
            <a:spLocks noGrp="1" noRot="1" noChangeAspect="1" noChangeArrowheads="1" noTextEdit="1"/>
          </p:cNvSpPr>
          <p:nvPr>
            <p:ph type="sldImg"/>
          </p:nvPr>
        </p:nvSpPr>
        <p:spPr>
          <a:xfrm>
            <a:off x="2336800" y="520700"/>
            <a:ext cx="4635500" cy="2608263"/>
          </a:xfrm>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9631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E476267-0040-4593-9B1A-41F0196AE4D2}" type="slidenum">
              <a:rPr lang="en-US" smtClean="0">
                <a:latin typeface="Tahoma" pitchFamily="34" charset="0"/>
              </a:rPr>
              <a:pPr/>
              <a:t>16</a:t>
            </a:fld>
            <a:endParaRPr lang="en-US" dirty="0">
              <a:latin typeface="Tahoma" pitchFamily="34" charset="0"/>
            </a:endParaRPr>
          </a:p>
        </p:txBody>
      </p:sp>
      <p:sp>
        <p:nvSpPr>
          <p:cNvPr id="43011" name="Rectangle 2"/>
          <p:cNvSpPr>
            <a:spLocks noGrp="1" noRot="1" noChangeAspect="1" noChangeArrowheads="1" noTextEdit="1"/>
          </p:cNvSpPr>
          <p:nvPr>
            <p:ph type="sldImg"/>
          </p:nvPr>
        </p:nvSpPr>
        <p:spPr>
          <a:xfrm>
            <a:off x="2336800" y="520700"/>
            <a:ext cx="4635500" cy="2608263"/>
          </a:xfrm>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8515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E476267-0040-4593-9B1A-41F0196AE4D2}" type="slidenum">
              <a:rPr lang="en-US" smtClean="0">
                <a:latin typeface="Tahoma" pitchFamily="34" charset="0"/>
              </a:rPr>
              <a:pPr/>
              <a:t>17</a:t>
            </a:fld>
            <a:endParaRPr lang="en-US" dirty="0">
              <a:latin typeface="Tahoma" pitchFamily="34" charset="0"/>
            </a:endParaRPr>
          </a:p>
        </p:txBody>
      </p:sp>
      <p:sp>
        <p:nvSpPr>
          <p:cNvPr id="43011" name="Rectangle 2"/>
          <p:cNvSpPr>
            <a:spLocks noGrp="1" noRot="1" noChangeAspect="1" noChangeArrowheads="1" noTextEdit="1"/>
          </p:cNvSpPr>
          <p:nvPr>
            <p:ph type="sldImg"/>
          </p:nvPr>
        </p:nvSpPr>
        <p:spPr>
          <a:xfrm>
            <a:off x="2336800" y="520700"/>
            <a:ext cx="4635500" cy="2608263"/>
          </a:xfrm>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81199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48FD8E-C814-4867-A7C2-268C951B95A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22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E476267-0040-4593-9B1A-41F0196AE4D2}" type="slidenum">
              <a:rPr lang="en-US" smtClean="0">
                <a:latin typeface="Tahoma" pitchFamily="34" charset="0"/>
              </a:rPr>
              <a:pPr/>
              <a:t>3</a:t>
            </a:fld>
            <a:endParaRPr lang="en-US" dirty="0">
              <a:latin typeface="Tahoma" pitchFamily="34" charset="0"/>
            </a:endParaRPr>
          </a:p>
        </p:txBody>
      </p:sp>
      <p:sp>
        <p:nvSpPr>
          <p:cNvPr id="43011" name="Rectangle 2"/>
          <p:cNvSpPr>
            <a:spLocks noGrp="1" noRot="1" noChangeAspect="1" noChangeArrowheads="1" noTextEdit="1"/>
          </p:cNvSpPr>
          <p:nvPr>
            <p:ph type="sldImg"/>
          </p:nvPr>
        </p:nvSpPr>
        <p:spPr>
          <a:xfrm>
            <a:off x="2336800" y="520700"/>
            <a:ext cx="4635500" cy="2608263"/>
          </a:xfrm>
          <a:ln/>
        </p:spPr>
      </p:sp>
      <p:sp>
        <p:nvSpPr>
          <p:cNvPr id="43012" name="Rectangle 3"/>
          <p:cNvSpPr>
            <a:spLocks noGrp="1" noChangeArrowheads="1"/>
          </p:cNvSpPr>
          <p:nvPr>
            <p:ph type="body" idx="1"/>
          </p:nvPr>
        </p:nvSpPr>
        <p:spPr>
          <a:noFill/>
          <a:ln/>
        </p:spPr>
        <p:txBody>
          <a:bodyPr/>
          <a:lstStyle/>
          <a:p>
            <a:pPr eaLnBrk="1" hangingPunct="1"/>
            <a:r>
              <a:rPr lang="en-US" dirty="0"/>
              <a:t>Each year, SHRA employees will be evaluated using the performance management plan and review cycle in PeopleAdmin.  At the beginning of the cycle, each supervisor will develop a performance plan for each SHRA employee.  This plan will cover the six institutional goals “ expertise, accountability, customer-oriented, team oriented, compliance &amp; integrity, and supervision (which is only applicable for employees who supervise other employees).  Each plan must also include at least three individual goals, developed by the supervisor to provide performance goals for each employee.  Each goal should layout clear expectations for the employee on what is to be accomplished or achieved through the course of the year.</a:t>
            </a:r>
          </a:p>
          <a:p>
            <a:pPr eaLnBrk="1" hangingPunct="1"/>
            <a:endParaRPr lang="en-US" dirty="0"/>
          </a:p>
          <a:p>
            <a:pPr eaLnBrk="1" hangingPunct="1"/>
            <a:r>
              <a:rPr lang="en-US" dirty="0"/>
              <a:t>Goals created in these plans should be what’s known as “SMART” goals – they should be specific, measurable, attainable, relevant, and time-based.  Ensuring each of these elements is in place for the goals you design can ensure that the employee’s experience in meaningful in striving to meet or exceed expectations.</a:t>
            </a:r>
          </a:p>
          <a:p>
            <a:pPr eaLnBrk="1" hangingPunct="1"/>
            <a:endParaRPr lang="en-US" dirty="0"/>
          </a:p>
          <a:p>
            <a:pPr eaLnBrk="1" hangingPunct="1"/>
            <a:r>
              <a:rPr lang="en-US" dirty="0"/>
              <a:t>Once the goals are created, the review is sent to the supervisor’s direct manager for review and approval.  The manager may kick the review back for further work, or approve it to move forward.  Once the review is approved, the supervisor should schedule a meeting with the employee to review the plan, and once completed the employee must log in to PeopleAdmin to acknowledge the plan.</a:t>
            </a:r>
          </a:p>
          <a:p>
            <a:pPr eaLnBrk="1" hangingPunct="1"/>
            <a:endParaRPr lang="en-US" dirty="0"/>
          </a:p>
          <a:p>
            <a:pPr eaLnBrk="1" hangingPunct="1"/>
            <a:r>
              <a:rPr lang="en-US" dirty="0"/>
              <a:t>During the course of the year, updates with and coaching provided to the employee may be conducted outside of the PeopleAdmin system.  At the end of the review period, the supervisor will then complete their review of the employee’s performance in each institutional and individual area, assigning a rating of either “Not Meeting Expectations, Meets Expectations, or Exceeds Expectations” along with comments and feedback to the employee about why they received the rating they did.  As with the planning phase, once the review is completed, the supervisor will send the review to their manager for approval before meeting with the employee to discuss the review, and finally closing the cycle by having the employee log into PeopleAdmin to acknowledge their review.</a:t>
            </a:r>
          </a:p>
        </p:txBody>
      </p:sp>
    </p:spTree>
    <p:extLst>
      <p:ext uri="{BB962C8B-B14F-4D97-AF65-F5344CB8AC3E}">
        <p14:creationId xmlns:p14="http://schemas.microsoft.com/office/powerpoint/2010/main" val="57235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E476267-0040-4593-9B1A-41F0196AE4D2}" type="slidenum">
              <a:rPr lang="en-US" smtClean="0">
                <a:latin typeface="Tahoma" pitchFamily="34" charset="0"/>
              </a:rPr>
              <a:pPr/>
              <a:t>4</a:t>
            </a:fld>
            <a:endParaRPr lang="en-US" dirty="0">
              <a:latin typeface="Tahoma" pitchFamily="34" charset="0"/>
            </a:endParaRPr>
          </a:p>
        </p:txBody>
      </p:sp>
      <p:sp>
        <p:nvSpPr>
          <p:cNvPr id="43011" name="Rectangle 2"/>
          <p:cNvSpPr>
            <a:spLocks noGrp="1" noRot="1" noChangeAspect="1" noChangeArrowheads="1" noTextEdit="1"/>
          </p:cNvSpPr>
          <p:nvPr>
            <p:ph type="sldImg"/>
          </p:nvPr>
        </p:nvSpPr>
        <p:spPr>
          <a:xfrm>
            <a:off x="2336800" y="520700"/>
            <a:ext cx="4635500" cy="2608263"/>
          </a:xfrm>
          <a:ln/>
        </p:spPr>
      </p:sp>
      <p:sp>
        <p:nvSpPr>
          <p:cNvPr id="43012" name="Rectangle 3"/>
          <p:cNvSpPr>
            <a:spLocks noGrp="1" noChangeArrowheads="1"/>
          </p:cNvSpPr>
          <p:nvPr>
            <p:ph type="body" idx="1"/>
          </p:nvPr>
        </p:nvSpPr>
        <p:spPr>
          <a:noFill/>
          <a:ln/>
        </p:spPr>
        <p:txBody>
          <a:bodyPr/>
          <a:lstStyle/>
          <a:p>
            <a:pPr eaLnBrk="1" hangingPunct="1"/>
            <a:r>
              <a:rPr lang="en-US" dirty="0"/>
              <a:t>Each year, SHRA employees will be evaluated using the performance management plan and review cycle in PeopleAdmin.  At the beginning of the cycle, each supervisor will develop a performance plan for each SHRA employee.  This plan will cover the six institutional goals “ expertise, accountability, customer-oriented, team oriented, compliance &amp; integrity, and supervision (which is only applicable for employees who supervise other employees).  Each plan must also include at least three individual goals, developed by the supervisor to provide performance goals for each employee.  Each goal should layout clear expectations for the employee on what is to be accomplished or achieved through the course of the year.</a:t>
            </a:r>
          </a:p>
          <a:p>
            <a:pPr eaLnBrk="1" hangingPunct="1"/>
            <a:endParaRPr lang="en-US" dirty="0"/>
          </a:p>
          <a:p>
            <a:pPr eaLnBrk="1" hangingPunct="1"/>
            <a:r>
              <a:rPr lang="en-US" dirty="0"/>
              <a:t>Goals created in these plans should be what’s known as “SMART” goals – they should be specific, measurable, attainable, relevant, and time-based.  Ensuring each of these elements is in place for the goals you design can ensure that the employee’s experience in meaningful in striving to meet or exceed expectations.</a:t>
            </a:r>
          </a:p>
          <a:p>
            <a:pPr eaLnBrk="1" hangingPunct="1"/>
            <a:endParaRPr lang="en-US" dirty="0"/>
          </a:p>
          <a:p>
            <a:pPr eaLnBrk="1" hangingPunct="1"/>
            <a:r>
              <a:rPr lang="en-US" dirty="0"/>
              <a:t>Once the goals are created, the review is sent to the supervisor’s direct manager for review and approval.  The manager may kick the review back for further work, or approve it to move forward.  Once the review is approved, the supervisor should schedule a meeting with the employee to review the plan, and once completed the employee must log in to PeopleAdmin to acknowledge the plan.</a:t>
            </a:r>
          </a:p>
          <a:p>
            <a:pPr eaLnBrk="1" hangingPunct="1"/>
            <a:endParaRPr lang="en-US" dirty="0"/>
          </a:p>
          <a:p>
            <a:pPr eaLnBrk="1" hangingPunct="1"/>
            <a:r>
              <a:rPr lang="en-US" dirty="0"/>
              <a:t>During the course of the year, updates with and coaching provided to the employee may be conducted outside of the PeopleAdmin system.  At the end of the review period, the supervisor will then complete their review of the employee’s performance in each institutional and individual area, assigning a rating of either “Not Meeting Expectations, Meets Expectations, or Exceeds Expectations” along with comments and feedback to the employee about why they received the rating they did.  As with the planning phase, once the review is completed, the supervisor will send the review to their manager for approval before meeting with the employee to discuss the review, and finally closing the cycle by having the employee log into PeopleAdmin to acknowledge their review.</a:t>
            </a:r>
          </a:p>
        </p:txBody>
      </p:sp>
    </p:spTree>
    <p:extLst>
      <p:ext uri="{BB962C8B-B14F-4D97-AF65-F5344CB8AC3E}">
        <p14:creationId xmlns:p14="http://schemas.microsoft.com/office/powerpoint/2010/main" val="14828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48FD8E-C814-4867-A7C2-268C951B95A9}" type="slidenum">
              <a:rPr lang="en-US" smtClean="0"/>
              <a:t>5</a:t>
            </a:fld>
            <a:endParaRPr lang="en-US"/>
          </a:p>
        </p:txBody>
      </p:sp>
    </p:spTree>
    <p:extLst>
      <p:ext uri="{BB962C8B-B14F-4D97-AF65-F5344CB8AC3E}">
        <p14:creationId xmlns:p14="http://schemas.microsoft.com/office/powerpoint/2010/main" val="226090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fld id="{E448FD8E-C814-4867-A7C2-268C951B95A9}" type="slidenum">
              <a:rPr lang="en-US" smtClean="0"/>
              <a:t>6</a:t>
            </a:fld>
            <a:endParaRPr lang="en-US"/>
          </a:p>
        </p:txBody>
      </p:sp>
    </p:spTree>
    <p:extLst>
      <p:ext uri="{BB962C8B-B14F-4D97-AF65-F5344CB8AC3E}">
        <p14:creationId xmlns:p14="http://schemas.microsoft.com/office/powerpoint/2010/main" val="251260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E476267-0040-4593-9B1A-41F0196AE4D2}" type="slidenum">
              <a:rPr lang="en-US" smtClean="0">
                <a:latin typeface="Tahoma" pitchFamily="34" charset="0"/>
              </a:rPr>
              <a:pPr/>
              <a:t>7</a:t>
            </a:fld>
            <a:endParaRPr lang="en-US" dirty="0">
              <a:latin typeface="Tahoma" pitchFamily="34" charset="0"/>
            </a:endParaRPr>
          </a:p>
        </p:txBody>
      </p:sp>
      <p:sp>
        <p:nvSpPr>
          <p:cNvPr id="43011" name="Rectangle 2"/>
          <p:cNvSpPr>
            <a:spLocks noGrp="1" noRot="1" noChangeAspect="1" noChangeArrowheads="1" noTextEdit="1"/>
          </p:cNvSpPr>
          <p:nvPr>
            <p:ph type="sldImg"/>
          </p:nvPr>
        </p:nvSpPr>
        <p:spPr>
          <a:xfrm>
            <a:off x="2336800" y="520700"/>
            <a:ext cx="4635500" cy="2608263"/>
          </a:xfrm>
          <a:ln/>
        </p:spPr>
      </p:sp>
      <p:sp>
        <p:nvSpPr>
          <p:cNvPr id="43012" name="Rectangle 3"/>
          <p:cNvSpPr>
            <a:spLocks noGrp="1" noChangeArrowheads="1"/>
          </p:cNvSpPr>
          <p:nvPr>
            <p:ph type="body" idx="1"/>
          </p:nvPr>
        </p:nvSpPr>
        <p:spPr>
          <a:noFill/>
          <a:ln/>
        </p:spPr>
        <p:txBody>
          <a:bodyPr/>
          <a:lstStyle/>
          <a:p>
            <a:pPr eaLnBrk="1" hangingPunct="1"/>
            <a:r>
              <a:rPr lang="en-US" dirty="0"/>
              <a:t>In some cases, employees will fail to meet expectations.  While we hope these scenarios will be few and far between, it’s important that we recognize and address performance deficiencies quickly and directly to prevent them from developing into larger problems for the employee, your department, or the university at large.</a:t>
            </a:r>
          </a:p>
          <a:p>
            <a:pPr eaLnBrk="1" hangingPunct="1"/>
            <a:endParaRPr lang="en-US" dirty="0"/>
          </a:p>
          <a:p>
            <a:pPr eaLnBrk="1" hangingPunct="1"/>
            <a:r>
              <a:rPr lang="en-US" dirty="0"/>
              <a:t>When you recognize a performance problem, addressing the issue with the employee directly through coaching is always acceptable.  In an ideal scenario, managers and supervisors should speak with the employee to understand the reasons for the deficiency, then work together with the employee to agree on a solution that will return the employee to meeting expectations.  In most cases, taking the time to address the problem early will head off further issues and prevent the need for formal disciplinary action.</a:t>
            </a:r>
          </a:p>
          <a:p>
            <a:pPr eaLnBrk="1" hangingPunct="1"/>
            <a:endParaRPr lang="en-US" dirty="0"/>
          </a:p>
          <a:p>
            <a:pPr eaLnBrk="1" hangingPunct="1"/>
            <a:r>
              <a:rPr lang="en-US" dirty="0"/>
              <a:t>In the event that coaching does not resolve the problem, formal disciplinary steps may be necessary.  With SHRA employees, there are prescriptive steps outlined in the SHRA Disciplinary Policy, which can be found on the HR website.  If you feel that a situation with an employee warrants formal disciplinary action, please reach out to me (or anyone in Employee Relations) for a consultation and discussion of next steps.</a:t>
            </a:r>
          </a:p>
          <a:p>
            <a:pPr eaLnBrk="1" hangingPunct="1"/>
            <a:endParaRPr lang="en-US" dirty="0"/>
          </a:p>
          <a:p>
            <a:pPr eaLnBrk="1" hangingPunct="1"/>
            <a:endParaRPr lang="en-US" dirty="0"/>
          </a:p>
        </p:txBody>
      </p:sp>
    </p:spTree>
    <p:extLst>
      <p:ext uri="{BB962C8B-B14F-4D97-AF65-F5344CB8AC3E}">
        <p14:creationId xmlns:p14="http://schemas.microsoft.com/office/powerpoint/2010/main" val="1795945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48FD8E-C814-4867-A7C2-268C951B95A9}" type="slidenum">
              <a:rPr lang="en-US" smtClean="0"/>
              <a:t>8</a:t>
            </a:fld>
            <a:endParaRPr lang="en-US"/>
          </a:p>
        </p:txBody>
      </p:sp>
    </p:spTree>
    <p:extLst>
      <p:ext uri="{BB962C8B-B14F-4D97-AF65-F5344CB8AC3E}">
        <p14:creationId xmlns:p14="http://schemas.microsoft.com/office/powerpoint/2010/main" val="205398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E476267-0040-4593-9B1A-41F0196AE4D2}" type="slidenum">
              <a:rPr lang="en-US" smtClean="0">
                <a:latin typeface="Tahoma" pitchFamily="34" charset="0"/>
              </a:rPr>
              <a:pPr/>
              <a:t>10</a:t>
            </a:fld>
            <a:endParaRPr lang="en-US" dirty="0">
              <a:latin typeface="Tahoma" pitchFamily="34" charset="0"/>
            </a:endParaRPr>
          </a:p>
        </p:txBody>
      </p:sp>
      <p:sp>
        <p:nvSpPr>
          <p:cNvPr id="43011" name="Rectangle 2"/>
          <p:cNvSpPr>
            <a:spLocks noGrp="1" noRot="1" noChangeAspect="1" noChangeArrowheads="1" noTextEdit="1"/>
          </p:cNvSpPr>
          <p:nvPr>
            <p:ph type="sldImg"/>
          </p:nvPr>
        </p:nvSpPr>
        <p:spPr>
          <a:xfrm>
            <a:off x="2336800" y="520700"/>
            <a:ext cx="4635500" cy="2608263"/>
          </a:xfrm>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6842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E476267-0040-4593-9B1A-41F0196AE4D2}" type="slidenum">
              <a:rPr lang="en-US" smtClean="0">
                <a:latin typeface="Tahoma" pitchFamily="34" charset="0"/>
              </a:rPr>
              <a:pPr/>
              <a:t>11</a:t>
            </a:fld>
            <a:endParaRPr lang="en-US" dirty="0">
              <a:latin typeface="Tahoma" pitchFamily="34" charset="0"/>
            </a:endParaRPr>
          </a:p>
        </p:txBody>
      </p:sp>
      <p:sp>
        <p:nvSpPr>
          <p:cNvPr id="43011" name="Rectangle 2"/>
          <p:cNvSpPr>
            <a:spLocks noGrp="1" noRot="1" noChangeAspect="1" noChangeArrowheads="1" noTextEdit="1"/>
          </p:cNvSpPr>
          <p:nvPr>
            <p:ph type="sldImg"/>
          </p:nvPr>
        </p:nvSpPr>
        <p:spPr>
          <a:xfrm>
            <a:off x="2336800" y="520700"/>
            <a:ext cx="4635500" cy="2608263"/>
          </a:xfrm>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54091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6F527AA2-F8D4-44CB-A169-AA565DC3ACE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13469A2-1025-46D6-9AB4-286E6BE0ECE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3EDEACD-5922-4D6D-B821-D07AF1F4ADFA}"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0CE2-B81E-1549-F387-7DF626B3B1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CD933D-E844-A06C-A5FE-C87C0834AA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FCDF65-BB57-490E-EC50-DEE919F03DE3}"/>
              </a:ext>
            </a:extLst>
          </p:cNvPr>
          <p:cNvSpPr>
            <a:spLocks noGrp="1"/>
          </p:cNvSpPr>
          <p:nvPr>
            <p:ph type="dt" sz="half" idx="10"/>
          </p:nvPr>
        </p:nvSpPr>
        <p:spPr/>
        <p:txBody>
          <a:bodyPr/>
          <a:lstStyle/>
          <a:p>
            <a:fld id="{5594C7D7-DF3F-478C-80B4-9D9671BA0B18}" type="datetimeFigureOut">
              <a:rPr lang="en-US" smtClean="0"/>
              <a:t>9/11/2024</a:t>
            </a:fld>
            <a:endParaRPr lang="en-US"/>
          </a:p>
        </p:txBody>
      </p:sp>
      <p:sp>
        <p:nvSpPr>
          <p:cNvPr id="5" name="Footer Placeholder 4">
            <a:extLst>
              <a:ext uri="{FF2B5EF4-FFF2-40B4-BE49-F238E27FC236}">
                <a16:creationId xmlns:a16="http://schemas.microsoft.com/office/drawing/2014/main" id="{D89B0FEB-8B38-AD31-D79D-DF63004D1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1EAF5-FF04-DEFA-4F06-05F965787C74}"/>
              </a:ext>
            </a:extLst>
          </p:cNvPr>
          <p:cNvSpPr>
            <a:spLocks noGrp="1"/>
          </p:cNvSpPr>
          <p:nvPr>
            <p:ph type="sldNum" sz="quarter" idx="12"/>
          </p:nvPr>
        </p:nvSpPr>
        <p:spPr/>
        <p:txBody>
          <a:bodyPr/>
          <a:lstStyle/>
          <a:p>
            <a:fld id="{3D1D13F1-F3FC-4814-BC12-FEC1A5B574D2}" type="slidenum">
              <a:rPr lang="en-US" smtClean="0"/>
              <a:t>‹#›</a:t>
            </a:fld>
            <a:endParaRPr lang="en-US"/>
          </a:p>
        </p:txBody>
      </p:sp>
    </p:spTree>
    <p:extLst>
      <p:ext uri="{BB962C8B-B14F-4D97-AF65-F5344CB8AC3E}">
        <p14:creationId xmlns:p14="http://schemas.microsoft.com/office/powerpoint/2010/main" val="3853343991"/>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2397-4AC3-2BEF-A7D6-F2FA57FDE5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DD9B02-D551-B715-DBC3-1A54F254C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FB577-CB5D-B119-603C-1AEEC46B816A}"/>
              </a:ext>
            </a:extLst>
          </p:cNvPr>
          <p:cNvSpPr>
            <a:spLocks noGrp="1"/>
          </p:cNvSpPr>
          <p:nvPr>
            <p:ph type="dt" sz="half" idx="10"/>
          </p:nvPr>
        </p:nvSpPr>
        <p:spPr/>
        <p:txBody>
          <a:bodyPr/>
          <a:lstStyle/>
          <a:p>
            <a:fld id="{5594C7D7-DF3F-478C-80B4-9D9671BA0B18}" type="datetimeFigureOut">
              <a:rPr lang="en-US" smtClean="0"/>
              <a:t>9/11/2024</a:t>
            </a:fld>
            <a:endParaRPr lang="en-US"/>
          </a:p>
        </p:txBody>
      </p:sp>
      <p:sp>
        <p:nvSpPr>
          <p:cNvPr id="5" name="Footer Placeholder 4">
            <a:extLst>
              <a:ext uri="{FF2B5EF4-FFF2-40B4-BE49-F238E27FC236}">
                <a16:creationId xmlns:a16="http://schemas.microsoft.com/office/drawing/2014/main" id="{7FB0CC31-634E-C6BD-597A-50B7F6C8F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BE1C5-D9ED-0A45-B25F-9F3EE63EEB95}"/>
              </a:ext>
            </a:extLst>
          </p:cNvPr>
          <p:cNvSpPr>
            <a:spLocks noGrp="1"/>
          </p:cNvSpPr>
          <p:nvPr>
            <p:ph type="sldNum" sz="quarter" idx="12"/>
          </p:nvPr>
        </p:nvSpPr>
        <p:spPr/>
        <p:txBody>
          <a:bodyPr/>
          <a:lstStyle/>
          <a:p>
            <a:fld id="{3D1D13F1-F3FC-4814-BC12-FEC1A5B574D2}" type="slidenum">
              <a:rPr lang="en-US" smtClean="0"/>
              <a:t>‹#›</a:t>
            </a:fld>
            <a:endParaRPr lang="en-US"/>
          </a:p>
        </p:txBody>
      </p:sp>
    </p:spTree>
    <p:extLst>
      <p:ext uri="{BB962C8B-B14F-4D97-AF65-F5344CB8AC3E}">
        <p14:creationId xmlns:p14="http://schemas.microsoft.com/office/powerpoint/2010/main" val="3136303883"/>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A697-1666-5409-445A-69168C53FE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FE8E71-30DA-1BA6-7F09-1EF3F99C42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6581BF-53C3-CCB7-3C87-262FF45352AE}"/>
              </a:ext>
            </a:extLst>
          </p:cNvPr>
          <p:cNvSpPr>
            <a:spLocks noGrp="1"/>
          </p:cNvSpPr>
          <p:nvPr>
            <p:ph type="dt" sz="half" idx="10"/>
          </p:nvPr>
        </p:nvSpPr>
        <p:spPr/>
        <p:txBody>
          <a:bodyPr/>
          <a:lstStyle/>
          <a:p>
            <a:fld id="{5594C7D7-DF3F-478C-80B4-9D9671BA0B18}" type="datetimeFigureOut">
              <a:rPr lang="en-US" smtClean="0"/>
              <a:t>9/11/2024</a:t>
            </a:fld>
            <a:endParaRPr lang="en-US"/>
          </a:p>
        </p:txBody>
      </p:sp>
      <p:sp>
        <p:nvSpPr>
          <p:cNvPr id="5" name="Footer Placeholder 4">
            <a:extLst>
              <a:ext uri="{FF2B5EF4-FFF2-40B4-BE49-F238E27FC236}">
                <a16:creationId xmlns:a16="http://schemas.microsoft.com/office/drawing/2014/main" id="{2427B67A-24C6-627B-D1F1-B4DB223D7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A5261-8D19-633F-5CB9-968DC776BAAD}"/>
              </a:ext>
            </a:extLst>
          </p:cNvPr>
          <p:cNvSpPr>
            <a:spLocks noGrp="1"/>
          </p:cNvSpPr>
          <p:nvPr>
            <p:ph type="sldNum" sz="quarter" idx="12"/>
          </p:nvPr>
        </p:nvSpPr>
        <p:spPr/>
        <p:txBody>
          <a:bodyPr/>
          <a:lstStyle/>
          <a:p>
            <a:fld id="{3D1D13F1-F3FC-4814-BC12-FEC1A5B574D2}" type="slidenum">
              <a:rPr lang="en-US" smtClean="0"/>
              <a:t>‹#›</a:t>
            </a:fld>
            <a:endParaRPr lang="en-US"/>
          </a:p>
        </p:txBody>
      </p:sp>
    </p:spTree>
    <p:extLst>
      <p:ext uri="{BB962C8B-B14F-4D97-AF65-F5344CB8AC3E}">
        <p14:creationId xmlns:p14="http://schemas.microsoft.com/office/powerpoint/2010/main" val="4043197022"/>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7815-60E0-A700-5C1B-DA1D24D653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099B4A-C3DC-0D5B-8BE2-262E6573FF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C5AC86-C033-EBBB-D9F4-5FF22C2FE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EEC411-217D-9005-9A14-8D811FD546CD}"/>
              </a:ext>
            </a:extLst>
          </p:cNvPr>
          <p:cNvSpPr>
            <a:spLocks noGrp="1"/>
          </p:cNvSpPr>
          <p:nvPr>
            <p:ph type="dt" sz="half" idx="10"/>
          </p:nvPr>
        </p:nvSpPr>
        <p:spPr/>
        <p:txBody>
          <a:bodyPr/>
          <a:lstStyle/>
          <a:p>
            <a:fld id="{5594C7D7-DF3F-478C-80B4-9D9671BA0B18}" type="datetimeFigureOut">
              <a:rPr lang="en-US" smtClean="0"/>
              <a:t>9/11/2024</a:t>
            </a:fld>
            <a:endParaRPr lang="en-US"/>
          </a:p>
        </p:txBody>
      </p:sp>
      <p:sp>
        <p:nvSpPr>
          <p:cNvPr id="6" name="Footer Placeholder 5">
            <a:extLst>
              <a:ext uri="{FF2B5EF4-FFF2-40B4-BE49-F238E27FC236}">
                <a16:creationId xmlns:a16="http://schemas.microsoft.com/office/drawing/2014/main" id="{4D613797-96D2-CE6D-4D47-EB2D664F8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454FA-4898-0EFF-8FA3-14672937B9AB}"/>
              </a:ext>
            </a:extLst>
          </p:cNvPr>
          <p:cNvSpPr>
            <a:spLocks noGrp="1"/>
          </p:cNvSpPr>
          <p:nvPr>
            <p:ph type="sldNum" sz="quarter" idx="12"/>
          </p:nvPr>
        </p:nvSpPr>
        <p:spPr/>
        <p:txBody>
          <a:bodyPr/>
          <a:lstStyle/>
          <a:p>
            <a:fld id="{3D1D13F1-F3FC-4814-BC12-FEC1A5B574D2}" type="slidenum">
              <a:rPr lang="en-US" smtClean="0"/>
              <a:t>‹#›</a:t>
            </a:fld>
            <a:endParaRPr lang="en-US"/>
          </a:p>
        </p:txBody>
      </p:sp>
    </p:spTree>
    <p:extLst>
      <p:ext uri="{BB962C8B-B14F-4D97-AF65-F5344CB8AC3E}">
        <p14:creationId xmlns:p14="http://schemas.microsoft.com/office/powerpoint/2010/main" val="1957650275"/>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B6EA-27F7-56E8-6E62-51450B87D0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53FA27-43D4-882A-B2C7-FE08AA2C0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90C50-031A-DA49-FB02-A40C67BECE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B64D2A-E042-3607-148C-94ECCEB11E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C2C25F-A72D-4347-401E-6877D05C39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272C2E-529D-96F7-46D4-0A7769197114}"/>
              </a:ext>
            </a:extLst>
          </p:cNvPr>
          <p:cNvSpPr>
            <a:spLocks noGrp="1"/>
          </p:cNvSpPr>
          <p:nvPr>
            <p:ph type="dt" sz="half" idx="10"/>
          </p:nvPr>
        </p:nvSpPr>
        <p:spPr/>
        <p:txBody>
          <a:bodyPr/>
          <a:lstStyle/>
          <a:p>
            <a:fld id="{5594C7D7-DF3F-478C-80B4-9D9671BA0B18}" type="datetimeFigureOut">
              <a:rPr lang="en-US" smtClean="0"/>
              <a:t>9/11/2024</a:t>
            </a:fld>
            <a:endParaRPr lang="en-US"/>
          </a:p>
        </p:txBody>
      </p:sp>
      <p:sp>
        <p:nvSpPr>
          <p:cNvPr id="8" name="Footer Placeholder 7">
            <a:extLst>
              <a:ext uri="{FF2B5EF4-FFF2-40B4-BE49-F238E27FC236}">
                <a16:creationId xmlns:a16="http://schemas.microsoft.com/office/drawing/2014/main" id="{D30CA7B9-2AAD-14A1-3CC8-E6D0CA650D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FAF8E2-59FD-6AB0-BDCB-299A5222DDF0}"/>
              </a:ext>
            </a:extLst>
          </p:cNvPr>
          <p:cNvSpPr>
            <a:spLocks noGrp="1"/>
          </p:cNvSpPr>
          <p:nvPr>
            <p:ph type="sldNum" sz="quarter" idx="12"/>
          </p:nvPr>
        </p:nvSpPr>
        <p:spPr/>
        <p:txBody>
          <a:bodyPr/>
          <a:lstStyle/>
          <a:p>
            <a:fld id="{3D1D13F1-F3FC-4814-BC12-FEC1A5B574D2}" type="slidenum">
              <a:rPr lang="en-US" smtClean="0"/>
              <a:t>‹#›</a:t>
            </a:fld>
            <a:endParaRPr lang="en-US"/>
          </a:p>
        </p:txBody>
      </p:sp>
    </p:spTree>
    <p:extLst>
      <p:ext uri="{BB962C8B-B14F-4D97-AF65-F5344CB8AC3E}">
        <p14:creationId xmlns:p14="http://schemas.microsoft.com/office/powerpoint/2010/main" val="4268468674"/>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35AD-5449-4DF1-34BD-7C852B16A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9F3081-4A21-5829-EA52-B814DE6C773B}"/>
              </a:ext>
            </a:extLst>
          </p:cNvPr>
          <p:cNvSpPr>
            <a:spLocks noGrp="1"/>
          </p:cNvSpPr>
          <p:nvPr>
            <p:ph type="dt" sz="half" idx="10"/>
          </p:nvPr>
        </p:nvSpPr>
        <p:spPr/>
        <p:txBody>
          <a:bodyPr/>
          <a:lstStyle/>
          <a:p>
            <a:fld id="{5594C7D7-DF3F-478C-80B4-9D9671BA0B18}" type="datetimeFigureOut">
              <a:rPr lang="en-US" smtClean="0"/>
              <a:t>9/11/2024</a:t>
            </a:fld>
            <a:endParaRPr lang="en-US"/>
          </a:p>
        </p:txBody>
      </p:sp>
      <p:sp>
        <p:nvSpPr>
          <p:cNvPr id="4" name="Footer Placeholder 3">
            <a:extLst>
              <a:ext uri="{FF2B5EF4-FFF2-40B4-BE49-F238E27FC236}">
                <a16:creationId xmlns:a16="http://schemas.microsoft.com/office/drawing/2014/main" id="{3C2F6201-A583-66A2-0620-F6CF9203BB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764A23-4367-FC8B-D1EE-D4785AC3E8F7}"/>
              </a:ext>
            </a:extLst>
          </p:cNvPr>
          <p:cNvSpPr>
            <a:spLocks noGrp="1"/>
          </p:cNvSpPr>
          <p:nvPr>
            <p:ph type="sldNum" sz="quarter" idx="12"/>
          </p:nvPr>
        </p:nvSpPr>
        <p:spPr/>
        <p:txBody>
          <a:bodyPr/>
          <a:lstStyle/>
          <a:p>
            <a:fld id="{3D1D13F1-F3FC-4814-BC12-FEC1A5B574D2}" type="slidenum">
              <a:rPr lang="en-US" smtClean="0"/>
              <a:t>‹#›</a:t>
            </a:fld>
            <a:endParaRPr lang="en-US"/>
          </a:p>
        </p:txBody>
      </p:sp>
    </p:spTree>
    <p:extLst>
      <p:ext uri="{BB962C8B-B14F-4D97-AF65-F5344CB8AC3E}">
        <p14:creationId xmlns:p14="http://schemas.microsoft.com/office/powerpoint/2010/main" val="1348184551"/>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0F023C-0861-2C4E-C52F-656DEA3E582C}"/>
              </a:ext>
            </a:extLst>
          </p:cNvPr>
          <p:cNvSpPr>
            <a:spLocks noGrp="1"/>
          </p:cNvSpPr>
          <p:nvPr>
            <p:ph type="dt" sz="half" idx="10"/>
          </p:nvPr>
        </p:nvSpPr>
        <p:spPr/>
        <p:txBody>
          <a:bodyPr/>
          <a:lstStyle/>
          <a:p>
            <a:fld id="{5594C7D7-DF3F-478C-80B4-9D9671BA0B18}" type="datetimeFigureOut">
              <a:rPr lang="en-US" smtClean="0"/>
              <a:t>9/11/2024</a:t>
            </a:fld>
            <a:endParaRPr lang="en-US"/>
          </a:p>
        </p:txBody>
      </p:sp>
      <p:sp>
        <p:nvSpPr>
          <p:cNvPr id="3" name="Footer Placeholder 2">
            <a:extLst>
              <a:ext uri="{FF2B5EF4-FFF2-40B4-BE49-F238E27FC236}">
                <a16:creationId xmlns:a16="http://schemas.microsoft.com/office/drawing/2014/main" id="{D6902604-1629-CBC7-5466-85115A526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AFF06C-9718-7EB1-9E1D-A7C3D17EDBF2}"/>
              </a:ext>
            </a:extLst>
          </p:cNvPr>
          <p:cNvSpPr>
            <a:spLocks noGrp="1"/>
          </p:cNvSpPr>
          <p:nvPr>
            <p:ph type="sldNum" sz="quarter" idx="12"/>
          </p:nvPr>
        </p:nvSpPr>
        <p:spPr/>
        <p:txBody>
          <a:bodyPr/>
          <a:lstStyle/>
          <a:p>
            <a:fld id="{3D1D13F1-F3FC-4814-BC12-FEC1A5B574D2}" type="slidenum">
              <a:rPr lang="en-US" smtClean="0"/>
              <a:t>‹#›</a:t>
            </a:fld>
            <a:endParaRPr lang="en-US"/>
          </a:p>
        </p:txBody>
      </p:sp>
    </p:spTree>
    <p:extLst>
      <p:ext uri="{BB962C8B-B14F-4D97-AF65-F5344CB8AC3E}">
        <p14:creationId xmlns:p14="http://schemas.microsoft.com/office/powerpoint/2010/main" val="1049586685"/>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7F56-9E1F-8B8C-1655-1426F0C4B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F0883E-7635-4F3D-B53E-678DEB4113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32C4FE-A376-4235-4B81-A96BCF7E6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D791E-9E7A-C48E-246E-F820C8E6EF0A}"/>
              </a:ext>
            </a:extLst>
          </p:cNvPr>
          <p:cNvSpPr>
            <a:spLocks noGrp="1"/>
          </p:cNvSpPr>
          <p:nvPr>
            <p:ph type="dt" sz="half" idx="10"/>
          </p:nvPr>
        </p:nvSpPr>
        <p:spPr/>
        <p:txBody>
          <a:bodyPr/>
          <a:lstStyle/>
          <a:p>
            <a:fld id="{5594C7D7-DF3F-478C-80B4-9D9671BA0B18}" type="datetimeFigureOut">
              <a:rPr lang="en-US" smtClean="0"/>
              <a:t>9/11/2024</a:t>
            </a:fld>
            <a:endParaRPr lang="en-US"/>
          </a:p>
        </p:txBody>
      </p:sp>
      <p:sp>
        <p:nvSpPr>
          <p:cNvPr id="6" name="Footer Placeholder 5">
            <a:extLst>
              <a:ext uri="{FF2B5EF4-FFF2-40B4-BE49-F238E27FC236}">
                <a16:creationId xmlns:a16="http://schemas.microsoft.com/office/drawing/2014/main" id="{E27D8E52-1F85-F35D-6BAE-534CB1AF2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519D9-58CF-5D17-AEA2-B1602FD38239}"/>
              </a:ext>
            </a:extLst>
          </p:cNvPr>
          <p:cNvSpPr>
            <a:spLocks noGrp="1"/>
          </p:cNvSpPr>
          <p:nvPr>
            <p:ph type="sldNum" sz="quarter" idx="12"/>
          </p:nvPr>
        </p:nvSpPr>
        <p:spPr/>
        <p:txBody>
          <a:bodyPr/>
          <a:lstStyle/>
          <a:p>
            <a:fld id="{3D1D13F1-F3FC-4814-BC12-FEC1A5B574D2}" type="slidenum">
              <a:rPr lang="en-US" smtClean="0"/>
              <a:t>‹#›</a:t>
            </a:fld>
            <a:endParaRPr lang="en-US"/>
          </a:p>
        </p:txBody>
      </p:sp>
    </p:spTree>
    <p:extLst>
      <p:ext uri="{BB962C8B-B14F-4D97-AF65-F5344CB8AC3E}">
        <p14:creationId xmlns:p14="http://schemas.microsoft.com/office/powerpoint/2010/main" val="704701774"/>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19EF9D7-CDBD-4E51-A513-DF5E97A25C0A}" type="slidenum">
              <a:rPr lang="en-US" smtClean="0"/>
              <a:pPr>
                <a:defRPr/>
              </a:pPr>
              <a:t>‹#›</a:t>
            </a:fld>
            <a:endParaRPr lang="en-US" dirty="0"/>
          </a:p>
        </p:txBody>
      </p:sp>
      <p:sp>
        <p:nvSpPr>
          <p:cNvPr id="7" name="Title 6"/>
          <p:cNvSpPr>
            <a:spLocks noGrp="1"/>
          </p:cNvSpPr>
          <p:nvPr>
            <p:ph type="title"/>
          </p:nvPr>
        </p:nvSpPr>
        <p:spPr/>
        <p:txBody>
          <a:bodyPr rtlCol="0">
            <a:normAutofit/>
            <a:scene3d>
              <a:camera prst="orthographicFront"/>
              <a:lightRig rig="soft" dir="t"/>
            </a:scene3d>
            <a:sp3d prstMaterial="softEdge"/>
          </a:bodyPr>
          <a:lstStyle>
            <a:lvl1pPr>
              <a:defRPr sz="5400" b="0" cap="none" spc="0">
                <a:ln w="0">
                  <a:noFill/>
                </a:ln>
                <a:solidFill>
                  <a:srgbClr val="FFC82E"/>
                </a:solidFill>
                <a:effectLst/>
                <a:latin typeface="Garamond" panose="02020404030301010803" pitchFamily="18" charset="0"/>
              </a:defRPr>
            </a:lvl1pPr>
            <a:extLst/>
          </a:lstStyle>
          <a:p>
            <a:r>
              <a:rPr kumimoji="0"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E779-56C7-50EB-4FC9-AF8AF0757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91D4FE-9E9E-67EC-9CDB-72421490C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A712F7-08B9-09F7-39BB-CFD50EAF8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67D542-2588-00CA-3C82-C0625F82E2C0}"/>
              </a:ext>
            </a:extLst>
          </p:cNvPr>
          <p:cNvSpPr>
            <a:spLocks noGrp="1"/>
          </p:cNvSpPr>
          <p:nvPr>
            <p:ph type="dt" sz="half" idx="10"/>
          </p:nvPr>
        </p:nvSpPr>
        <p:spPr/>
        <p:txBody>
          <a:bodyPr/>
          <a:lstStyle/>
          <a:p>
            <a:fld id="{5594C7D7-DF3F-478C-80B4-9D9671BA0B18}" type="datetimeFigureOut">
              <a:rPr lang="en-US" smtClean="0"/>
              <a:t>9/11/2024</a:t>
            </a:fld>
            <a:endParaRPr lang="en-US"/>
          </a:p>
        </p:txBody>
      </p:sp>
      <p:sp>
        <p:nvSpPr>
          <p:cNvPr id="6" name="Footer Placeholder 5">
            <a:extLst>
              <a:ext uri="{FF2B5EF4-FFF2-40B4-BE49-F238E27FC236}">
                <a16:creationId xmlns:a16="http://schemas.microsoft.com/office/drawing/2014/main" id="{92B6D966-6871-5869-8473-D3047B589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58EE3-D3ED-3FF1-2911-607E138BC54B}"/>
              </a:ext>
            </a:extLst>
          </p:cNvPr>
          <p:cNvSpPr>
            <a:spLocks noGrp="1"/>
          </p:cNvSpPr>
          <p:nvPr>
            <p:ph type="sldNum" sz="quarter" idx="12"/>
          </p:nvPr>
        </p:nvSpPr>
        <p:spPr/>
        <p:txBody>
          <a:bodyPr/>
          <a:lstStyle/>
          <a:p>
            <a:fld id="{3D1D13F1-F3FC-4814-BC12-FEC1A5B574D2}" type="slidenum">
              <a:rPr lang="en-US" smtClean="0"/>
              <a:t>‹#›</a:t>
            </a:fld>
            <a:endParaRPr lang="en-US"/>
          </a:p>
        </p:txBody>
      </p:sp>
    </p:spTree>
    <p:extLst>
      <p:ext uri="{BB962C8B-B14F-4D97-AF65-F5344CB8AC3E}">
        <p14:creationId xmlns:p14="http://schemas.microsoft.com/office/powerpoint/2010/main" val="855365039"/>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682E-C6BC-E2B0-3A3C-CC09407B8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9AF921-D1B8-E329-A758-26EE0513D3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6B503-2ED6-F595-964D-6FCE24A2C3ED}"/>
              </a:ext>
            </a:extLst>
          </p:cNvPr>
          <p:cNvSpPr>
            <a:spLocks noGrp="1"/>
          </p:cNvSpPr>
          <p:nvPr>
            <p:ph type="dt" sz="half" idx="10"/>
          </p:nvPr>
        </p:nvSpPr>
        <p:spPr/>
        <p:txBody>
          <a:bodyPr/>
          <a:lstStyle/>
          <a:p>
            <a:fld id="{5594C7D7-DF3F-478C-80B4-9D9671BA0B18}" type="datetimeFigureOut">
              <a:rPr lang="en-US" smtClean="0"/>
              <a:t>9/11/2024</a:t>
            </a:fld>
            <a:endParaRPr lang="en-US"/>
          </a:p>
        </p:txBody>
      </p:sp>
      <p:sp>
        <p:nvSpPr>
          <p:cNvPr id="5" name="Footer Placeholder 4">
            <a:extLst>
              <a:ext uri="{FF2B5EF4-FFF2-40B4-BE49-F238E27FC236}">
                <a16:creationId xmlns:a16="http://schemas.microsoft.com/office/drawing/2014/main" id="{F4831F9A-3355-AC7A-181C-8D73F76FD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EA901-5638-95AF-7620-44A13F908866}"/>
              </a:ext>
            </a:extLst>
          </p:cNvPr>
          <p:cNvSpPr>
            <a:spLocks noGrp="1"/>
          </p:cNvSpPr>
          <p:nvPr>
            <p:ph type="sldNum" sz="quarter" idx="12"/>
          </p:nvPr>
        </p:nvSpPr>
        <p:spPr/>
        <p:txBody>
          <a:bodyPr/>
          <a:lstStyle/>
          <a:p>
            <a:fld id="{3D1D13F1-F3FC-4814-BC12-FEC1A5B574D2}" type="slidenum">
              <a:rPr lang="en-US" smtClean="0"/>
              <a:t>‹#›</a:t>
            </a:fld>
            <a:endParaRPr lang="en-US"/>
          </a:p>
        </p:txBody>
      </p:sp>
    </p:spTree>
    <p:extLst>
      <p:ext uri="{BB962C8B-B14F-4D97-AF65-F5344CB8AC3E}">
        <p14:creationId xmlns:p14="http://schemas.microsoft.com/office/powerpoint/2010/main" val="4032214042"/>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CDC72E-A1E3-D0E9-15BD-A7F8427B1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DFD145-944C-1324-667B-A0B2554CCB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FFD95-1234-4EC5-7CED-C1A3758813D1}"/>
              </a:ext>
            </a:extLst>
          </p:cNvPr>
          <p:cNvSpPr>
            <a:spLocks noGrp="1"/>
          </p:cNvSpPr>
          <p:nvPr>
            <p:ph type="dt" sz="half" idx="10"/>
          </p:nvPr>
        </p:nvSpPr>
        <p:spPr/>
        <p:txBody>
          <a:bodyPr/>
          <a:lstStyle/>
          <a:p>
            <a:fld id="{5594C7D7-DF3F-478C-80B4-9D9671BA0B18}" type="datetimeFigureOut">
              <a:rPr lang="en-US" smtClean="0"/>
              <a:t>9/11/2024</a:t>
            </a:fld>
            <a:endParaRPr lang="en-US"/>
          </a:p>
        </p:txBody>
      </p:sp>
      <p:sp>
        <p:nvSpPr>
          <p:cNvPr id="5" name="Footer Placeholder 4">
            <a:extLst>
              <a:ext uri="{FF2B5EF4-FFF2-40B4-BE49-F238E27FC236}">
                <a16:creationId xmlns:a16="http://schemas.microsoft.com/office/drawing/2014/main" id="{589D7D4A-9B92-CDCA-0274-63BF5F70D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39B72-F872-DE65-D609-20DC2CFDB1AB}"/>
              </a:ext>
            </a:extLst>
          </p:cNvPr>
          <p:cNvSpPr>
            <a:spLocks noGrp="1"/>
          </p:cNvSpPr>
          <p:nvPr>
            <p:ph type="sldNum" sz="quarter" idx="12"/>
          </p:nvPr>
        </p:nvSpPr>
        <p:spPr/>
        <p:txBody>
          <a:bodyPr/>
          <a:lstStyle/>
          <a:p>
            <a:fld id="{3D1D13F1-F3FC-4814-BC12-FEC1A5B574D2}" type="slidenum">
              <a:rPr lang="en-US" smtClean="0"/>
              <a:t>‹#›</a:t>
            </a:fld>
            <a:endParaRPr lang="en-US"/>
          </a:p>
        </p:txBody>
      </p:sp>
    </p:spTree>
    <p:extLst>
      <p:ext uri="{BB962C8B-B14F-4D97-AF65-F5344CB8AC3E}">
        <p14:creationId xmlns:p14="http://schemas.microsoft.com/office/powerpoint/2010/main" val="3319119383"/>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9D249A5-0206-452F-A7CE-B3B1EE6BEB09}" type="slidenum">
              <a:rPr lang="en-US" smtClean="0"/>
              <a:pPr>
                <a:defRPr/>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24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24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0BC5CAE-084C-4726-A134-8BA3D519A8AD}"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36ADCB02-E839-4466-8DF9-EA738F0B5A2D}"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43CF344-1EFC-4239-8640-CC7885F79ACD}"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0525B91-B95F-43AA-B35A-994861E05E2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F1EA483-D446-45FB-8027-215447D1601C}"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2440414-AD23-430C-9A21-B9F2079FA602}" type="slidenum">
              <a:rPr lang="en-US" smtClean="0"/>
              <a:pPr>
                <a:defRPr/>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24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2400" dirty="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24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24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2400"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8124B78-E93B-4246-9488-055816A44E0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712EDD-1ED8-2B32-3441-F85296BF0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14AE9-31A4-0621-198A-ACC814E43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5FF9D-2362-2C81-09B1-6DE1C9338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4C7D7-DF3F-478C-80B4-9D9671BA0B18}" type="datetimeFigureOut">
              <a:rPr lang="en-US" smtClean="0"/>
              <a:t>9/11/2024</a:t>
            </a:fld>
            <a:endParaRPr lang="en-US"/>
          </a:p>
        </p:txBody>
      </p:sp>
      <p:sp>
        <p:nvSpPr>
          <p:cNvPr id="5" name="Footer Placeholder 4">
            <a:extLst>
              <a:ext uri="{FF2B5EF4-FFF2-40B4-BE49-F238E27FC236}">
                <a16:creationId xmlns:a16="http://schemas.microsoft.com/office/drawing/2014/main" id="{8859ADA9-711E-9EC5-CD04-018ECD6946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66FFF2-50A7-FAC8-30C8-ED90D3D22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D13F1-F3FC-4814-BC12-FEC1A5B574D2}" type="slidenum">
              <a:rPr lang="en-US" smtClean="0"/>
              <a:t>‹#›</a:t>
            </a:fld>
            <a:endParaRPr lang="en-US"/>
          </a:p>
        </p:txBody>
      </p:sp>
    </p:spTree>
    <p:extLst>
      <p:ext uri="{BB962C8B-B14F-4D97-AF65-F5344CB8AC3E}">
        <p14:creationId xmlns:p14="http://schemas.microsoft.com/office/powerpoint/2010/main" val="3844975016"/>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mc:AlternateContent xmlns:mc="http://schemas.openxmlformats.org/markup-compatibility/2006" xmlns:p14="http://schemas.microsoft.com/office/powerpoint/2010/main">
    <mc:Choice Requires="p14">
      <p:transition p14:dur="0" advTm="36378"/>
    </mc:Choice>
    <mc:Fallback xmlns="">
      <p:transition advTm="36378"/>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7.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s://humanresources.ecu.edu/employee-relations/"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3.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humanresources.ecu.edu/employee-relations/performance-management/" TargetMode="External"/><Relationship Id="rId5" Type="http://schemas.openxmlformats.org/officeDocument/2006/relationships/image" Target="../media/image7.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www.thebluediamondgallery.com/wooden-tile/c/coaching.html"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7.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73"/>
            <a:ext cx="12220075" cy="6867373"/>
          </a:xfrm>
          <a:prstGeom prst="rect">
            <a:avLst/>
          </a:prstGeom>
          <a:ln>
            <a:noFill/>
          </a:ln>
          <a:effectLst>
            <a:softEdge rad="12700"/>
          </a:effectLst>
        </p:spPr>
      </p:pic>
      <p:sp>
        <p:nvSpPr>
          <p:cNvPr id="2" name="Title 1">
            <a:extLst>
              <a:ext uri="{FF2B5EF4-FFF2-40B4-BE49-F238E27FC236}">
                <a16:creationId xmlns:a16="http://schemas.microsoft.com/office/drawing/2014/main" id="{C8FDECBC-500A-4BD2-80C4-26C0FBE54D02}"/>
              </a:ext>
            </a:extLst>
          </p:cNvPr>
          <p:cNvSpPr>
            <a:spLocks noGrp="1"/>
          </p:cNvSpPr>
          <p:nvPr>
            <p:ph type="ctrTitle"/>
          </p:nvPr>
        </p:nvSpPr>
        <p:spPr/>
        <p:txBody>
          <a:bodyPr>
            <a:scene3d>
              <a:camera prst="orthographicFront"/>
              <a:lightRig rig="soft" dir="t"/>
            </a:scene3d>
            <a:sp3d prstMaterial="softEdge"/>
          </a:bodyPr>
          <a:lstStyle/>
          <a:p>
            <a:r>
              <a:rPr lang="en-US" dirty="0">
                <a:solidFill>
                  <a:srgbClr val="FFC000"/>
                </a:solidFill>
                <a:latin typeface="Garamond" panose="02020404030301010803" pitchFamily="18" charset="0"/>
              </a:rPr>
              <a:t>Staff Personnel Process Overview and HR Questions</a:t>
            </a:r>
          </a:p>
        </p:txBody>
      </p:sp>
      <p:sp>
        <p:nvSpPr>
          <p:cNvPr id="3" name="Subtitle 2">
            <a:extLst>
              <a:ext uri="{FF2B5EF4-FFF2-40B4-BE49-F238E27FC236}">
                <a16:creationId xmlns:a16="http://schemas.microsoft.com/office/drawing/2014/main" id="{75B53B96-BE46-4FFB-9B30-B80C59096F06}"/>
              </a:ext>
            </a:extLst>
          </p:cNvPr>
          <p:cNvSpPr>
            <a:spLocks noGrp="1"/>
          </p:cNvSpPr>
          <p:nvPr>
            <p:ph type="subTitle" idx="1"/>
          </p:nvPr>
        </p:nvSpPr>
        <p:spPr/>
        <p:txBody>
          <a:bodyPr>
            <a:normAutofit fontScale="92500" lnSpcReduction="20000"/>
          </a:bodyPr>
          <a:lstStyle/>
          <a:p>
            <a:r>
              <a:rPr lang="en-US" dirty="0">
                <a:solidFill>
                  <a:schemeClr val="bg1"/>
                </a:solidFill>
                <a:latin typeface="Garamond" panose="02020404030301010803" pitchFamily="18" charset="0"/>
              </a:rPr>
              <a:t>Jeffrey Dozier</a:t>
            </a:r>
          </a:p>
          <a:p>
            <a:r>
              <a:rPr lang="en-US" dirty="0">
                <a:solidFill>
                  <a:schemeClr val="bg1"/>
                </a:solidFill>
                <a:latin typeface="Garamond" panose="02020404030301010803" pitchFamily="18" charset="0"/>
              </a:rPr>
              <a:t>Director of Employee Relations</a:t>
            </a:r>
          </a:p>
          <a:p>
            <a:r>
              <a:rPr lang="en-US" dirty="0">
                <a:solidFill>
                  <a:schemeClr val="bg1"/>
                </a:solidFill>
                <a:latin typeface="Garamond" panose="02020404030301010803" pitchFamily="18" charset="0"/>
              </a:rPr>
              <a:t>Department for People Operations, Success, and Opportunity</a:t>
            </a:r>
          </a:p>
          <a:p>
            <a:endParaRPr lang="en-US" dirty="0">
              <a:solidFill>
                <a:schemeClr val="bg1"/>
              </a:solidFill>
              <a:latin typeface="Garamond" panose="02020404030301010803" pitchFamily="18" charset="0"/>
            </a:endParaRPr>
          </a:p>
          <a:p>
            <a:endParaRPr lang="en-US" dirty="0">
              <a:solidFill>
                <a:schemeClr val="bg1"/>
              </a:solidFill>
              <a:latin typeface="Garamond" panose="02020404030301010803" pitchFamily="18" charset="0"/>
            </a:endParaRPr>
          </a:p>
        </p:txBody>
      </p:sp>
      <p:pic>
        <p:nvPicPr>
          <p:cNvPr id="6" name="Picture 5" descr="A white letter on a black background&#10;&#10;Description automatically generated">
            <a:extLst>
              <a:ext uri="{FF2B5EF4-FFF2-40B4-BE49-F238E27FC236}">
                <a16:creationId xmlns:a16="http://schemas.microsoft.com/office/drawing/2014/main" id="{DBD344CF-38D1-899F-7922-1523EE7BFC2F}"/>
              </a:ext>
            </a:extLst>
          </p:cNvPr>
          <p:cNvPicPr>
            <a:picLocks noChangeAspect="1"/>
          </p:cNvPicPr>
          <p:nvPr/>
        </p:nvPicPr>
        <p:blipFill>
          <a:blip r:embed="rId3" cstate="print">
            <a:extLst>
              <a:ext uri="{28A0092B-C50C-407E-A947-70E740481C1C}">
                <a14:useLocalDpi xmlns:a14="http://schemas.microsoft.com/office/drawing/2010/main" val="0"/>
              </a:ext>
            </a:extLst>
          </a:blip>
          <a:srcRect l="52857"/>
          <a:stretch/>
        </p:blipFill>
        <p:spPr>
          <a:xfrm>
            <a:off x="2819400" y="228600"/>
            <a:ext cx="2514600" cy="977900"/>
          </a:xfrm>
          <a:prstGeom prst="rect">
            <a:avLst/>
          </a:prstGeom>
        </p:spPr>
      </p:pic>
    </p:spTree>
    <p:extLst>
      <p:ext uri="{BB962C8B-B14F-4D97-AF65-F5344CB8AC3E}">
        <p14:creationId xmlns:p14="http://schemas.microsoft.com/office/powerpoint/2010/main" val="1675028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485750-FF88-E2EF-8C53-BEA405235E5C}"/>
              </a:ext>
            </a:extLst>
          </p:cNvPr>
          <p:cNvPicPr>
            <a:picLocks noChangeAspect="1"/>
          </p:cNvPicPr>
          <p:nvPr/>
        </p:nvPicPr>
        <p:blipFill>
          <a:blip r:embed="rId4"/>
          <a:stretch>
            <a:fillRect/>
          </a:stretch>
        </p:blipFill>
        <p:spPr>
          <a:xfrm>
            <a:off x="0" y="0"/>
            <a:ext cx="12192000" cy="6857999"/>
          </a:xfrm>
          <a:prstGeom prst="rect">
            <a:avLst/>
          </a:prstGeom>
        </p:spPr>
      </p:pic>
      <p:sp>
        <p:nvSpPr>
          <p:cNvPr id="21507" name="Rectangle 3"/>
          <p:cNvSpPr>
            <a:spLocks noGrp="1" noChangeArrowheads="1"/>
          </p:cNvSpPr>
          <p:nvPr>
            <p:ph idx="1"/>
          </p:nvPr>
        </p:nvSpPr>
        <p:spPr>
          <a:xfrm>
            <a:off x="4425015" y="980282"/>
            <a:ext cx="7081186" cy="5049836"/>
          </a:xfrm>
        </p:spPr>
        <p:txBody>
          <a:bodyPr>
            <a:normAutofit fontScale="92500" lnSpcReduction="20000"/>
          </a:bodyPr>
          <a:lstStyle/>
          <a:p>
            <a:pPr eaLnBrk="1" hangingPunct="1">
              <a:buFont typeface="Wingdings" pitchFamily="2" charset="2"/>
              <a:buNone/>
            </a:pPr>
            <a:r>
              <a:rPr lang="en-US" sz="3000" dirty="0">
                <a:latin typeface="Garamond" panose="02020404030301010803" pitchFamily="18" charset="0"/>
              </a:rPr>
              <a:t>ECU faculty, staff, and their immediate family members can contact the FASAP 24 hours a day, 7 days a week, via Guidance Resources’ toll-free number at 833-743-8183 (or TTY at 800-697-0353), or online at </a:t>
            </a:r>
            <a:r>
              <a:rPr lang="en-US" sz="3000" dirty="0" err="1">
                <a:latin typeface="Garamond" panose="02020404030301010803" pitchFamily="18" charset="0"/>
              </a:rPr>
              <a:t>GuidanceResources</a:t>
            </a:r>
            <a:r>
              <a:rPr lang="en-US" sz="3000" dirty="0">
                <a:latin typeface="Garamond" panose="02020404030301010803" pitchFamily="18" charset="0"/>
              </a:rPr>
              <a:t> Online. </a:t>
            </a:r>
          </a:p>
          <a:p>
            <a:pPr eaLnBrk="1" hangingPunct="1">
              <a:buFont typeface="Wingdings" pitchFamily="2" charset="2"/>
              <a:buNone/>
            </a:pPr>
            <a:endParaRPr lang="en-US" sz="3000" dirty="0">
              <a:latin typeface="Garamond" panose="02020404030301010803" pitchFamily="18" charset="0"/>
            </a:endParaRPr>
          </a:p>
          <a:p>
            <a:pPr eaLnBrk="1" hangingPunct="1">
              <a:buFont typeface="Wingdings" pitchFamily="2" charset="2"/>
              <a:buNone/>
            </a:pPr>
            <a:r>
              <a:rPr lang="en-US" sz="3000" dirty="0">
                <a:latin typeface="Garamond" panose="02020404030301010803" pitchFamily="18" charset="0"/>
              </a:rPr>
              <a:t>*Note: Temporary employees, students (including graduate students), and individuals in visitor/no-pay status are not eligible to access ECU FASAP services unless they are family members of a qualified ECU faculty or staff member</a:t>
            </a:r>
          </a:p>
          <a:p>
            <a:pPr>
              <a:buNone/>
            </a:pPr>
            <a:endParaRPr lang="en-US" sz="2400" dirty="0">
              <a:latin typeface="Garamond" panose="02020404030301010803" pitchFamily="18" charset="0"/>
            </a:endParaRPr>
          </a:p>
          <a:p>
            <a:pPr>
              <a:buNone/>
            </a:pPr>
            <a:endParaRPr lang="en-US" sz="2400" dirty="0">
              <a:latin typeface="Garamond" panose="02020404030301010803" pitchFamily="18" charset="0"/>
            </a:endParaRPr>
          </a:p>
        </p:txBody>
      </p:sp>
      <p:sp>
        <p:nvSpPr>
          <p:cNvPr id="21506" name="Rectangle 2"/>
          <p:cNvSpPr>
            <a:spLocks noGrp="1" noChangeArrowheads="1"/>
          </p:cNvSpPr>
          <p:nvPr>
            <p:ph type="title"/>
          </p:nvPr>
        </p:nvSpPr>
        <p:spPr>
          <a:xfrm>
            <a:off x="304800" y="152400"/>
            <a:ext cx="11658600" cy="675482"/>
          </a:xfrm>
        </p:spPr>
        <p:txBody>
          <a:bodyPr>
            <a:normAutofit fontScale="90000"/>
          </a:bodyPr>
          <a:lstStyle/>
          <a:p>
            <a:pPr algn="ctr" eaLnBrk="1" hangingPunct="1"/>
            <a:r>
              <a:rPr lang="en-US" dirty="0">
                <a:latin typeface="Garamond" panose="02020404030301010803" pitchFamily="18" charset="0"/>
              </a:rPr>
              <a:t>Faculty and Staff Assistance Program (FASAP)</a:t>
            </a:r>
          </a:p>
        </p:txBody>
      </p:sp>
      <p:pic>
        <p:nvPicPr>
          <p:cNvPr id="6" name="Picture 5">
            <a:extLst>
              <a:ext uri="{FF2B5EF4-FFF2-40B4-BE49-F238E27FC236}">
                <a16:creationId xmlns:a16="http://schemas.microsoft.com/office/drawing/2014/main" id="{1B3A5913-71E0-4BE0-AEE4-E325D245BC16}"/>
              </a:ext>
            </a:extLst>
          </p:cNvPr>
          <p:cNvPicPr>
            <a:picLocks noChangeAspect="1"/>
          </p:cNvPicPr>
          <p:nvPr/>
        </p:nvPicPr>
        <p:blipFill>
          <a:blip r:embed="rId5"/>
          <a:stretch>
            <a:fillRect/>
          </a:stretch>
        </p:blipFill>
        <p:spPr>
          <a:xfrm>
            <a:off x="293914" y="830059"/>
            <a:ext cx="3837186" cy="4800600"/>
          </a:xfrm>
          <a:prstGeom prst="rect">
            <a:avLst/>
          </a:prstGeom>
        </p:spPr>
      </p:pic>
    </p:spTree>
    <p:custDataLst>
      <p:tags r:id="rId1"/>
    </p:custDataLst>
    <p:extLst>
      <p:ext uri="{BB962C8B-B14F-4D97-AF65-F5344CB8AC3E}">
        <p14:creationId xmlns:p14="http://schemas.microsoft.com/office/powerpoint/2010/main" val="63856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581635-912C-38DF-5A58-23A325C80E53}"/>
              </a:ext>
            </a:extLst>
          </p:cNvPr>
          <p:cNvPicPr>
            <a:picLocks noChangeAspect="1"/>
          </p:cNvPicPr>
          <p:nvPr/>
        </p:nvPicPr>
        <p:blipFill>
          <a:blip r:embed="rId5"/>
          <a:stretch>
            <a:fillRect/>
          </a:stretch>
        </p:blipFill>
        <p:spPr>
          <a:xfrm>
            <a:off x="0" y="0"/>
            <a:ext cx="12192000" cy="6857999"/>
          </a:xfrm>
          <a:prstGeom prst="rect">
            <a:avLst/>
          </a:prstGeom>
        </p:spPr>
      </p:pic>
      <p:sp>
        <p:nvSpPr>
          <p:cNvPr id="21507" name="Rectangle 3"/>
          <p:cNvSpPr>
            <a:spLocks noGrp="1" noChangeArrowheads="1"/>
          </p:cNvSpPr>
          <p:nvPr>
            <p:ph idx="1"/>
          </p:nvPr>
        </p:nvSpPr>
        <p:spPr>
          <a:xfrm>
            <a:off x="304801" y="1066800"/>
            <a:ext cx="11201400" cy="4887118"/>
          </a:xfrm>
        </p:spPr>
        <p:txBody>
          <a:bodyPr>
            <a:normAutofit/>
          </a:bodyPr>
          <a:lstStyle/>
          <a:p>
            <a:r>
              <a:rPr lang="en-US" sz="3200" dirty="0">
                <a:latin typeface="Garamond" panose="02020404030301010803" pitchFamily="18" charset="0"/>
              </a:rPr>
              <a:t>Nonfaculty Prevalence of Remote Work at ECU (based on 10/2022 Data)</a:t>
            </a:r>
          </a:p>
          <a:p>
            <a:pPr lvl="1"/>
            <a:r>
              <a:rPr lang="en-US" sz="2400" dirty="0">
                <a:latin typeface="Garamond" panose="02020404030301010803" pitchFamily="18" charset="0"/>
              </a:rPr>
              <a:t>Entire Campus – 66% Fully Onsite, 27% Partially Remote, 7% Fully Remote</a:t>
            </a:r>
          </a:p>
          <a:p>
            <a:pPr lvl="1"/>
            <a:r>
              <a:rPr lang="en-US" sz="2400" dirty="0">
                <a:latin typeface="Garamond" panose="02020404030301010803" pitchFamily="18" charset="0"/>
              </a:rPr>
              <a:t>AA Division (including Health Sciences) - 63% Fully Onsite, 30% Partially Remote, 6% Fully Remote</a:t>
            </a:r>
          </a:p>
          <a:p>
            <a:r>
              <a:rPr lang="en-US" sz="3200" dirty="0">
                <a:latin typeface="Garamond" panose="02020404030301010803" pitchFamily="18" charset="0"/>
              </a:rPr>
              <a:t>Remote Work and Flexible work hour schedule examples</a:t>
            </a:r>
          </a:p>
          <a:p>
            <a:r>
              <a:rPr lang="en-US" sz="3200" dirty="0">
                <a:latin typeface="Garamond" panose="02020404030301010803" pitchFamily="18" charset="0"/>
              </a:rPr>
              <a:t>When not to allow flexible work.</a:t>
            </a:r>
          </a:p>
          <a:p>
            <a:r>
              <a:rPr lang="en-US" sz="3200" dirty="0">
                <a:latin typeface="Garamond" panose="02020404030301010803" pitchFamily="18" charset="0"/>
              </a:rPr>
              <a:t>Benefits of offering flexible work.</a:t>
            </a:r>
          </a:p>
          <a:p>
            <a:r>
              <a:rPr lang="en-US" sz="3200" dirty="0">
                <a:latin typeface="Garamond" panose="02020404030301010803" pitchFamily="18" charset="0"/>
              </a:rPr>
              <a:t>ADA accommodation vs. FWA approval</a:t>
            </a:r>
          </a:p>
          <a:p>
            <a:pPr>
              <a:buNone/>
            </a:pPr>
            <a:endParaRPr lang="en-US" sz="1800" dirty="0">
              <a:latin typeface="Garamond" panose="02020404030301010803" pitchFamily="18" charset="0"/>
            </a:endParaRPr>
          </a:p>
          <a:p>
            <a:pPr>
              <a:buNone/>
            </a:pPr>
            <a:endParaRPr lang="en-US" sz="1800" dirty="0">
              <a:latin typeface="Garamond" panose="02020404030301010803" pitchFamily="18" charset="0"/>
            </a:endParaRPr>
          </a:p>
        </p:txBody>
      </p:sp>
      <p:sp>
        <p:nvSpPr>
          <p:cNvPr id="21506" name="Rectangle 2"/>
          <p:cNvSpPr>
            <a:spLocks noGrp="1" noChangeArrowheads="1"/>
          </p:cNvSpPr>
          <p:nvPr>
            <p:ph type="title"/>
          </p:nvPr>
        </p:nvSpPr>
        <p:spPr>
          <a:xfrm>
            <a:off x="533400" y="152400"/>
            <a:ext cx="10972800" cy="1143000"/>
          </a:xfrm>
        </p:spPr>
        <p:txBody>
          <a:bodyPr>
            <a:normAutofit/>
          </a:bodyPr>
          <a:lstStyle/>
          <a:p>
            <a:pPr algn="ctr" eaLnBrk="1" hangingPunct="1"/>
            <a:r>
              <a:rPr lang="en-US" dirty="0">
                <a:latin typeface="Garamond" panose="02020404030301010803" pitchFamily="18" charset="0"/>
              </a:rPr>
              <a:t>Flexible Work Arrangements</a:t>
            </a:r>
          </a:p>
        </p:txBody>
      </p:sp>
    </p:spTree>
    <p:custDataLst>
      <p:tags r:id="rId1"/>
    </p:custDataLst>
    <p:extLst>
      <p:ext uri="{BB962C8B-B14F-4D97-AF65-F5344CB8AC3E}">
        <p14:creationId xmlns:p14="http://schemas.microsoft.com/office/powerpoint/2010/main" val="57330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C6903C-E775-FE2C-88BF-7FD46E6FBFA1}"/>
              </a:ext>
            </a:extLst>
          </p:cNvPr>
          <p:cNvPicPr>
            <a:picLocks noChangeAspect="1"/>
          </p:cNvPicPr>
          <p:nvPr/>
        </p:nvPicPr>
        <p:blipFill>
          <a:blip r:embed="rId5"/>
          <a:stretch>
            <a:fillRect/>
          </a:stretch>
        </p:blipFill>
        <p:spPr>
          <a:xfrm>
            <a:off x="0" y="0"/>
            <a:ext cx="12192000" cy="6857999"/>
          </a:xfrm>
          <a:prstGeom prst="rect">
            <a:avLst/>
          </a:prstGeom>
        </p:spPr>
      </p:pic>
      <p:sp>
        <p:nvSpPr>
          <p:cNvPr id="21507" name="Rectangle 3"/>
          <p:cNvSpPr>
            <a:spLocks noGrp="1" noChangeArrowheads="1"/>
          </p:cNvSpPr>
          <p:nvPr>
            <p:ph idx="1"/>
          </p:nvPr>
        </p:nvSpPr>
        <p:spPr>
          <a:xfrm>
            <a:off x="304801" y="1066800"/>
            <a:ext cx="11201400" cy="4887118"/>
          </a:xfrm>
        </p:spPr>
        <p:txBody>
          <a:bodyPr>
            <a:normAutofit/>
          </a:bodyPr>
          <a:lstStyle/>
          <a:p>
            <a:pPr eaLnBrk="1" hangingPunct="1">
              <a:buFont typeface="Wingdings" pitchFamily="2" charset="2"/>
              <a:buNone/>
            </a:pPr>
            <a:r>
              <a:rPr lang="en-US" sz="2400" dirty="0">
                <a:latin typeface="Garamond" panose="02020404030301010803" pitchFamily="18" charset="0"/>
              </a:rPr>
              <a:t>University managers can utilize flexible work arrangements to meet departmental needs, in accordance with the </a:t>
            </a:r>
            <a:r>
              <a:rPr lang="en-US" sz="2400" u="sng" dirty="0">
                <a:latin typeface="Garamond" panose="02020404030301010803" pitchFamily="18" charset="0"/>
              </a:rPr>
              <a:t>University Flexible Work Arrangement and Remote Work Regulation</a:t>
            </a:r>
            <a:r>
              <a:rPr lang="en-US" sz="2400" dirty="0">
                <a:latin typeface="Garamond" panose="02020404030301010803" pitchFamily="18" charset="0"/>
              </a:rPr>
              <a:t>. </a:t>
            </a:r>
          </a:p>
          <a:p>
            <a:pPr eaLnBrk="1" hangingPunct="1">
              <a:buFont typeface="Wingdings" pitchFamily="2" charset="2"/>
              <a:buNone/>
            </a:pPr>
            <a:endParaRPr lang="en-US" sz="2400" dirty="0">
              <a:latin typeface="Garamond" panose="02020404030301010803" pitchFamily="18" charset="0"/>
            </a:endParaRPr>
          </a:p>
          <a:p>
            <a:pPr eaLnBrk="1" hangingPunct="1">
              <a:buFont typeface="Wingdings" pitchFamily="2" charset="2"/>
              <a:buNone/>
            </a:pPr>
            <a:r>
              <a:rPr lang="en-US" sz="2400" dirty="0">
                <a:latin typeface="Garamond" panose="02020404030301010803" pitchFamily="18" charset="0"/>
              </a:rPr>
              <a:t>Additionally, each department/unit must have its own approved </a:t>
            </a:r>
            <a:r>
              <a:rPr lang="en-US" sz="2400" u="sng" dirty="0">
                <a:latin typeface="Garamond" panose="02020404030301010803" pitchFamily="18" charset="0"/>
              </a:rPr>
              <a:t>Flexible Work Arrangement Standard Operating Procedure </a:t>
            </a:r>
            <a:r>
              <a:rPr lang="en-US" sz="2400" dirty="0">
                <a:latin typeface="Garamond" panose="02020404030301010803" pitchFamily="18" charset="0"/>
              </a:rPr>
              <a:t>to utilize flexible work arrangements.</a:t>
            </a:r>
          </a:p>
          <a:p>
            <a:pPr eaLnBrk="1" hangingPunct="1">
              <a:buFont typeface="Wingdings" pitchFamily="2" charset="2"/>
              <a:buNone/>
            </a:pPr>
            <a:endParaRPr lang="en-US" sz="2400" dirty="0">
              <a:latin typeface="Garamond" panose="02020404030301010803" pitchFamily="18" charset="0"/>
            </a:endParaRPr>
          </a:p>
          <a:p>
            <a:pPr eaLnBrk="1" hangingPunct="1">
              <a:buFont typeface="Wingdings" pitchFamily="2" charset="2"/>
              <a:buNone/>
            </a:pPr>
            <a:r>
              <a:rPr lang="en-US" sz="2400" b="1" dirty="0">
                <a:latin typeface="Garamond" panose="02020404030301010803" pitchFamily="18" charset="0"/>
              </a:rPr>
              <a:t>Teleworking/Remote work </a:t>
            </a:r>
            <a:r>
              <a:rPr lang="en-US" sz="2400" dirty="0">
                <a:latin typeface="Garamond" panose="02020404030301010803" pitchFamily="18" charset="0"/>
              </a:rPr>
              <a:t>requires a formalized Flexible Work Arrangement and Remote Work Agreement. Agreements can vary from a hybrid arrangement (with a predetermined number of days per week) up to a full-time arrangement. Flexible work agreements must be renewed at least annually. Full Telework (excluding distance ed faculty) requires VC approval and Out-of-state Telework requires committee approval.</a:t>
            </a:r>
          </a:p>
        </p:txBody>
      </p:sp>
      <p:sp>
        <p:nvSpPr>
          <p:cNvPr id="21506" name="Rectangle 2"/>
          <p:cNvSpPr>
            <a:spLocks noGrp="1" noChangeArrowheads="1"/>
          </p:cNvSpPr>
          <p:nvPr>
            <p:ph type="title"/>
          </p:nvPr>
        </p:nvSpPr>
        <p:spPr>
          <a:xfrm>
            <a:off x="533400" y="152400"/>
            <a:ext cx="10972800" cy="1143000"/>
          </a:xfrm>
        </p:spPr>
        <p:txBody>
          <a:bodyPr>
            <a:normAutofit/>
          </a:bodyPr>
          <a:lstStyle/>
          <a:p>
            <a:pPr algn="ctr" eaLnBrk="1" hangingPunct="1"/>
            <a:r>
              <a:rPr lang="en-US" dirty="0">
                <a:latin typeface="Garamond" panose="02020404030301010803" pitchFamily="18" charset="0"/>
              </a:rPr>
              <a:t>Flexible Work Arrangements</a:t>
            </a:r>
          </a:p>
        </p:txBody>
      </p:sp>
    </p:spTree>
    <p:custDataLst>
      <p:tags r:id="rId1"/>
    </p:custDataLst>
    <p:extLst>
      <p:ext uri="{BB962C8B-B14F-4D97-AF65-F5344CB8AC3E}">
        <p14:creationId xmlns:p14="http://schemas.microsoft.com/office/powerpoint/2010/main" val="312263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C6903C-E775-FE2C-88BF-7FD46E6FBFA1}"/>
              </a:ext>
            </a:extLst>
          </p:cNvPr>
          <p:cNvPicPr>
            <a:picLocks noChangeAspect="1"/>
          </p:cNvPicPr>
          <p:nvPr/>
        </p:nvPicPr>
        <p:blipFill>
          <a:blip r:embed="rId5"/>
          <a:stretch>
            <a:fillRect/>
          </a:stretch>
        </p:blipFill>
        <p:spPr>
          <a:xfrm>
            <a:off x="0" y="0"/>
            <a:ext cx="12192000" cy="6857999"/>
          </a:xfrm>
          <a:prstGeom prst="rect">
            <a:avLst/>
          </a:prstGeom>
        </p:spPr>
      </p:pic>
      <p:sp>
        <p:nvSpPr>
          <p:cNvPr id="21507" name="Rectangle 3"/>
          <p:cNvSpPr>
            <a:spLocks noGrp="1" noChangeArrowheads="1"/>
          </p:cNvSpPr>
          <p:nvPr>
            <p:ph idx="1"/>
          </p:nvPr>
        </p:nvSpPr>
        <p:spPr>
          <a:xfrm>
            <a:off x="304801" y="1066800"/>
            <a:ext cx="11201400" cy="4887118"/>
          </a:xfrm>
        </p:spPr>
        <p:txBody>
          <a:bodyPr>
            <a:normAutofit/>
          </a:bodyPr>
          <a:lstStyle/>
          <a:p>
            <a:pPr eaLnBrk="1" hangingPunct="1">
              <a:buFont typeface="Wingdings" pitchFamily="2" charset="2"/>
              <a:buNone/>
            </a:pPr>
            <a:r>
              <a:rPr lang="en-US" sz="2800" dirty="0">
                <a:latin typeface="Garamond" panose="02020404030301010803" pitchFamily="18" charset="0"/>
              </a:rPr>
              <a:t>Employees may also use an FWA Agree when they have a reoccurring work schedule that is different from the normal work schedule of the unit/position (</a:t>
            </a:r>
            <a:r>
              <a:rPr lang="en-US" sz="2800" b="1" dirty="0">
                <a:latin typeface="Garamond" panose="02020404030301010803" pitchFamily="18" charset="0"/>
              </a:rPr>
              <a:t>Flexible Work Schedule</a:t>
            </a:r>
            <a:r>
              <a:rPr lang="en-US" sz="2800" dirty="0">
                <a:latin typeface="Garamond" panose="02020404030301010803" pitchFamily="18" charset="0"/>
              </a:rPr>
              <a:t>), such as working before or after normal business work hours and/or on weekends. Changes to an employee’s work schedule that are impromptu and/or non-reoccurring, do not need to be formally documented in a flexible work agreement.</a:t>
            </a:r>
          </a:p>
          <a:p>
            <a:pPr eaLnBrk="1" hangingPunct="1">
              <a:buFont typeface="Wingdings" pitchFamily="2" charset="2"/>
              <a:buNone/>
            </a:pPr>
            <a:endParaRPr lang="en-US" sz="2800" dirty="0">
              <a:latin typeface="Garamond" panose="02020404030301010803" pitchFamily="18" charset="0"/>
            </a:endParaRPr>
          </a:p>
          <a:p>
            <a:pPr eaLnBrk="1" hangingPunct="1">
              <a:buFont typeface="Wingdings" pitchFamily="2" charset="2"/>
              <a:buNone/>
            </a:pPr>
            <a:r>
              <a:rPr lang="en-US" sz="2800" dirty="0">
                <a:latin typeface="Garamond" panose="02020404030301010803" pitchFamily="18" charset="0"/>
              </a:rPr>
              <a:t>ECU has recently launched a comprehensive FWA website which can be found at humanresources.ecu.edu/flexible-work/. The website includes extensive information flexible work, tools for remote workers, rules for flex workers, training for supervisors, and links to applicable forms/policies.</a:t>
            </a:r>
          </a:p>
        </p:txBody>
      </p:sp>
      <p:sp>
        <p:nvSpPr>
          <p:cNvPr id="21506" name="Rectangle 2"/>
          <p:cNvSpPr>
            <a:spLocks noGrp="1" noChangeArrowheads="1"/>
          </p:cNvSpPr>
          <p:nvPr>
            <p:ph type="title"/>
          </p:nvPr>
        </p:nvSpPr>
        <p:spPr>
          <a:xfrm>
            <a:off x="533400" y="152400"/>
            <a:ext cx="10972800" cy="1143000"/>
          </a:xfrm>
        </p:spPr>
        <p:txBody>
          <a:bodyPr>
            <a:normAutofit/>
          </a:bodyPr>
          <a:lstStyle/>
          <a:p>
            <a:pPr algn="ctr" eaLnBrk="1" hangingPunct="1"/>
            <a:r>
              <a:rPr lang="en-US" dirty="0">
                <a:latin typeface="Garamond" panose="02020404030301010803" pitchFamily="18" charset="0"/>
              </a:rPr>
              <a:t>Flexible Work Arrangements</a:t>
            </a:r>
          </a:p>
        </p:txBody>
      </p:sp>
    </p:spTree>
    <p:custDataLst>
      <p:tags r:id="rId1"/>
    </p:custDataLst>
    <p:extLst>
      <p:ext uri="{BB962C8B-B14F-4D97-AF65-F5344CB8AC3E}">
        <p14:creationId xmlns:p14="http://schemas.microsoft.com/office/powerpoint/2010/main" val="12524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C6903C-E775-FE2C-88BF-7FD46E6FBFA1}"/>
              </a:ext>
            </a:extLst>
          </p:cNvPr>
          <p:cNvPicPr>
            <a:picLocks noChangeAspect="1"/>
          </p:cNvPicPr>
          <p:nvPr/>
        </p:nvPicPr>
        <p:blipFill>
          <a:blip r:embed="rId5"/>
          <a:stretch>
            <a:fillRect/>
          </a:stretch>
        </p:blipFill>
        <p:spPr>
          <a:xfrm>
            <a:off x="0" y="0"/>
            <a:ext cx="12192000" cy="6857999"/>
          </a:xfrm>
          <a:prstGeom prst="rect">
            <a:avLst/>
          </a:prstGeom>
        </p:spPr>
      </p:pic>
      <p:sp>
        <p:nvSpPr>
          <p:cNvPr id="21507" name="Rectangle 3"/>
          <p:cNvSpPr>
            <a:spLocks noGrp="1" noChangeArrowheads="1"/>
          </p:cNvSpPr>
          <p:nvPr>
            <p:ph idx="1"/>
          </p:nvPr>
        </p:nvSpPr>
        <p:spPr>
          <a:xfrm>
            <a:off x="304801" y="1208882"/>
            <a:ext cx="11201400" cy="4887118"/>
          </a:xfrm>
        </p:spPr>
        <p:txBody>
          <a:bodyPr>
            <a:normAutofit lnSpcReduction="10000"/>
          </a:bodyPr>
          <a:lstStyle/>
          <a:p>
            <a:pPr eaLnBrk="1" hangingPunct="1">
              <a:buFont typeface="Wingdings" pitchFamily="2" charset="2"/>
              <a:buNone/>
            </a:pPr>
            <a:r>
              <a:rPr lang="en-US" sz="2800" dirty="0">
                <a:latin typeface="Garamond" panose="02020404030301010803" pitchFamily="18" charset="0"/>
              </a:rPr>
              <a:t>When an employee is scheduled to separate from the university, the supervisor must first notify the appropriate person in their division/department so they can submit an HR Termination Form prior to the employee’s last workday. </a:t>
            </a:r>
          </a:p>
          <a:p>
            <a:pPr eaLnBrk="1" hangingPunct="1">
              <a:buFont typeface="Wingdings" pitchFamily="2" charset="2"/>
              <a:buNone/>
            </a:pPr>
            <a:endParaRPr lang="en-US" sz="2800" dirty="0">
              <a:latin typeface="Garamond" panose="02020404030301010803" pitchFamily="18" charset="0"/>
            </a:endParaRPr>
          </a:p>
          <a:p>
            <a:pPr eaLnBrk="1" hangingPunct="1">
              <a:buFont typeface="Wingdings" pitchFamily="2" charset="2"/>
              <a:buNone/>
            </a:pPr>
            <a:r>
              <a:rPr lang="en-US" sz="2800" dirty="0">
                <a:latin typeface="Garamond" panose="02020404030301010803" pitchFamily="18" charset="0"/>
              </a:rPr>
              <a:t>The supervisor of separating employees must complete an Exit Checklist found on the ECU POSO website. </a:t>
            </a:r>
          </a:p>
          <a:p>
            <a:pPr eaLnBrk="1" hangingPunct="1">
              <a:buFont typeface="Wingdings" pitchFamily="2" charset="2"/>
              <a:buNone/>
            </a:pPr>
            <a:endParaRPr lang="en-US" sz="2800" dirty="0">
              <a:latin typeface="Garamond" panose="02020404030301010803" pitchFamily="18" charset="0"/>
            </a:endParaRPr>
          </a:p>
          <a:p>
            <a:pPr eaLnBrk="1" hangingPunct="1">
              <a:buFont typeface="Wingdings" pitchFamily="2" charset="2"/>
              <a:buNone/>
            </a:pPr>
            <a:r>
              <a:rPr lang="en-US" sz="2800" dirty="0">
                <a:latin typeface="Garamond" panose="02020404030301010803" pitchFamily="18" charset="0"/>
              </a:rPr>
              <a:t>It is also imperative that departments collect all issued equipment, including their ECU 1 Card, from employees prior to their separation and remove their access from any department-specific software such as Microsoft Team’s groups, Pirate Drives, and Non-Microsoft Single Sign On (SSO) software. </a:t>
            </a:r>
          </a:p>
        </p:txBody>
      </p:sp>
      <p:sp>
        <p:nvSpPr>
          <p:cNvPr id="21506" name="Rectangle 2"/>
          <p:cNvSpPr>
            <a:spLocks noGrp="1" noChangeArrowheads="1"/>
          </p:cNvSpPr>
          <p:nvPr>
            <p:ph type="title"/>
          </p:nvPr>
        </p:nvSpPr>
        <p:spPr>
          <a:xfrm>
            <a:off x="533400" y="152400"/>
            <a:ext cx="10972800" cy="1143000"/>
          </a:xfrm>
        </p:spPr>
        <p:txBody>
          <a:bodyPr>
            <a:normAutofit/>
          </a:bodyPr>
          <a:lstStyle/>
          <a:p>
            <a:pPr algn="ctr" eaLnBrk="1" hangingPunct="1"/>
            <a:r>
              <a:rPr lang="en-US" dirty="0">
                <a:latin typeface="Garamond" panose="02020404030301010803" pitchFamily="18" charset="0"/>
              </a:rPr>
              <a:t>Exit Processes</a:t>
            </a:r>
          </a:p>
        </p:txBody>
      </p:sp>
    </p:spTree>
    <p:custDataLst>
      <p:tags r:id="rId1"/>
    </p:custDataLst>
    <p:extLst>
      <p:ext uri="{BB962C8B-B14F-4D97-AF65-F5344CB8AC3E}">
        <p14:creationId xmlns:p14="http://schemas.microsoft.com/office/powerpoint/2010/main" val="1833569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C6903C-E775-FE2C-88BF-7FD46E6FBFA1}"/>
              </a:ext>
            </a:extLst>
          </p:cNvPr>
          <p:cNvPicPr>
            <a:picLocks noChangeAspect="1"/>
          </p:cNvPicPr>
          <p:nvPr/>
        </p:nvPicPr>
        <p:blipFill>
          <a:blip r:embed="rId5"/>
          <a:stretch>
            <a:fillRect/>
          </a:stretch>
        </p:blipFill>
        <p:spPr>
          <a:xfrm>
            <a:off x="0" y="0"/>
            <a:ext cx="12192000" cy="6857999"/>
          </a:xfrm>
          <a:prstGeom prst="rect">
            <a:avLst/>
          </a:prstGeom>
        </p:spPr>
      </p:pic>
      <p:sp>
        <p:nvSpPr>
          <p:cNvPr id="21507" name="Rectangle 3"/>
          <p:cNvSpPr>
            <a:spLocks noGrp="1" noChangeArrowheads="1"/>
          </p:cNvSpPr>
          <p:nvPr>
            <p:ph idx="1"/>
          </p:nvPr>
        </p:nvSpPr>
        <p:spPr>
          <a:xfrm>
            <a:off x="304801" y="1208882"/>
            <a:ext cx="11201400" cy="4887118"/>
          </a:xfrm>
        </p:spPr>
        <p:txBody>
          <a:bodyPr>
            <a:normAutofit/>
          </a:bodyPr>
          <a:lstStyle/>
          <a:p>
            <a:r>
              <a:rPr lang="en-US" sz="4400" dirty="0">
                <a:latin typeface="Garamond" panose="02020404030301010803" pitchFamily="18" charset="0"/>
              </a:rPr>
              <a:t>Employee Threats</a:t>
            </a:r>
          </a:p>
          <a:p>
            <a:r>
              <a:rPr lang="en-US" sz="4400" dirty="0">
                <a:latin typeface="Garamond" panose="02020404030301010803" pitchFamily="18" charset="0"/>
              </a:rPr>
              <a:t>Secondary Employment</a:t>
            </a:r>
          </a:p>
          <a:p>
            <a:r>
              <a:rPr lang="en-US" sz="4400" dirty="0">
                <a:latin typeface="Garamond" panose="02020404030301010803" pitchFamily="18" charset="0"/>
              </a:rPr>
              <a:t>Personnel Files</a:t>
            </a:r>
          </a:p>
          <a:p>
            <a:r>
              <a:rPr lang="en-US" sz="4400" dirty="0">
                <a:latin typeface="Garamond" panose="02020404030301010803" pitchFamily="18" charset="0"/>
              </a:rPr>
              <a:t>POSO Trainings</a:t>
            </a:r>
          </a:p>
          <a:p>
            <a:endParaRPr lang="en-US" sz="2800" dirty="0">
              <a:latin typeface="Garamond" panose="02020404030301010803" pitchFamily="18" charset="0"/>
            </a:endParaRPr>
          </a:p>
        </p:txBody>
      </p:sp>
      <p:sp>
        <p:nvSpPr>
          <p:cNvPr id="21506" name="Rectangle 2"/>
          <p:cNvSpPr>
            <a:spLocks noGrp="1" noChangeArrowheads="1"/>
          </p:cNvSpPr>
          <p:nvPr>
            <p:ph type="title"/>
          </p:nvPr>
        </p:nvSpPr>
        <p:spPr>
          <a:xfrm>
            <a:off x="533400" y="152400"/>
            <a:ext cx="10972800" cy="1143000"/>
          </a:xfrm>
        </p:spPr>
        <p:txBody>
          <a:bodyPr>
            <a:normAutofit/>
          </a:bodyPr>
          <a:lstStyle/>
          <a:p>
            <a:pPr algn="ctr" eaLnBrk="1" hangingPunct="1"/>
            <a:r>
              <a:rPr lang="en-US" dirty="0">
                <a:latin typeface="Garamond" panose="02020404030301010803" pitchFamily="18" charset="0"/>
              </a:rPr>
              <a:t>Other Topics</a:t>
            </a:r>
          </a:p>
        </p:txBody>
      </p:sp>
    </p:spTree>
    <p:custDataLst>
      <p:tags r:id="rId1"/>
    </p:custDataLst>
    <p:extLst>
      <p:ext uri="{BB962C8B-B14F-4D97-AF65-F5344CB8AC3E}">
        <p14:creationId xmlns:p14="http://schemas.microsoft.com/office/powerpoint/2010/main" val="761043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C6903C-E775-FE2C-88BF-7FD46E6FBFA1}"/>
              </a:ext>
            </a:extLst>
          </p:cNvPr>
          <p:cNvPicPr>
            <a:picLocks noChangeAspect="1"/>
          </p:cNvPicPr>
          <p:nvPr/>
        </p:nvPicPr>
        <p:blipFill>
          <a:blip r:embed="rId5"/>
          <a:stretch>
            <a:fillRect/>
          </a:stretch>
        </p:blipFill>
        <p:spPr>
          <a:xfrm>
            <a:off x="0" y="0"/>
            <a:ext cx="12192000" cy="6857999"/>
          </a:xfrm>
          <a:prstGeom prst="rect">
            <a:avLst/>
          </a:prstGeom>
        </p:spPr>
      </p:pic>
      <p:sp>
        <p:nvSpPr>
          <p:cNvPr id="21507" name="Rectangle 3"/>
          <p:cNvSpPr>
            <a:spLocks noGrp="1" noChangeArrowheads="1"/>
          </p:cNvSpPr>
          <p:nvPr>
            <p:ph idx="1"/>
          </p:nvPr>
        </p:nvSpPr>
        <p:spPr>
          <a:xfrm>
            <a:off x="304801" y="1208882"/>
            <a:ext cx="11201400" cy="4887118"/>
          </a:xfrm>
        </p:spPr>
        <p:txBody>
          <a:bodyPr>
            <a:normAutofit/>
          </a:bodyPr>
          <a:lstStyle/>
          <a:p>
            <a:r>
              <a:rPr lang="en-US" sz="4000" dirty="0">
                <a:latin typeface="Garamond" panose="02020404030301010803" pitchFamily="18" charset="0"/>
              </a:rPr>
              <a:t>Clinical Support Staff (CSS)</a:t>
            </a:r>
          </a:p>
          <a:p>
            <a:r>
              <a:rPr lang="en-US" sz="4000" dirty="0">
                <a:latin typeface="Garamond" panose="02020404030301010803" pitchFamily="18" charset="0"/>
              </a:rPr>
              <a:t>Dental Medicine Support Staff (DMSS)</a:t>
            </a:r>
          </a:p>
          <a:p>
            <a:r>
              <a:rPr lang="en-US" sz="4000" dirty="0">
                <a:latin typeface="Garamond" panose="02020404030301010803" pitchFamily="18" charset="0"/>
              </a:rPr>
              <a:t>EHRA </a:t>
            </a:r>
            <a:r>
              <a:rPr lang="en-US" sz="4000" dirty="0" err="1">
                <a:latin typeface="Garamond" panose="02020404030301010803" pitchFamily="18" charset="0"/>
              </a:rPr>
              <a:t>NonFaculty</a:t>
            </a:r>
            <a:endParaRPr lang="en-US" sz="4000" dirty="0">
              <a:latin typeface="Garamond" panose="02020404030301010803" pitchFamily="18" charset="0"/>
            </a:endParaRPr>
          </a:p>
          <a:p>
            <a:r>
              <a:rPr lang="en-US" sz="4000" dirty="0">
                <a:latin typeface="Garamond" panose="02020404030301010803" pitchFamily="18" charset="0"/>
              </a:rPr>
              <a:t>EHRA Faculty</a:t>
            </a:r>
          </a:p>
        </p:txBody>
      </p:sp>
      <p:sp>
        <p:nvSpPr>
          <p:cNvPr id="21506" name="Rectangle 2"/>
          <p:cNvSpPr>
            <a:spLocks noGrp="1" noChangeArrowheads="1"/>
          </p:cNvSpPr>
          <p:nvPr>
            <p:ph type="title"/>
          </p:nvPr>
        </p:nvSpPr>
        <p:spPr>
          <a:xfrm>
            <a:off x="533400" y="152400"/>
            <a:ext cx="10972800" cy="1143000"/>
          </a:xfrm>
        </p:spPr>
        <p:txBody>
          <a:bodyPr>
            <a:normAutofit/>
          </a:bodyPr>
          <a:lstStyle/>
          <a:p>
            <a:pPr algn="ctr" eaLnBrk="1" hangingPunct="1"/>
            <a:r>
              <a:rPr lang="en-US" dirty="0">
                <a:latin typeface="Garamond" panose="02020404030301010803" pitchFamily="18" charset="0"/>
              </a:rPr>
              <a:t>Other Employment Types</a:t>
            </a:r>
          </a:p>
        </p:txBody>
      </p:sp>
    </p:spTree>
    <p:custDataLst>
      <p:tags r:id="rId1"/>
    </p:custDataLst>
    <p:extLst>
      <p:ext uri="{BB962C8B-B14F-4D97-AF65-F5344CB8AC3E}">
        <p14:creationId xmlns:p14="http://schemas.microsoft.com/office/powerpoint/2010/main" val="200665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C6903C-E775-FE2C-88BF-7FD46E6FBFA1}"/>
              </a:ext>
            </a:extLst>
          </p:cNvPr>
          <p:cNvPicPr>
            <a:picLocks noChangeAspect="1"/>
          </p:cNvPicPr>
          <p:nvPr/>
        </p:nvPicPr>
        <p:blipFill>
          <a:blip r:embed="rId5"/>
          <a:stretch>
            <a:fillRect/>
          </a:stretch>
        </p:blipFill>
        <p:spPr>
          <a:xfrm>
            <a:off x="0" y="0"/>
            <a:ext cx="12192000" cy="6857999"/>
          </a:xfrm>
          <a:prstGeom prst="rect">
            <a:avLst/>
          </a:prstGeom>
        </p:spPr>
      </p:pic>
      <p:sp>
        <p:nvSpPr>
          <p:cNvPr id="21507" name="Rectangle 3"/>
          <p:cNvSpPr>
            <a:spLocks noGrp="1" noChangeArrowheads="1"/>
          </p:cNvSpPr>
          <p:nvPr>
            <p:ph idx="1"/>
          </p:nvPr>
        </p:nvSpPr>
        <p:spPr>
          <a:xfrm>
            <a:off x="304801" y="1981200"/>
            <a:ext cx="11201400" cy="4114800"/>
          </a:xfrm>
        </p:spPr>
        <p:txBody>
          <a:bodyPr>
            <a:normAutofit/>
          </a:bodyPr>
          <a:lstStyle/>
          <a:p>
            <a:pPr algn="ctr" eaLnBrk="1" hangingPunct="1">
              <a:buFont typeface="Wingdings" pitchFamily="2" charset="2"/>
              <a:buNone/>
            </a:pPr>
            <a:r>
              <a:rPr lang="en-US" sz="4400" dirty="0">
                <a:latin typeface="Garamond" panose="02020404030301010803" pitchFamily="18" charset="0"/>
              </a:rPr>
              <a:t>Are there any questions about </a:t>
            </a:r>
          </a:p>
          <a:p>
            <a:pPr algn="ctr" eaLnBrk="1" hangingPunct="1">
              <a:buFont typeface="Wingdings" pitchFamily="2" charset="2"/>
              <a:buNone/>
            </a:pPr>
            <a:r>
              <a:rPr lang="en-US" sz="4400" dirty="0">
                <a:latin typeface="Garamond" panose="02020404030301010803" pitchFamily="18" charset="0"/>
              </a:rPr>
              <a:t>HR processes I can answer?</a:t>
            </a:r>
          </a:p>
        </p:txBody>
      </p:sp>
      <p:sp>
        <p:nvSpPr>
          <p:cNvPr id="21506" name="Rectangle 2"/>
          <p:cNvSpPr>
            <a:spLocks noGrp="1" noChangeArrowheads="1"/>
          </p:cNvSpPr>
          <p:nvPr>
            <p:ph type="title"/>
          </p:nvPr>
        </p:nvSpPr>
        <p:spPr>
          <a:xfrm>
            <a:off x="533400" y="152400"/>
            <a:ext cx="10972800" cy="1143000"/>
          </a:xfrm>
        </p:spPr>
        <p:txBody>
          <a:bodyPr>
            <a:normAutofit/>
          </a:bodyPr>
          <a:lstStyle/>
          <a:p>
            <a:pPr algn="ctr" eaLnBrk="1" hangingPunct="1"/>
            <a:r>
              <a:rPr lang="en-US" dirty="0">
                <a:latin typeface="Garamond" panose="02020404030301010803" pitchFamily="18" charset="0"/>
              </a:rPr>
              <a:t>HR/POSO Questions?</a:t>
            </a:r>
          </a:p>
        </p:txBody>
      </p:sp>
    </p:spTree>
    <p:custDataLst>
      <p:tags r:id="rId1"/>
    </p:custDataLst>
    <p:extLst>
      <p:ext uri="{BB962C8B-B14F-4D97-AF65-F5344CB8AC3E}">
        <p14:creationId xmlns:p14="http://schemas.microsoft.com/office/powerpoint/2010/main" val="222499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D656F4-43DF-DA64-F764-B11E21CF6A10}"/>
              </a:ext>
            </a:extLst>
          </p:cNvPr>
          <p:cNvPicPr>
            <a:picLocks noChangeAspect="1"/>
          </p:cNvPicPr>
          <p:nvPr/>
        </p:nvPicPr>
        <p:blipFill>
          <a:blip r:embed="rId3"/>
          <a:stretch>
            <a:fillRect/>
          </a:stretch>
        </p:blipFill>
        <p:spPr>
          <a:xfrm>
            <a:off x="0" y="0"/>
            <a:ext cx="12192000" cy="6857999"/>
          </a:xfrm>
          <a:prstGeom prst="rect">
            <a:avLst/>
          </a:prstGeom>
        </p:spPr>
      </p:pic>
      <p:sp>
        <p:nvSpPr>
          <p:cNvPr id="4" name="Title 3">
            <a:extLst>
              <a:ext uri="{FF2B5EF4-FFF2-40B4-BE49-F238E27FC236}">
                <a16:creationId xmlns:a16="http://schemas.microsoft.com/office/drawing/2014/main" id="{0D22A5C3-3E9E-4172-9C95-B8F708BE0E21}"/>
              </a:ext>
            </a:extLst>
          </p:cNvPr>
          <p:cNvSpPr>
            <a:spLocks noGrp="1"/>
          </p:cNvSpPr>
          <p:nvPr>
            <p:ph type="title"/>
          </p:nvPr>
        </p:nvSpPr>
        <p:spPr>
          <a:xfrm>
            <a:off x="609600" y="274639"/>
            <a:ext cx="10972800" cy="756992"/>
          </a:xfrm>
        </p:spPr>
        <p:txBody>
          <a:bodyPr>
            <a:normAutofit fontScale="90000"/>
          </a:bodyPr>
          <a:lstStyle/>
          <a:p>
            <a:r>
              <a:rPr lang="en-US" sz="4800" dirty="0">
                <a:solidFill>
                  <a:srgbClr val="FFC82E"/>
                </a:solidFill>
              </a:rPr>
              <a:t>Employee Relations Team</a:t>
            </a:r>
          </a:p>
        </p:txBody>
      </p:sp>
      <p:graphicFrame>
        <p:nvGraphicFramePr>
          <p:cNvPr id="2" name="Content Placeholder 1">
            <a:extLst>
              <a:ext uri="{FF2B5EF4-FFF2-40B4-BE49-F238E27FC236}">
                <a16:creationId xmlns:a16="http://schemas.microsoft.com/office/drawing/2014/main" id="{433E0F96-270F-49CF-9800-E1FCEE1FC828}"/>
              </a:ext>
            </a:extLst>
          </p:cNvPr>
          <p:cNvGraphicFramePr>
            <a:graphicFrameLocks noGrp="1"/>
          </p:cNvGraphicFramePr>
          <p:nvPr>
            <p:ph idx="1"/>
            <p:extLst>
              <p:ext uri="{D42A27DB-BD31-4B8C-83A1-F6EECF244321}">
                <p14:modId xmlns:p14="http://schemas.microsoft.com/office/powerpoint/2010/main" val="3027739172"/>
              </p:ext>
            </p:extLst>
          </p:nvPr>
        </p:nvGraphicFramePr>
        <p:xfrm>
          <a:off x="832909" y="1225796"/>
          <a:ext cx="10526183" cy="45850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AAF21636-C4F4-C00D-CA94-26FCCF68378B}"/>
              </a:ext>
            </a:extLst>
          </p:cNvPr>
          <p:cNvSpPr txBox="1"/>
          <p:nvPr/>
        </p:nvSpPr>
        <p:spPr>
          <a:xfrm>
            <a:off x="2936819" y="5774153"/>
            <a:ext cx="7167448" cy="461665"/>
          </a:xfrm>
          <a:prstGeom prst="rect">
            <a:avLst/>
          </a:prstGeom>
          <a:noFill/>
        </p:spPr>
        <p:txBody>
          <a:bodyPr wrap="square">
            <a:spAutoFit/>
          </a:bodyPr>
          <a:lstStyle/>
          <a:p>
            <a:r>
              <a:rPr lang="en-US" sz="2400" dirty="0">
                <a:solidFill>
                  <a:schemeClr val="bg1"/>
                </a:solidFill>
                <a:latin typeface="Garamond" panose="02020404030301010803" pitchFamily="18" charset="0"/>
                <a:hlinkClick r:id="rId9">
                  <a:extLst>
                    <a:ext uri="{A12FA001-AC4F-418D-AE19-62706E023703}">
                      <ahyp:hlinkClr xmlns:ahyp="http://schemas.microsoft.com/office/drawing/2018/hyperlinkcolor" val="tx"/>
                    </a:ext>
                  </a:extLst>
                </a:hlinkClick>
              </a:rPr>
              <a:t>https://humanresources.ecu.edu/employee-relations/</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792097499"/>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PT_Slide_NewBrandPurp.jpg">
            <a:extLst>
              <a:ext uri="{FF2B5EF4-FFF2-40B4-BE49-F238E27FC236}">
                <a16:creationId xmlns:a16="http://schemas.microsoft.com/office/drawing/2014/main" id="{BAAA6AE0-DD78-4738-AC1D-DDADDB325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088CBD6-9A80-4FD4-B4B6-186B23F00108}"/>
              </a:ext>
            </a:extLst>
          </p:cNvPr>
          <p:cNvSpPr/>
          <p:nvPr/>
        </p:nvSpPr>
        <p:spPr>
          <a:xfrm>
            <a:off x="1496919" y="1672652"/>
            <a:ext cx="9047771" cy="3869656"/>
          </a:xfrm>
          <a:prstGeom prst="rect">
            <a:avLst/>
          </a:prstGeom>
          <a:solidFill>
            <a:schemeClr val="bg1"/>
          </a:solidFill>
          <a:ln>
            <a:solidFill>
              <a:srgbClr val="502D7F"/>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D95CFA8B-8BE2-4B2A-B0CF-56C51B054F7C}"/>
              </a:ext>
            </a:extLst>
          </p:cNvPr>
          <p:cNvGraphicFramePr/>
          <p:nvPr/>
        </p:nvGraphicFramePr>
        <p:xfrm>
          <a:off x="2978759" y="2207280"/>
          <a:ext cx="7398932" cy="32555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a:extLst>
              <a:ext uri="{FF2B5EF4-FFF2-40B4-BE49-F238E27FC236}">
                <a16:creationId xmlns:a16="http://schemas.microsoft.com/office/drawing/2014/main" id="{531CC7F8-E8EC-42A4-8E87-EE15AC505D56}"/>
              </a:ext>
            </a:extLst>
          </p:cNvPr>
          <p:cNvSpPr/>
          <p:nvPr/>
        </p:nvSpPr>
        <p:spPr>
          <a:xfrm>
            <a:off x="3529789" y="1765706"/>
            <a:ext cx="4982031" cy="984885"/>
          </a:xfrm>
          <a:prstGeom prst="rect">
            <a:avLst/>
          </a:prstGeom>
          <a:noFill/>
          <a:ln>
            <a:noFill/>
          </a:ln>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200" normalizeH="0" baseline="0" noProof="0" dirty="0">
                <a:ln/>
                <a:solidFill>
                  <a:srgbClr val="502D7F"/>
                </a:solidFill>
                <a:effectLst/>
                <a:uLnTx/>
                <a:uFillTx/>
                <a:latin typeface="Garamond" panose="02020404030301010803" pitchFamily="18" charset="0"/>
                <a:ea typeface="+mn-ea"/>
                <a:cs typeface="+mn-cs"/>
              </a:rPr>
              <a:t>SHRA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00" normalizeH="0" baseline="0" noProof="0" dirty="0">
                <a:ln/>
                <a:solidFill>
                  <a:srgbClr val="502D7F"/>
                </a:solidFill>
                <a:effectLst/>
                <a:uLnTx/>
                <a:uFillTx/>
                <a:latin typeface="Garamond" panose="02020404030301010803" pitchFamily="18" charset="0"/>
                <a:ea typeface="+mn-ea"/>
                <a:cs typeface="+mn-cs"/>
              </a:rPr>
              <a:t>Annual Performance Planning (Beginning)</a:t>
            </a:r>
          </a:p>
        </p:txBody>
      </p:sp>
      <p:sp>
        <p:nvSpPr>
          <p:cNvPr id="5" name="Rectangle 4">
            <a:extLst>
              <a:ext uri="{FF2B5EF4-FFF2-40B4-BE49-F238E27FC236}">
                <a16:creationId xmlns:a16="http://schemas.microsoft.com/office/drawing/2014/main" id="{DE62A9D8-F9BD-43F2-8799-DD1073F22360}"/>
              </a:ext>
            </a:extLst>
          </p:cNvPr>
          <p:cNvSpPr/>
          <p:nvPr/>
        </p:nvSpPr>
        <p:spPr>
          <a:xfrm>
            <a:off x="3805457" y="4979339"/>
            <a:ext cx="4430697" cy="492443"/>
          </a:xfrm>
          <a:prstGeom prst="rect">
            <a:avLst/>
          </a:prstGeom>
          <a:noFill/>
          <a:ln>
            <a:noFill/>
          </a:ln>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00" normalizeH="0" baseline="0" noProof="0" dirty="0">
                <a:ln/>
                <a:solidFill>
                  <a:srgbClr val="502D7F"/>
                </a:solidFill>
                <a:effectLst/>
                <a:uLnTx/>
                <a:uFillTx/>
                <a:latin typeface="Garamond" panose="02020404030301010803" pitchFamily="18" charset="0"/>
                <a:ea typeface="+mn-ea"/>
                <a:cs typeface="+mn-cs"/>
              </a:rPr>
              <a:t>Annual Performance Review (End)</a:t>
            </a:r>
          </a:p>
        </p:txBody>
      </p:sp>
      <p:sp>
        <p:nvSpPr>
          <p:cNvPr id="6" name="TextBox 5">
            <a:extLst>
              <a:ext uri="{FF2B5EF4-FFF2-40B4-BE49-F238E27FC236}">
                <a16:creationId xmlns:a16="http://schemas.microsoft.com/office/drawing/2014/main" id="{FED8FBE0-95CA-4F97-922D-CA5645EF9D95}"/>
              </a:ext>
            </a:extLst>
          </p:cNvPr>
          <p:cNvSpPr txBox="1"/>
          <p:nvPr/>
        </p:nvSpPr>
        <p:spPr>
          <a:xfrm>
            <a:off x="1791016" y="3170161"/>
            <a:ext cx="801656" cy="379463"/>
          </a:xfrm>
          <a:prstGeom prst="rect">
            <a:avLst/>
          </a:prstGeom>
          <a:solidFill>
            <a:srgbClr val="502D7F"/>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dirty="0">
                <a:ln>
                  <a:noFill/>
                </a:ln>
                <a:solidFill>
                  <a:srgbClr val="FFC82E"/>
                </a:solidFill>
                <a:effectLst/>
                <a:uLnTx/>
                <a:uFillTx/>
                <a:latin typeface="Garamond" panose="02020404030301010803" pitchFamily="18" charset="0"/>
                <a:ea typeface="+mn-ea"/>
                <a:cs typeface="+mn-cs"/>
              </a:rPr>
              <a:t>Supervisor Actions</a:t>
            </a:r>
          </a:p>
        </p:txBody>
      </p:sp>
      <p:sp>
        <p:nvSpPr>
          <p:cNvPr id="7" name="TextBox 6">
            <a:extLst>
              <a:ext uri="{FF2B5EF4-FFF2-40B4-BE49-F238E27FC236}">
                <a16:creationId xmlns:a16="http://schemas.microsoft.com/office/drawing/2014/main" id="{719631F0-9500-40B4-889B-DADA63C3E9AD}"/>
              </a:ext>
            </a:extLst>
          </p:cNvPr>
          <p:cNvSpPr txBox="1"/>
          <p:nvPr/>
        </p:nvSpPr>
        <p:spPr>
          <a:xfrm>
            <a:off x="1791016" y="3606037"/>
            <a:ext cx="801656" cy="379463"/>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Reviewer Actions</a:t>
            </a:r>
          </a:p>
        </p:txBody>
      </p:sp>
      <p:sp>
        <p:nvSpPr>
          <p:cNvPr id="8" name="TextBox 7">
            <a:extLst>
              <a:ext uri="{FF2B5EF4-FFF2-40B4-BE49-F238E27FC236}">
                <a16:creationId xmlns:a16="http://schemas.microsoft.com/office/drawing/2014/main" id="{A93B6D75-F37B-4BEB-8C0F-1652EC785581}"/>
              </a:ext>
            </a:extLst>
          </p:cNvPr>
          <p:cNvSpPr txBox="1"/>
          <p:nvPr/>
        </p:nvSpPr>
        <p:spPr>
          <a:xfrm>
            <a:off x="1791016" y="4041913"/>
            <a:ext cx="801656" cy="379463"/>
          </a:xfrm>
          <a:prstGeom prst="rect">
            <a:avLst/>
          </a:prstGeom>
          <a:solidFill>
            <a:srgbClr val="FFC82E"/>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dirty="0">
                <a:ln>
                  <a:noFill/>
                </a:ln>
                <a:solidFill>
                  <a:srgbClr val="7030A0"/>
                </a:solidFill>
                <a:effectLst/>
                <a:uLnTx/>
                <a:uFillTx/>
                <a:latin typeface="Garamond" panose="02020404030301010803" pitchFamily="18" charset="0"/>
                <a:ea typeface="+mn-ea"/>
                <a:cs typeface="+mn-cs"/>
              </a:rPr>
              <a:t>Employee Actions</a:t>
            </a:r>
          </a:p>
        </p:txBody>
      </p:sp>
      <p:pic>
        <p:nvPicPr>
          <p:cNvPr id="9" name="Picture 8">
            <a:extLst>
              <a:ext uri="{FF2B5EF4-FFF2-40B4-BE49-F238E27FC236}">
                <a16:creationId xmlns:a16="http://schemas.microsoft.com/office/drawing/2014/main" id="{67B178AC-7703-4FC2-B6FF-7100C33B1CCD}"/>
              </a:ext>
            </a:extLst>
          </p:cNvPr>
          <p:cNvPicPr>
            <a:picLocks noChangeAspect="1"/>
          </p:cNvPicPr>
          <p:nvPr/>
        </p:nvPicPr>
        <p:blipFill>
          <a:blip r:embed="rId10"/>
          <a:stretch>
            <a:fillRect/>
          </a:stretch>
        </p:blipFill>
        <p:spPr>
          <a:xfrm>
            <a:off x="1756729" y="1825510"/>
            <a:ext cx="865279" cy="865279"/>
          </a:xfrm>
          <a:prstGeom prst="rect">
            <a:avLst/>
          </a:prstGeom>
        </p:spPr>
      </p:pic>
      <p:sp>
        <p:nvSpPr>
          <p:cNvPr id="12" name="Title 11">
            <a:extLst>
              <a:ext uri="{FF2B5EF4-FFF2-40B4-BE49-F238E27FC236}">
                <a16:creationId xmlns:a16="http://schemas.microsoft.com/office/drawing/2014/main" id="{26FEFDF2-C727-4605-80EF-3F3B905806D7}"/>
              </a:ext>
            </a:extLst>
          </p:cNvPr>
          <p:cNvSpPr>
            <a:spLocks noGrp="1"/>
          </p:cNvSpPr>
          <p:nvPr>
            <p:ph type="title"/>
          </p:nvPr>
        </p:nvSpPr>
        <p:spPr/>
        <p:txBody>
          <a:bodyPr>
            <a:noAutofit/>
          </a:bodyPr>
          <a:lstStyle/>
          <a:p>
            <a:r>
              <a:rPr lang="en-US" sz="4800" dirty="0">
                <a:solidFill>
                  <a:srgbClr val="FFC82E"/>
                </a:solidFill>
                <a:latin typeface="Garamond" panose="02020404030301010803" pitchFamily="18" charset="0"/>
              </a:rPr>
              <a:t>SHRA Performance Management Process</a:t>
            </a:r>
          </a:p>
        </p:txBody>
      </p:sp>
    </p:spTree>
    <p:custDataLst>
      <p:tags r:id="rId1"/>
    </p:custDataLst>
    <p:extLst>
      <p:ext uri="{BB962C8B-B14F-4D97-AF65-F5344CB8AC3E}">
        <p14:creationId xmlns:p14="http://schemas.microsoft.com/office/powerpoint/2010/main" val="3888102163"/>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1D8E45-7C83-FA51-ACEA-F2E68DE061A4}"/>
              </a:ext>
            </a:extLst>
          </p:cNvPr>
          <p:cNvPicPr>
            <a:picLocks noChangeAspect="1"/>
          </p:cNvPicPr>
          <p:nvPr/>
        </p:nvPicPr>
        <p:blipFill>
          <a:blip r:embed="rId5"/>
          <a:stretch>
            <a:fillRect/>
          </a:stretch>
        </p:blipFill>
        <p:spPr>
          <a:xfrm>
            <a:off x="0" y="0"/>
            <a:ext cx="12192000" cy="6857999"/>
          </a:xfrm>
          <a:prstGeom prst="rect">
            <a:avLst/>
          </a:prstGeom>
        </p:spPr>
      </p:pic>
      <p:sp>
        <p:nvSpPr>
          <p:cNvPr id="21506" name="Rectangle 2"/>
          <p:cNvSpPr>
            <a:spLocks noGrp="1" noChangeArrowheads="1"/>
          </p:cNvSpPr>
          <p:nvPr>
            <p:ph type="title"/>
          </p:nvPr>
        </p:nvSpPr>
        <p:spPr>
          <a:xfrm>
            <a:off x="533400" y="0"/>
            <a:ext cx="10972800" cy="1143000"/>
          </a:xfrm>
        </p:spPr>
        <p:txBody>
          <a:bodyPr>
            <a:normAutofit/>
          </a:bodyPr>
          <a:lstStyle/>
          <a:p>
            <a:pPr algn="ctr" eaLnBrk="1" hangingPunct="1"/>
            <a:r>
              <a:rPr lang="en-US" dirty="0">
                <a:latin typeface="Garamond" panose="02020404030301010803" pitchFamily="18" charset="0"/>
              </a:rPr>
              <a:t>SHRA Performance Management Cycle</a:t>
            </a:r>
          </a:p>
        </p:txBody>
      </p:sp>
      <p:sp>
        <p:nvSpPr>
          <p:cNvPr id="5" name="TextBox 4">
            <a:extLst>
              <a:ext uri="{FF2B5EF4-FFF2-40B4-BE49-F238E27FC236}">
                <a16:creationId xmlns:a16="http://schemas.microsoft.com/office/drawing/2014/main" id="{6E06D4EE-4237-4F69-B24A-E97831C43383}"/>
              </a:ext>
            </a:extLst>
          </p:cNvPr>
          <p:cNvSpPr txBox="1"/>
          <p:nvPr/>
        </p:nvSpPr>
        <p:spPr>
          <a:xfrm>
            <a:off x="533400" y="1066800"/>
            <a:ext cx="11049000" cy="5047536"/>
          </a:xfrm>
          <a:prstGeom prst="rect">
            <a:avLst/>
          </a:prstGeom>
          <a:noFill/>
        </p:spPr>
        <p:txBody>
          <a:bodyPr wrap="square" rtlCol="0">
            <a:spAutoFit/>
          </a:bodyPr>
          <a:lstStyle/>
          <a:p>
            <a:pPr algn="l"/>
            <a:r>
              <a:rPr lang="en-US" sz="2800" b="1" i="0" dirty="0">
                <a:solidFill>
                  <a:schemeClr val="bg1"/>
                </a:solidFill>
                <a:effectLst/>
                <a:latin typeface="Garamond" panose="02020404030301010803" pitchFamily="18" charset="0"/>
              </a:rPr>
              <a:t>April 1:</a:t>
            </a:r>
            <a:r>
              <a:rPr lang="en-US" sz="2800" b="0" i="0" dirty="0">
                <a:solidFill>
                  <a:schemeClr val="bg1"/>
                </a:solidFill>
                <a:effectLst/>
                <a:latin typeface="Garamond" panose="02020404030301010803" pitchFamily="18" charset="0"/>
              </a:rPr>
              <a:t> Performance plan creation begins. </a:t>
            </a:r>
          </a:p>
          <a:p>
            <a:pPr algn="l"/>
            <a:r>
              <a:rPr lang="en-US" sz="2800" b="1" i="0" dirty="0">
                <a:solidFill>
                  <a:schemeClr val="bg1"/>
                </a:solidFill>
                <a:effectLst/>
                <a:latin typeface="Garamond" panose="02020404030301010803" pitchFamily="18" charset="0"/>
              </a:rPr>
              <a:t>May 31:</a:t>
            </a:r>
            <a:r>
              <a:rPr lang="en-US" sz="2800" b="0" i="0" dirty="0">
                <a:solidFill>
                  <a:schemeClr val="bg1"/>
                </a:solidFill>
                <a:effectLst/>
                <a:latin typeface="Garamond" panose="02020404030301010803" pitchFamily="18" charset="0"/>
              </a:rPr>
              <a:t> SHRA employees should have an acknowledged performance plan in place.</a:t>
            </a:r>
            <a:br>
              <a:rPr lang="en-US" sz="2800" b="0" i="0" dirty="0">
                <a:solidFill>
                  <a:schemeClr val="bg1"/>
                </a:solidFill>
                <a:effectLst/>
                <a:latin typeface="Garamond" panose="02020404030301010803" pitchFamily="18" charset="0"/>
              </a:rPr>
            </a:br>
            <a:r>
              <a:rPr lang="en-US" sz="2800" b="1" i="0" dirty="0">
                <a:solidFill>
                  <a:schemeClr val="bg1"/>
                </a:solidFill>
                <a:effectLst/>
                <a:latin typeface="Garamond" panose="02020404030301010803" pitchFamily="18" charset="0"/>
              </a:rPr>
              <a:t>October 1:</a:t>
            </a:r>
            <a:r>
              <a:rPr lang="en-US" sz="2800" b="0" i="0" dirty="0">
                <a:solidFill>
                  <a:schemeClr val="bg1"/>
                </a:solidFill>
                <a:effectLst/>
                <a:latin typeface="Garamond" panose="02020404030301010803" pitchFamily="18" charset="0"/>
              </a:rPr>
              <a:t> Any employee hired after this date and who has not transferred in from another UNC institution or NC State Agency will not require a review of their performance as stated in their established performance plan.</a:t>
            </a:r>
            <a:br>
              <a:rPr lang="en-US" sz="2800" b="0" i="0" dirty="0">
                <a:solidFill>
                  <a:schemeClr val="bg1"/>
                </a:solidFill>
                <a:effectLst/>
                <a:latin typeface="Garamond" panose="02020404030301010803" pitchFamily="18" charset="0"/>
              </a:rPr>
            </a:br>
            <a:r>
              <a:rPr lang="en-US" sz="2800" b="1" i="0" dirty="0">
                <a:solidFill>
                  <a:schemeClr val="bg1"/>
                </a:solidFill>
                <a:effectLst/>
                <a:latin typeface="Garamond" panose="02020404030301010803" pitchFamily="18" charset="0"/>
              </a:rPr>
              <a:t>March 31:</a:t>
            </a:r>
            <a:r>
              <a:rPr lang="en-US" sz="2800" b="0" i="0" dirty="0">
                <a:solidFill>
                  <a:schemeClr val="bg1"/>
                </a:solidFill>
                <a:effectLst/>
                <a:latin typeface="Garamond" panose="02020404030301010803" pitchFamily="18" charset="0"/>
              </a:rPr>
              <a:t> End of performance cycle.</a:t>
            </a:r>
            <a:br>
              <a:rPr lang="en-US" sz="2800" b="0" i="0" dirty="0">
                <a:solidFill>
                  <a:schemeClr val="bg1"/>
                </a:solidFill>
                <a:effectLst/>
                <a:latin typeface="Garamond" panose="02020404030301010803" pitchFamily="18" charset="0"/>
              </a:rPr>
            </a:br>
            <a:r>
              <a:rPr lang="en-US" sz="2800" b="1" i="0" dirty="0">
                <a:solidFill>
                  <a:schemeClr val="bg1"/>
                </a:solidFill>
                <a:effectLst/>
                <a:latin typeface="Garamond" panose="02020404030301010803" pitchFamily="18" charset="0"/>
              </a:rPr>
              <a:t>April 1- May 15:</a:t>
            </a:r>
            <a:r>
              <a:rPr lang="en-US" sz="2800" b="0" i="0" dirty="0">
                <a:solidFill>
                  <a:schemeClr val="bg1"/>
                </a:solidFill>
                <a:effectLst/>
                <a:latin typeface="Garamond" panose="02020404030301010803" pitchFamily="18" charset="0"/>
              </a:rPr>
              <a:t> Supervisors complete the annual performance review for all employees hired before October 1</a:t>
            </a:r>
            <a:br>
              <a:rPr lang="en-US" sz="2800" b="0" i="0" dirty="0">
                <a:solidFill>
                  <a:schemeClr val="bg1"/>
                </a:solidFill>
                <a:effectLst/>
                <a:latin typeface="Garamond" panose="02020404030301010803" pitchFamily="18" charset="0"/>
              </a:rPr>
            </a:br>
            <a:r>
              <a:rPr lang="en-US" sz="2800" b="1" i="0" dirty="0">
                <a:solidFill>
                  <a:schemeClr val="bg1"/>
                </a:solidFill>
                <a:effectLst/>
                <a:latin typeface="Garamond" panose="02020404030301010803" pitchFamily="18" charset="0"/>
              </a:rPr>
              <a:t>May 31:</a:t>
            </a:r>
            <a:r>
              <a:rPr lang="en-US" sz="2800" b="0" i="0" dirty="0">
                <a:solidFill>
                  <a:schemeClr val="bg1"/>
                </a:solidFill>
                <a:effectLst/>
                <a:latin typeface="Garamond" panose="02020404030301010803" pitchFamily="18" charset="0"/>
              </a:rPr>
              <a:t> All SHRA employees should have an acknowledged performance review and score on file to be submitted to UNC System Office.</a:t>
            </a:r>
          </a:p>
          <a:p>
            <a:endParaRPr lang="en-US" sz="1400" dirty="0">
              <a:latin typeface="Garamond" panose="02020404030301010803" pitchFamily="18"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996FE-9130-4463-0C75-C3D0185FF9EB}"/>
              </a:ext>
            </a:extLst>
          </p:cNvPr>
          <p:cNvPicPr>
            <a:picLocks noChangeAspect="1"/>
          </p:cNvPicPr>
          <p:nvPr/>
        </p:nvPicPr>
        <p:blipFill>
          <a:blip r:embed="rId5"/>
          <a:stretch>
            <a:fillRect/>
          </a:stretch>
        </p:blipFill>
        <p:spPr>
          <a:xfrm>
            <a:off x="0" y="0"/>
            <a:ext cx="12192000" cy="6857999"/>
          </a:xfrm>
          <a:prstGeom prst="rect">
            <a:avLst/>
          </a:prstGeom>
        </p:spPr>
      </p:pic>
      <p:sp>
        <p:nvSpPr>
          <p:cNvPr id="21506" name="Rectangle 2"/>
          <p:cNvSpPr>
            <a:spLocks noGrp="1" noChangeArrowheads="1"/>
          </p:cNvSpPr>
          <p:nvPr>
            <p:ph type="title"/>
          </p:nvPr>
        </p:nvSpPr>
        <p:spPr>
          <a:xfrm>
            <a:off x="533400" y="0"/>
            <a:ext cx="10972800" cy="1143000"/>
          </a:xfrm>
        </p:spPr>
        <p:txBody>
          <a:bodyPr>
            <a:normAutofit/>
          </a:bodyPr>
          <a:lstStyle/>
          <a:p>
            <a:pPr algn="ctr" eaLnBrk="1" hangingPunct="1"/>
            <a:r>
              <a:rPr lang="en-US" dirty="0">
                <a:latin typeface="Garamond" panose="02020404030301010803" pitchFamily="18" charset="0"/>
              </a:rPr>
              <a:t>SHRA Performance Management Cycle</a:t>
            </a:r>
          </a:p>
        </p:txBody>
      </p:sp>
      <p:sp>
        <p:nvSpPr>
          <p:cNvPr id="5" name="TextBox 4">
            <a:extLst>
              <a:ext uri="{FF2B5EF4-FFF2-40B4-BE49-F238E27FC236}">
                <a16:creationId xmlns:a16="http://schemas.microsoft.com/office/drawing/2014/main" id="{6E06D4EE-4237-4F69-B24A-E97831C43383}"/>
              </a:ext>
            </a:extLst>
          </p:cNvPr>
          <p:cNvSpPr txBox="1"/>
          <p:nvPr/>
        </p:nvSpPr>
        <p:spPr>
          <a:xfrm>
            <a:off x="533400" y="914400"/>
            <a:ext cx="11049000"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latin typeface="Garamond" panose="02020404030301010803" pitchFamily="18" charset="0"/>
              </a:rPr>
              <a:t>How to complete an SHRA Performance Evaluation</a:t>
            </a:r>
          </a:p>
          <a:p>
            <a:pPr marL="285750" indent="-285750">
              <a:buFont typeface="Arial" panose="020B0604020202020204" pitchFamily="34" charset="0"/>
              <a:buChar char="•"/>
            </a:pPr>
            <a:r>
              <a:rPr lang="en-US" sz="3600" dirty="0">
                <a:solidFill>
                  <a:schemeClr val="bg1"/>
                </a:solidFill>
                <a:latin typeface="Garamond" panose="02020404030301010803" pitchFamily="18" charset="0"/>
              </a:rPr>
              <a:t>How to review an SHRA Performance Evaluation</a:t>
            </a:r>
          </a:p>
          <a:p>
            <a:pPr marL="285750" indent="-285750">
              <a:buFont typeface="Arial" panose="020B0604020202020204" pitchFamily="34" charset="0"/>
              <a:buChar char="•"/>
            </a:pPr>
            <a:r>
              <a:rPr lang="en-US" sz="3600" dirty="0">
                <a:solidFill>
                  <a:schemeClr val="bg1"/>
                </a:solidFill>
                <a:latin typeface="Garamond" panose="02020404030301010803" pitchFamily="18" charset="0"/>
              </a:rPr>
              <a:t>Goal setting for the next year</a:t>
            </a:r>
          </a:p>
          <a:p>
            <a:pPr marL="742950" lvl="1" indent="-285750">
              <a:buFont typeface="Arial" panose="020B0604020202020204" pitchFamily="34" charset="0"/>
              <a:buChar char="•"/>
            </a:pPr>
            <a:r>
              <a:rPr lang="en-US" sz="3600" dirty="0">
                <a:solidFill>
                  <a:schemeClr val="bg1"/>
                </a:solidFill>
                <a:latin typeface="Garamond" panose="02020404030301010803" pitchFamily="18" charset="0"/>
              </a:rPr>
              <a:t>SMART Goals - specific, measurable, attainable, relevant, and time-based</a:t>
            </a:r>
          </a:p>
          <a:p>
            <a:pPr marL="285750" indent="-285750">
              <a:buFont typeface="Arial" panose="020B0604020202020204" pitchFamily="34" charset="0"/>
              <a:buChar char="•"/>
            </a:pPr>
            <a:r>
              <a:rPr lang="en-US" sz="3600" dirty="0">
                <a:solidFill>
                  <a:schemeClr val="bg1"/>
                </a:solidFill>
                <a:latin typeface="Garamond" panose="02020404030301010803" pitchFamily="18" charset="0"/>
              </a:rPr>
              <a:t>Calibration Process</a:t>
            </a:r>
          </a:p>
          <a:p>
            <a:pPr marL="285750" indent="-285750">
              <a:buFont typeface="Arial" panose="020B0604020202020204" pitchFamily="34" charset="0"/>
              <a:buChar char="•"/>
            </a:pPr>
            <a:r>
              <a:rPr lang="en-US" sz="3600" dirty="0">
                <a:solidFill>
                  <a:schemeClr val="bg1"/>
                </a:solidFill>
                <a:latin typeface="Garamond" panose="02020404030301010803" pitchFamily="18" charset="0"/>
              </a:rPr>
              <a:t>Resources: </a:t>
            </a:r>
            <a:r>
              <a:rPr lang="en-US" sz="3600" dirty="0">
                <a:solidFill>
                  <a:schemeClr val="bg1"/>
                </a:solidFill>
                <a:latin typeface="Garamond" panose="02020404030301010803" pitchFamily="18" charset="0"/>
                <a:hlinkClick r:id="rId6">
                  <a:extLst>
                    <a:ext uri="{A12FA001-AC4F-418D-AE19-62706E023703}">
                      <ahyp:hlinkClr xmlns:ahyp="http://schemas.microsoft.com/office/drawing/2018/hyperlinkcolor" val="tx"/>
                    </a:ext>
                  </a:extLst>
                </a:hlinkClick>
              </a:rPr>
              <a:t>https://humanresources.ecu.edu/employee-relations/performance-management/</a:t>
            </a:r>
            <a:endParaRPr lang="en-US" sz="3600" dirty="0">
              <a:solidFill>
                <a:schemeClr val="bg1"/>
              </a:solidFill>
              <a:latin typeface="Garamond" panose="02020404030301010803" pitchFamily="18" charset="0"/>
            </a:endParaRPr>
          </a:p>
        </p:txBody>
      </p:sp>
    </p:spTree>
    <p:custDataLst>
      <p:tags r:id="rId1"/>
    </p:custDataLst>
    <p:extLst>
      <p:ext uri="{BB962C8B-B14F-4D97-AF65-F5344CB8AC3E}">
        <p14:creationId xmlns:p14="http://schemas.microsoft.com/office/powerpoint/2010/main" val="379859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_Slide_NewBrandPur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D24CA3-7616-4C03-BAA1-F53410BB7583}"/>
              </a:ext>
            </a:extLst>
          </p:cNvPr>
          <p:cNvSpPr>
            <a:spLocks noGrp="1"/>
          </p:cNvSpPr>
          <p:nvPr>
            <p:ph type="title"/>
          </p:nvPr>
        </p:nvSpPr>
        <p:spPr>
          <a:xfrm>
            <a:off x="71717" y="274639"/>
            <a:ext cx="12012707" cy="1143000"/>
          </a:xfrm>
        </p:spPr>
        <p:txBody>
          <a:bodyPr>
            <a:noAutofit/>
          </a:bodyPr>
          <a:lstStyle/>
          <a:p>
            <a:r>
              <a:rPr lang="en-US" sz="4800" dirty="0">
                <a:solidFill>
                  <a:srgbClr val="FFC82E"/>
                </a:solidFill>
                <a:latin typeface="Garamond" panose="02020404030301010803" pitchFamily="18" charset="0"/>
              </a:rPr>
              <a:t>Goals of the Performance Management Cycle</a:t>
            </a:r>
          </a:p>
        </p:txBody>
      </p:sp>
      <p:sp>
        <p:nvSpPr>
          <p:cNvPr id="3" name="Content Placeholder 2">
            <a:extLst>
              <a:ext uri="{FF2B5EF4-FFF2-40B4-BE49-F238E27FC236}">
                <a16:creationId xmlns:a16="http://schemas.microsoft.com/office/drawing/2014/main" id="{3EC0F721-381A-4676-92EB-A7869B63B3B2}"/>
              </a:ext>
            </a:extLst>
          </p:cNvPr>
          <p:cNvSpPr>
            <a:spLocks noGrp="1"/>
          </p:cNvSpPr>
          <p:nvPr>
            <p:ph idx="1"/>
          </p:nvPr>
        </p:nvSpPr>
        <p:spPr>
          <a:xfrm>
            <a:off x="535147" y="1417639"/>
            <a:ext cx="6392312" cy="4188092"/>
          </a:xfrm>
        </p:spPr>
        <p:txBody>
          <a:bodyPr>
            <a:normAutofit fontScale="85000" lnSpcReduction="20000"/>
          </a:bodyPr>
          <a:lstStyle/>
          <a:p>
            <a:r>
              <a:rPr lang="en-US" dirty="0">
                <a:solidFill>
                  <a:schemeClr val="bg1"/>
                </a:solidFill>
                <a:latin typeface="Garamond" panose="02020404030301010803" pitchFamily="18" charset="0"/>
              </a:rPr>
              <a:t>Create standardization for evaluations</a:t>
            </a:r>
          </a:p>
          <a:p>
            <a:pPr lvl="1"/>
            <a:r>
              <a:rPr lang="en-US" dirty="0">
                <a:solidFill>
                  <a:schemeClr val="bg1"/>
                </a:solidFill>
                <a:latin typeface="Garamond" panose="02020404030301010803" pitchFamily="18" charset="0"/>
              </a:rPr>
              <a:t>Define a satisfactory level of work at “meeting expectations” for business needs</a:t>
            </a:r>
          </a:p>
          <a:p>
            <a:pPr lvl="1"/>
            <a:r>
              <a:rPr lang="en-US" dirty="0">
                <a:solidFill>
                  <a:schemeClr val="bg1"/>
                </a:solidFill>
                <a:latin typeface="Garamond" panose="02020404030301010803" pitchFamily="18" charset="0"/>
              </a:rPr>
              <a:t>Tie institutional goals to mission and vision of the University.</a:t>
            </a:r>
          </a:p>
          <a:p>
            <a:pPr lvl="1"/>
            <a:endParaRPr lang="en-US" dirty="0">
              <a:solidFill>
                <a:schemeClr val="bg1"/>
              </a:solidFill>
              <a:latin typeface="Garamond" panose="02020404030301010803" pitchFamily="18" charset="0"/>
            </a:endParaRPr>
          </a:p>
          <a:p>
            <a:r>
              <a:rPr lang="en-US" dirty="0">
                <a:solidFill>
                  <a:schemeClr val="bg1"/>
                </a:solidFill>
                <a:latin typeface="Garamond" panose="02020404030301010803" pitchFamily="18" charset="0"/>
              </a:rPr>
              <a:t>Increase accuracy and defensibility of ratings</a:t>
            </a:r>
          </a:p>
          <a:p>
            <a:pPr lvl="1"/>
            <a:r>
              <a:rPr lang="en-US" dirty="0">
                <a:solidFill>
                  <a:schemeClr val="bg1"/>
                </a:solidFill>
                <a:latin typeface="Garamond" panose="02020404030301010803" pitchFamily="18" charset="0"/>
              </a:rPr>
              <a:t>Address both behavior and conduct</a:t>
            </a:r>
          </a:p>
          <a:p>
            <a:pPr lvl="1"/>
            <a:r>
              <a:rPr lang="en-US" dirty="0">
                <a:solidFill>
                  <a:schemeClr val="bg1"/>
                </a:solidFill>
                <a:latin typeface="Garamond" panose="02020404030301010803" pitchFamily="18" charset="0"/>
              </a:rPr>
              <a:t>Ensure position/performance management consistency</a:t>
            </a:r>
          </a:p>
          <a:p>
            <a:pPr lvl="1"/>
            <a:r>
              <a:rPr lang="en-US" dirty="0">
                <a:solidFill>
                  <a:schemeClr val="bg1"/>
                </a:solidFill>
                <a:latin typeface="Garamond" panose="02020404030301010803" pitchFamily="18" charset="0"/>
              </a:rPr>
              <a:t>Ensure ease of quality control and data analysis</a:t>
            </a:r>
          </a:p>
          <a:p>
            <a:pPr lvl="1"/>
            <a:endParaRPr lang="en-US" dirty="0">
              <a:solidFill>
                <a:schemeClr val="bg1"/>
              </a:solidFill>
              <a:latin typeface="Garamond" panose="02020404030301010803" pitchFamily="18" charset="0"/>
            </a:endParaRPr>
          </a:p>
          <a:p>
            <a:r>
              <a:rPr lang="en-US" dirty="0">
                <a:solidFill>
                  <a:schemeClr val="bg1"/>
                </a:solidFill>
                <a:latin typeface="Garamond" panose="02020404030301010803" pitchFamily="18" charset="0"/>
              </a:rPr>
              <a:t>Promote open and clear communication. Importance of continuous feedback (both negative and positive)</a:t>
            </a:r>
          </a:p>
          <a:p>
            <a:endParaRPr lang="en-US" dirty="0"/>
          </a:p>
        </p:txBody>
      </p:sp>
      <p:sp>
        <p:nvSpPr>
          <p:cNvPr id="7" name="Content Placeholder 5">
            <a:extLst>
              <a:ext uri="{FF2B5EF4-FFF2-40B4-BE49-F238E27FC236}">
                <a16:creationId xmlns:a16="http://schemas.microsoft.com/office/drawing/2014/main" id="{C705592B-BDCA-4A50-91E5-E941F9A41532}"/>
              </a:ext>
            </a:extLst>
          </p:cNvPr>
          <p:cNvSpPr txBox="1">
            <a:spLocks/>
          </p:cNvSpPr>
          <p:nvPr/>
        </p:nvSpPr>
        <p:spPr>
          <a:xfrm>
            <a:off x="6927459" y="1417640"/>
            <a:ext cx="4517869" cy="2302873"/>
          </a:xfrm>
          <a:prstGeom prst="rect">
            <a:avLst/>
          </a:prstGeom>
        </p:spPr>
        <p:txBody>
          <a:bodyPr vert="horz" lIns="121920" tIns="60960" rIns="121920" bIns="6096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67" dirty="0">
                <a:solidFill>
                  <a:schemeClr val="bg1"/>
                </a:solidFill>
                <a:latin typeface="Garamond" panose="02020404030301010803" pitchFamily="18" charset="0"/>
              </a:rPr>
              <a:t>Employee Records</a:t>
            </a:r>
          </a:p>
          <a:p>
            <a:pPr lvl="1"/>
            <a:r>
              <a:rPr lang="en-US" sz="2400" dirty="0">
                <a:solidFill>
                  <a:schemeClr val="bg1"/>
                </a:solidFill>
                <a:latin typeface="Garamond" panose="02020404030301010803" pitchFamily="18" charset="0"/>
              </a:rPr>
              <a:t>PeopleAdmin allows ECU to retain annual plan and review documents for at least 3 years</a:t>
            </a:r>
          </a:p>
          <a:p>
            <a:pPr lvl="1"/>
            <a:r>
              <a:rPr lang="en-US" sz="2400" dirty="0">
                <a:solidFill>
                  <a:schemeClr val="bg1"/>
                </a:solidFill>
                <a:latin typeface="Garamond" panose="02020404030301010803" pitchFamily="18" charset="0"/>
              </a:rPr>
              <a:t>Hiring supervisors can review performance documents for final candidates</a:t>
            </a:r>
          </a:p>
          <a:p>
            <a:pPr lvl="1"/>
            <a:endParaRPr lang="en-US" sz="2400" dirty="0">
              <a:solidFill>
                <a:schemeClr val="bg1"/>
              </a:solidFill>
              <a:latin typeface="Garamond" panose="02020404030301010803" pitchFamily="18" charset="0"/>
            </a:endParaRPr>
          </a:p>
          <a:p>
            <a:endParaRPr lang="en-US" sz="4267" dirty="0"/>
          </a:p>
        </p:txBody>
      </p:sp>
      <p:pic>
        <p:nvPicPr>
          <p:cNvPr id="8" name="Picture 7" descr="Stack of files">
            <a:extLst>
              <a:ext uri="{FF2B5EF4-FFF2-40B4-BE49-F238E27FC236}">
                <a16:creationId xmlns:a16="http://schemas.microsoft.com/office/drawing/2014/main" id="{DC3C70AF-CC8E-4194-867A-7F88FE97EBD4}"/>
              </a:ext>
            </a:extLst>
          </p:cNvPr>
          <p:cNvPicPr>
            <a:picLocks noChangeAspect="1"/>
          </p:cNvPicPr>
          <p:nvPr/>
        </p:nvPicPr>
        <p:blipFill>
          <a:blip r:embed="rId5"/>
          <a:stretch>
            <a:fillRect/>
          </a:stretch>
        </p:blipFill>
        <p:spPr>
          <a:xfrm>
            <a:off x="7939084" y="3720513"/>
            <a:ext cx="2969061" cy="1981791"/>
          </a:xfrm>
          <a:prstGeom prst="rect">
            <a:avLst/>
          </a:prstGeom>
          <a:effectLst>
            <a:softEdge rad="31750"/>
          </a:effectLst>
        </p:spPr>
      </p:pic>
    </p:spTree>
    <p:custDataLst>
      <p:tags r:id="rId1"/>
    </p:custDataLst>
    <p:extLst>
      <p:ext uri="{BB962C8B-B14F-4D97-AF65-F5344CB8AC3E}">
        <p14:creationId xmlns:p14="http://schemas.microsoft.com/office/powerpoint/2010/main" val="3584574337"/>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_Slide_NewBrandPur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0D22A5C3-3E9E-4172-9C95-B8F708BE0E21}"/>
              </a:ext>
            </a:extLst>
          </p:cNvPr>
          <p:cNvSpPr>
            <a:spLocks noGrp="1"/>
          </p:cNvSpPr>
          <p:nvPr>
            <p:ph type="title"/>
          </p:nvPr>
        </p:nvSpPr>
        <p:spPr/>
        <p:txBody>
          <a:bodyPr>
            <a:normAutofit/>
          </a:bodyPr>
          <a:lstStyle/>
          <a:p>
            <a:r>
              <a:rPr lang="en-US" sz="4800" dirty="0">
                <a:solidFill>
                  <a:srgbClr val="FFC82E"/>
                </a:solidFill>
                <a:latin typeface="Garamond" panose="02020404030301010803" pitchFamily="18" charset="0"/>
              </a:rPr>
              <a:t>Planning Calibration</a:t>
            </a:r>
          </a:p>
        </p:txBody>
      </p:sp>
      <p:sp>
        <p:nvSpPr>
          <p:cNvPr id="6" name="Content Placeholder 5">
            <a:extLst>
              <a:ext uri="{FF2B5EF4-FFF2-40B4-BE49-F238E27FC236}">
                <a16:creationId xmlns:a16="http://schemas.microsoft.com/office/drawing/2014/main" id="{7D836717-8246-407A-A445-C354492573D3}"/>
              </a:ext>
            </a:extLst>
          </p:cNvPr>
          <p:cNvSpPr>
            <a:spLocks noGrp="1"/>
          </p:cNvSpPr>
          <p:nvPr>
            <p:ph idx="1"/>
          </p:nvPr>
        </p:nvSpPr>
        <p:spPr>
          <a:xfrm>
            <a:off x="6096000" y="1266719"/>
            <a:ext cx="5907741" cy="4629363"/>
          </a:xfrm>
        </p:spPr>
        <p:txBody>
          <a:bodyPr>
            <a:normAutofit fontScale="92500" lnSpcReduction="10000"/>
          </a:bodyPr>
          <a:lstStyle/>
          <a:p>
            <a:r>
              <a:rPr lang="en-US" sz="2667" dirty="0">
                <a:solidFill>
                  <a:schemeClr val="bg1"/>
                </a:solidFill>
                <a:latin typeface="Garamond" panose="02020404030301010803" pitchFamily="18" charset="0"/>
              </a:rPr>
              <a:t>Calibration discussions are held to align performance expectations and weighting among groups of similar or related positions</a:t>
            </a:r>
          </a:p>
          <a:p>
            <a:r>
              <a:rPr lang="en-US" sz="2667" dirty="0">
                <a:solidFill>
                  <a:schemeClr val="bg1"/>
                </a:solidFill>
                <a:latin typeface="Garamond" panose="02020404030301010803" pitchFamily="18" charset="0"/>
              </a:rPr>
              <a:t>Both Plan and Review should be tied to the job and job duties.</a:t>
            </a:r>
          </a:p>
          <a:p>
            <a:r>
              <a:rPr lang="en-US" sz="2667" dirty="0">
                <a:solidFill>
                  <a:schemeClr val="bg1"/>
                </a:solidFill>
                <a:latin typeface="Garamond" panose="02020404030301010803" pitchFamily="18" charset="0"/>
              </a:rPr>
              <a:t>Value of Calibration</a:t>
            </a:r>
          </a:p>
          <a:p>
            <a:pPr lvl="1"/>
            <a:r>
              <a:rPr lang="en-US" sz="2133" dirty="0">
                <a:solidFill>
                  <a:schemeClr val="bg1"/>
                </a:solidFill>
                <a:latin typeface="Garamond" panose="02020404030301010803" pitchFamily="18" charset="0"/>
              </a:rPr>
              <a:t>Helps supervisors set similar standards</a:t>
            </a:r>
          </a:p>
          <a:p>
            <a:pPr lvl="1"/>
            <a:r>
              <a:rPr lang="en-US" sz="2133" dirty="0">
                <a:solidFill>
                  <a:schemeClr val="bg1"/>
                </a:solidFill>
                <a:latin typeface="Garamond" panose="02020404030301010803" pitchFamily="18" charset="0"/>
              </a:rPr>
              <a:t>Allows leaders to align performance targets and ratings across their organizations</a:t>
            </a:r>
          </a:p>
          <a:p>
            <a:pPr lvl="1"/>
            <a:r>
              <a:rPr lang="en-US" sz="2133" dirty="0">
                <a:solidFill>
                  <a:schemeClr val="bg1"/>
                </a:solidFill>
                <a:latin typeface="Garamond" panose="02020404030301010803" pitchFamily="18" charset="0"/>
              </a:rPr>
              <a:t>Encourages supervisors to think through expectations before providing plans to employees</a:t>
            </a:r>
          </a:p>
          <a:p>
            <a:pPr lvl="1"/>
            <a:r>
              <a:rPr lang="en-US" sz="2133" dirty="0">
                <a:solidFill>
                  <a:schemeClr val="bg1"/>
                </a:solidFill>
                <a:latin typeface="Garamond" panose="02020404030301010803" pitchFamily="18" charset="0"/>
              </a:rPr>
              <a:t>Ensures consistency among departmental units</a:t>
            </a:r>
          </a:p>
          <a:p>
            <a:endParaRPr lang="en-US" sz="2667" dirty="0">
              <a:solidFill>
                <a:schemeClr val="bg1"/>
              </a:solidFill>
              <a:latin typeface="Garamond" panose="02020404030301010803" pitchFamily="18" charset="0"/>
            </a:endParaRPr>
          </a:p>
        </p:txBody>
      </p:sp>
      <p:pic>
        <p:nvPicPr>
          <p:cNvPr id="3" name="Picture 2" descr="Two colleagues planning on board with sticky notes">
            <a:extLst>
              <a:ext uri="{FF2B5EF4-FFF2-40B4-BE49-F238E27FC236}">
                <a16:creationId xmlns:a16="http://schemas.microsoft.com/office/drawing/2014/main" id="{0A7C65F4-DA52-4185-94A0-6BD5CDE22E8E}"/>
              </a:ext>
            </a:extLst>
          </p:cNvPr>
          <p:cNvPicPr>
            <a:picLocks noChangeAspect="1"/>
          </p:cNvPicPr>
          <p:nvPr/>
        </p:nvPicPr>
        <p:blipFill>
          <a:blip r:embed="rId5"/>
          <a:stretch>
            <a:fillRect/>
          </a:stretch>
        </p:blipFill>
        <p:spPr>
          <a:xfrm>
            <a:off x="429491" y="1551127"/>
            <a:ext cx="5443053" cy="3630474"/>
          </a:xfrm>
          <a:prstGeom prst="rect">
            <a:avLst/>
          </a:prstGeom>
          <a:effectLst>
            <a:softEdge rad="127000"/>
          </a:effectLst>
        </p:spPr>
      </p:pic>
    </p:spTree>
    <p:custDataLst>
      <p:tags r:id="rId1"/>
    </p:custDataLst>
    <p:extLst>
      <p:ext uri="{BB962C8B-B14F-4D97-AF65-F5344CB8AC3E}">
        <p14:creationId xmlns:p14="http://schemas.microsoft.com/office/powerpoint/2010/main" val="1635940823"/>
      </p:ext>
    </p:extLst>
  </p:cSld>
  <p:clrMapOvr>
    <a:masterClrMapping/>
  </p:clrMapOvr>
  <mc:AlternateContent xmlns:mc="http://schemas.openxmlformats.org/markup-compatibility/2006" xmlns:p14="http://schemas.microsoft.com/office/powerpoint/2010/main">
    <mc:Choice Requires="p14">
      <p:transition p14:dur="0" advTm="36378"/>
    </mc:Choice>
    <mc:Fallback xmlns="">
      <p:transition advTm="363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F6ED6B-B562-7D11-E0A1-606176F26F77}"/>
              </a:ext>
            </a:extLst>
          </p:cNvPr>
          <p:cNvPicPr>
            <a:picLocks noChangeAspect="1"/>
          </p:cNvPicPr>
          <p:nvPr/>
        </p:nvPicPr>
        <p:blipFill>
          <a:blip r:embed="rId5"/>
          <a:stretch>
            <a:fillRect/>
          </a:stretch>
        </p:blipFill>
        <p:spPr>
          <a:xfrm>
            <a:off x="0" y="0"/>
            <a:ext cx="12192000" cy="6857999"/>
          </a:xfrm>
          <a:prstGeom prst="rect">
            <a:avLst/>
          </a:prstGeom>
        </p:spPr>
      </p:pic>
      <p:pic>
        <p:nvPicPr>
          <p:cNvPr id="3" name="Content Placeholder 2" descr="Calendar&#10;&#10;Description automatically generated">
            <a:extLst>
              <a:ext uri="{FF2B5EF4-FFF2-40B4-BE49-F238E27FC236}">
                <a16:creationId xmlns:a16="http://schemas.microsoft.com/office/drawing/2014/main" id="{099A15DF-1B1E-473B-8566-8084A2415212}"/>
              </a:ext>
            </a:extLst>
          </p:cNvPr>
          <p:cNvPicPr>
            <a:picLocks noGrp="1" noChangeAspect="1"/>
          </p:cNvPicPr>
          <p:nvPr>
            <p:ph idx="1"/>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14400" y="1528407"/>
            <a:ext cx="4876800" cy="3801186"/>
          </a:xfrm>
        </p:spPr>
      </p:pic>
      <p:sp>
        <p:nvSpPr>
          <p:cNvPr id="21506" name="Rectangle 2"/>
          <p:cNvSpPr>
            <a:spLocks noGrp="1" noChangeArrowheads="1"/>
          </p:cNvSpPr>
          <p:nvPr>
            <p:ph type="title"/>
          </p:nvPr>
        </p:nvSpPr>
        <p:spPr>
          <a:xfrm>
            <a:off x="533400" y="152400"/>
            <a:ext cx="10972800" cy="1143000"/>
          </a:xfrm>
        </p:spPr>
        <p:txBody>
          <a:bodyPr>
            <a:normAutofit/>
          </a:bodyPr>
          <a:lstStyle/>
          <a:p>
            <a:pPr algn="ctr" eaLnBrk="1" hangingPunct="1"/>
            <a:r>
              <a:rPr lang="en-US" dirty="0">
                <a:latin typeface="Garamond" panose="02020404030301010803" pitchFamily="18" charset="0"/>
              </a:rPr>
              <a:t>SHRA Disciplinary Process</a:t>
            </a:r>
          </a:p>
        </p:txBody>
      </p:sp>
      <p:sp>
        <p:nvSpPr>
          <p:cNvPr id="8" name="TextBox 7">
            <a:extLst>
              <a:ext uri="{FF2B5EF4-FFF2-40B4-BE49-F238E27FC236}">
                <a16:creationId xmlns:a16="http://schemas.microsoft.com/office/drawing/2014/main" id="{2DE6B9D4-4A08-4189-9D1E-846442644472}"/>
              </a:ext>
            </a:extLst>
          </p:cNvPr>
          <p:cNvSpPr txBox="1"/>
          <p:nvPr/>
        </p:nvSpPr>
        <p:spPr>
          <a:xfrm>
            <a:off x="6019800" y="1295400"/>
            <a:ext cx="5562600" cy="5262979"/>
          </a:xfrm>
          <a:prstGeom prst="rect">
            <a:avLst/>
          </a:prstGeom>
          <a:noFill/>
        </p:spPr>
        <p:txBody>
          <a:bodyPr wrap="square" rtlCol="0">
            <a:spAutoFit/>
          </a:bodyPr>
          <a:lstStyle/>
          <a:p>
            <a:r>
              <a:rPr lang="en-US" dirty="0">
                <a:solidFill>
                  <a:schemeClr val="bg1"/>
                </a:solidFill>
                <a:latin typeface="Garamond" panose="02020404030301010803" pitchFamily="18" charset="0"/>
              </a:rPr>
              <a:t>Coaching </a:t>
            </a:r>
          </a:p>
          <a:p>
            <a:pPr marL="342900" indent="-342900">
              <a:buFontTx/>
              <a:buChar char="-"/>
            </a:pPr>
            <a:r>
              <a:rPr lang="en-US" dirty="0">
                <a:solidFill>
                  <a:schemeClr val="bg1"/>
                </a:solidFill>
                <a:latin typeface="Garamond" panose="02020404030301010803" pitchFamily="18" charset="0"/>
              </a:rPr>
              <a:t>Verbal or written feedback</a:t>
            </a:r>
          </a:p>
          <a:p>
            <a:pPr marL="342900" indent="-342900">
              <a:buFontTx/>
              <a:buChar char="-"/>
            </a:pPr>
            <a:r>
              <a:rPr lang="en-US" dirty="0">
                <a:solidFill>
                  <a:schemeClr val="bg1"/>
                </a:solidFill>
                <a:latin typeface="Garamond" panose="02020404030301010803" pitchFamily="18" charset="0"/>
              </a:rPr>
              <a:t>Take notes</a:t>
            </a:r>
          </a:p>
          <a:p>
            <a:pPr marL="342900" indent="-342900">
              <a:buFontTx/>
              <a:buChar char="-"/>
            </a:pPr>
            <a:r>
              <a:rPr lang="en-US" dirty="0">
                <a:solidFill>
                  <a:schemeClr val="bg1"/>
                </a:solidFill>
                <a:latin typeface="Garamond" panose="02020404030301010803" pitchFamily="18" charset="0"/>
              </a:rPr>
              <a:t>Can happen anytime</a:t>
            </a:r>
          </a:p>
          <a:p>
            <a:endParaRPr lang="en-US" dirty="0">
              <a:solidFill>
                <a:schemeClr val="bg1"/>
              </a:solidFill>
              <a:latin typeface="Garamond" panose="02020404030301010803" pitchFamily="18" charset="0"/>
            </a:endParaRPr>
          </a:p>
          <a:p>
            <a:r>
              <a:rPr lang="en-US" dirty="0">
                <a:solidFill>
                  <a:schemeClr val="bg1"/>
                </a:solidFill>
                <a:latin typeface="Garamond" panose="02020404030301010803" pitchFamily="18" charset="0"/>
              </a:rPr>
              <a:t>SHRA Formal Discipline (typically lasts 18 months)</a:t>
            </a:r>
          </a:p>
          <a:p>
            <a:pPr marL="342900" indent="-342900">
              <a:buFontTx/>
              <a:buChar char="-"/>
            </a:pPr>
            <a:r>
              <a:rPr lang="en-US" dirty="0">
                <a:solidFill>
                  <a:schemeClr val="bg1"/>
                </a:solidFill>
                <a:latin typeface="Garamond" panose="02020404030301010803" pitchFamily="18" charset="0"/>
              </a:rPr>
              <a:t>Governed by the SHRA Disciplinary Policy</a:t>
            </a:r>
          </a:p>
          <a:p>
            <a:pPr marL="342900" indent="-342900">
              <a:buFontTx/>
              <a:buChar char="-"/>
            </a:pPr>
            <a:r>
              <a:rPr lang="en-US" dirty="0">
                <a:solidFill>
                  <a:schemeClr val="bg1"/>
                </a:solidFill>
                <a:latin typeface="Garamond" panose="02020404030301010803" pitchFamily="18" charset="0"/>
              </a:rPr>
              <a:t>Consult with Employee Relations before delivering</a:t>
            </a:r>
          </a:p>
          <a:p>
            <a:pPr marL="342900" indent="-342900">
              <a:buFontTx/>
              <a:buChar char="-"/>
            </a:pPr>
            <a:r>
              <a:rPr lang="en-US" dirty="0">
                <a:solidFill>
                  <a:schemeClr val="bg1"/>
                </a:solidFill>
                <a:latin typeface="Garamond" panose="02020404030301010803" pitchFamily="18" charset="0"/>
              </a:rPr>
              <a:t>Written Warning, </a:t>
            </a:r>
            <a:r>
              <a:rPr lang="en-US" b="1" dirty="0">
                <a:solidFill>
                  <a:schemeClr val="bg1"/>
                </a:solidFill>
                <a:latin typeface="Garamond" panose="02020404030301010803" pitchFamily="18" charset="0"/>
              </a:rPr>
              <a:t>Suspension, Dismissal, Demotion </a:t>
            </a:r>
            <a:r>
              <a:rPr lang="en-US" dirty="0">
                <a:solidFill>
                  <a:schemeClr val="bg1"/>
                </a:solidFill>
                <a:latin typeface="Garamond" panose="02020404030301010803" pitchFamily="18" charset="0"/>
              </a:rPr>
              <a:t>(bold require pre-disciplinary hearing/OUC Review)</a:t>
            </a:r>
          </a:p>
        </p:txBody>
      </p:sp>
    </p:spTree>
    <p:custDataLst>
      <p:tags r:id="rId1"/>
    </p:custDataLst>
    <p:extLst>
      <p:ext uri="{BB962C8B-B14F-4D97-AF65-F5344CB8AC3E}">
        <p14:creationId xmlns:p14="http://schemas.microsoft.com/office/powerpoint/2010/main" val="311552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0436E2-2D95-8EAE-EA65-6DFABCE293AA}"/>
              </a:ext>
            </a:extLst>
          </p:cNvPr>
          <p:cNvPicPr>
            <a:picLocks noChangeAspect="1"/>
          </p:cNvPicPr>
          <p:nvPr/>
        </p:nvPicPr>
        <p:blipFill>
          <a:blip r:embed="rId4"/>
          <a:stretch>
            <a:fillRect/>
          </a:stretch>
        </p:blipFill>
        <p:spPr>
          <a:xfrm>
            <a:off x="0" y="0"/>
            <a:ext cx="12192000" cy="6857999"/>
          </a:xfrm>
          <a:prstGeom prst="rect">
            <a:avLst/>
          </a:prstGeom>
        </p:spPr>
      </p:pic>
      <p:sp>
        <p:nvSpPr>
          <p:cNvPr id="4" name="Title 3">
            <a:extLst>
              <a:ext uri="{FF2B5EF4-FFF2-40B4-BE49-F238E27FC236}">
                <a16:creationId xmlns:a16="http://schemas.microsoft.com/office/drawing/2014/main" id="{0D22A5C3-3E9E-4172-9C95-B8F708BE0E21}"/>
              </a:ext>
            </a:extLst>
          </p:cNvPr>
          <p:cNvSpPr>
            <a:spLocks noGrp="1"/>
          </p:cNvSpPr>
          <p:nvPr>
            <p:ph type="title"/>
          </p:nvPr>
        </p:nvSpPr>
        <p:spPr/>
        <p:txBody>
          <a:bodyPr>
            <a:normAutofit/>
          </a:bodyPr>
          <a:lstStyle/>
          <a:p>
            <a:r>
              <a:rPr lang="en-US" sz="4800" dirty="0">
                <a:latin typeface="Garamond" panose="02020404030301010803" pitchFamily="18" charset="0"/>
              </a:rPr>
              <a:t>Prerequisites for Disciplinary Action</a:t>
            </a:r>
          </a:p>
        </p:txBody>
      </p:sp>
      <p:sp>
        <p:nvSpPr>
          <p:cNvPr id="11" name="Content Placeholder 10">
            <a:extLst>
              <a:ext uri="{FF2B5EF4-FFF2-40B4-BE49-F238E27FC236}">
                <a16:creationId xmlns:a16="http://schemas.microsoft.com/office/drawing/2014/main" id="{C6A31336-B519-4E86-AB81-720633E09814}"/>
              </a:ext>
            </a:extLst>
          </p:cNvPr>
          <p:cNvSpPr>
            <a:spLocks noGrp="1"/>
          </p:cNvSpPr>
          <p:nvPr>
            <p:ph idx="1"/>
          </p:nvPr>
        </p:nvSpPr>
        <p:spPr>
          <a:xfrm>
            <a:off x="733503" y="1360589"/>
            <a:ext cx="10972800" cy="1010849"/>
          </a:xfrm>
        </p:spPr>
        <p:txBody>
          <a:bodyPr>
            <a:normAutofit fontScale="92500"/>
          </a:bodyPr>
          <a:lstStyle/>
          <a:p>
            <a:pPr marL="0" indent="0">
              <a:buNone/>
            </a:pPr>
            <a:r>
              <a:rPr lang="en-US" sz="2667" dirty="0">
                <a:latin typeface="Garamond" panose="02020404030301010803" pitchFamily="18" charset="0"/>
              </a:rPr>
              <a:t>Before initiating formal SHRA disciplinary action, supervisors must ensure they’ve met the prerequisites and consulted with Employee Relations using the following criteria:</a:t>
            </a:r>
          </a:p>
        </p:txBody>
      </p:sp>
      <p:graphicFrame>
        <p:nvGraphicFramePr>
          <p:cNvPr id="2" name="Diagram 1">
            <a:extLst>
              <a:ext uri="{FF2B5EF4-FFF2-40B4-BE49-F238E27FC236}">
                <a16:creationId xmlns:a16="http://schemas.microsoft.com/office/drawing/2014/main" id="{A1F84CEC-4AEE-4F9C-ACB2-5B4E11C1FB0B}"/>
              </a:ext>
            </a:extLst>
          </p:cNvPr>
          <p:cNvGraphicFramePr/>
          <p:nvPr>
            <p:extLst>
              <p:ext uri="{D42A27DB-BD31-4B8C-83A1-F6EECF244321}">
                <p14:modId xmlns:p14="http://schemas.microsoft.com/office/powerpoint/2010/main" val="3140988417"/>
              </p:ext>
            </p:extLst>
          </p:nvPr>
        </p:nvGraphicFramePr>
        <p:xfrm>
          <a:off x="733503" y="2271265"/>
          <a:ext cx="10576312" cy="33899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4166725985"/>
      </p:ext>
    </p:extLst>
  </p:cSld>
  <p:clrMapOvr>
    <a:masterClrMapping/>
  </p:clrMapOvr>
  <mc:AlternateContent xmlns:mc="http://schemas.openxmlformats.org/markup-compatibility/2006" xmlns:p14="http://schemas.microsoft.com/office/powerpoint/2010/main">
    <mc:Choice Requires="p14">
      <p:transition spd="slow" p14:dur="2000" advTm="150313"/>
    </mc:Choice>
    <mc:Fallback xmlns="">
      <p:transition spd="slow" advTm="15031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A41CF5-55A6-B97E-AA2A-8AEECF200A0F}"/>
              </a:ext>
            </a:extLst>
          </p:cNvPr>
          <p:cNvPicPr>
            <a:picLocks noChangeAspect="1"/>
          </p:cNvPicPr>
          <p:nvPr/>
        </p:nvPicPr>
        <p:blipFill>
          <a:blip r:embed="rId2"/>
          <a:stretch>
            <a:fillRect/>
          </a:stretch>
        </p:blipFill>
        <p:spPr>
          <a:xfrm>
            <a:off x="0" y="0"/>
            <a:ext cx="12192000" cy="6857999"/>
          </a:xfrm>
          <a:prstGeom prst="rect">
            <a:avLst/>
          </a:prstGeom>
        </p:spPr>
      </p:pic>
      <p:sp>
        <p:nvSpPr>
          <p:cNvPr id="2" name="Content Placeholder 1">
            <a:extLst>
              <a:ext uri="{FF2B5EF4-FFF2-40B4-BE49-F238E27FC236}">
                <a16:creationId xmlns:a16="http://schemas.microsoft.com/office/drawing/2014/main" id="{5C773893-5B3F-8699-17A8-23E696ACEBB0}"/>
              </a:ext>
            </a:extLst>
          </p:cNvPr>
          <p:cNvSpPr>
            <a:spLocks noGrp="1"/>
          </p:cNvSpPr>
          <p:nvPr>
            <p:ph idx="1"/>
          </p:nvPr>
        </p:nvSpPr>
        <p:spPr>
          <a:xfrm>
            <a:off x="609600" y="1524000"/>
            <a:ext cx="10972800" cy="4483292"/>
          </a:xfrm>
        </p:spPr>
        <p:txBody>
          <a:bodyPr>
            <a:normAutofit fontScale="92500" lnSpcReduction="20000"/>
          </a:bodyPr>
          <a:lstStyle/>
          <a:p>
            <a:r>
              <a:rPr lang="en-US" dirty="0">
                <a:latin typeface="Garamond" panose="02020404030301010803" pitchFamily="18" charset="0"/>
              </a:rPr>
              <a:t>Employee Mediation or HR Facilitated Conversations</a:t>
            </a:r>
          </a:p>
          <a:p>
            <a:r>
              <a:rPr lang="en-US" dirty="0">
                <a:latin typeface="Garamond" panose="02020404030301010803" pitchFamily="18" charset="0"/>
              </a:rPr>
              <a:t>Performance Improvement Plans (PIP)</a:t>
            </a:r>
          </a:p>
          <a:p>
            <a:r>
              <a:rPr lang="en-US" dirty="0">
                <a:latin typeface="Garamond" panose="02020404030301010803" pitchFamily="18" charset="0"/>
              </a:rPr>
              <a:t>Individual Development Plan (IDP)</a:t>
            </a:r>
          </a:p>
          <a:p>
            <a:r>
              <a:rPr lang="en-US" dirty="0">
                <a:latin typeface="Garamond" panose="02020404030301010803" pitchFamily="18" charset="0"/>
              </a:rPr>
              <a:t>Interim or Off-cycle performance evaluation</a:t>
            </a:r>
          </a:p>
          <a:p>
            <a:r>
              <a:rPr lang="en-US" dirty="0">
                <a:latin typeface="Garamond" panose="02020404030301010803" pitchFamily="18" charset="0"/>
              </a:rPr>
              <a:t>Employee Relation Consultations</a:t>
            </a:r>
          </a:p>
          <a:p>
            <a:r>
              <a:rPr lang="en-US" dirty="0">
                <a:latin typeface="Garamond" panose="02020404030301010803" pitchFamily="18" charset="0"/>
              </a:rPr>
              <a:t>Climate Surveys</a:t>
            </a:r>
          </a:p>
          <a:p>
            <a:r>
              <a:rPr lang="en-US" dirty="0">
                <a:latin typeface="Garamond" panose="02020404030301010803" pitchFamily="18" charset="0"/>
              </a:rPr>
              <a:t>Other Campus Units:</a:t>
            </a:r>
          </a:p>
          <a:p>
            <a:pPr lvl="1"/>
            <a:r>
              <a:rPr lang="en-US" dirty="0">
                <a:latin typeface="Garamond" panose="02020404030301010803" pitchFamily="18" charset="0"/>
              </a:rPr>
              <a:t>Office of Title IX and Equal Opportunity – 252-328-6804 titleIX.ecu.edu</a:t>
            </a:r>
          </a:p>
          <a:p>
            <a:pPr lvl="1"/>
            <a:r>
              <a:rPr lang="en-US" dirty="0">
                <a:latin typeface="Garamond" panose="02020404030301010803" pitchFamily="18" charset="0"/>
              </a:rPr>
              <a:t>Dean of Students (Behavioral Concerns Team) - ecucares.ecu.edu</a:t>
            </a:r>
          </a:p>
          <a:p>
            <a:pPr lvl="1"/>
            <a:r>
              <a:rPr lang="en-US" dirty="0">
                <a:latin typeface="Garamond" panose="02020404030301010803" pitchFamily="18" charset="0"/>
              </a:rPr>
              <a:t>ADA Coordinator -252-737-1018 ada-coordinator@ecu.edu accessibility.ecu.edu</a:t>
            </a:r>
          </a:p>
          <a:p>
            <a:pPr marL="109728" indent="0">
              <a:buNone/>
            </a:pPr>
            <a:endParaRPr lang="en-US" dirty="0">
              <a:latin typeface="Garamond" panose="02020404030301010803" pitchFamily="18" charset="0"/>
            </a:endParaRPr>
          </a:p>
          <a:p>
            <a:r>
              <a:rPr lang="en-US" dirty="0">
                <a:latin typeface="Garamond" panose="02020404030301010803" pitchFamily="18" charset="0"/>
              </a:rPr>
              <a:t>What performance issues have you faced? How was it addressed? (no names please)</a:t>
            </a:r>
          </a:p>
        </p:txBody>
      </p:sp>
      <p:sp>
        <p:nvSpPr>
          <p:cNvPr id="3" name="Title 2">
            <a:extLst>
              <a:ext uri="{FF2B5EF4-FFF2-40B4-BE49-F238E27FC236}">
                <a16:creationId xmlns:a16="http://schemas.microsoft.com/office/drawing/2014/main" id="{941482C9-69C9-F13E-0160-AB632A0F9385}"/>
              </a:ext>
            </a:extLst>
          </p:cNvPr>
          <p:cNvSpPr>
            <a:spLocks noGrp="1"/>
          </p:cNvSpPr>
          <p:nvPr>
            <p:ph type="title"/>
          </p:nvPr>
        </p:nvSpPr>
        <p:spPr/>
        <p:txBody>
          <a:bodyPr/>
          <a:lstStyle/>
          <a:p>
            <a:pPr algn="ctr"/>
            <a:r>
              <a:rPr lang="en-US" dirty="0">
                <a:latin typeface="Garamond" panose="02020404030301010803" pitchFamily="18" charset="0"/>
              </a:rPr>
              <a:t>Other Performance Paths</a:t>
            </a:r>
          </a:p>
        </p:txBody>
      </p:sp>
    </p:spTree>
    <p:extLst>
      <p:ext uri="{BB962C8B-B14F-4D97-AF65-F5344CB8AC3E}">
        <p14:creationId xmlns:p14="http://schemas.microsoft.com/office/powerpoint/2010/main" val="534221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IMING" val="|6.5"/>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IMING" val="|10.5|12.8|17|12.9"/>
</p:tagLst>
</file>

<file path=ppt/tags/tag6.xml><?xml version="1.0" encoding="utf-8"?>
<p:tagLst xmlns:a="http://schemas.openxmlformats.org/drawingml/2006/main" xmlns:r="http://schemas.openxmlformats.org/officeDocument/2006/relationships" xmlns:p="http://schemas.openxmlformats.org/presentationml/2006/main">
  <p:tag name="TIMING" val="|3.4|18.4|6.9"/>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IMING" val="|6|13.6"/>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D94CFE7A6E604C9EED08B34D4C0844" ma:contentTypeVersion="10" ma:contentTypeDescription="Create a new document." ma:contentTypeScope="" ma:versionID="77c8d2a8001ef34d8b1d7bed4bd8bfa8">
  <xsd:schema xmlns:xsd="http://www.w3.org/2001/XMLSchema" xmlns:xs="http://www.w3.org/2001/XMLSchema" xmlns:p="http://schemas.microsoft.com/office/2006/metadata/properties" xmlns:ns3="27c7bb18-e015-4e04-b302-37136e81fd5c" targetNamespace="http://schemas.microsoft.com/office/2006/metadata/properties" ma:root="true" ma:fieldsID="0973575e4d111b5cd65c23c060cb3241" ns3:_="">
    <xsd:import namespace="27c7bb18-e015-4e04-b302-37136e81fd5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7bb18-e015-4e04-b302-37136e81fd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57CD3A-37A4-4BC8-AE2F-D3BC80654AF0}">
  <ds:schemaRefs>
    <ds:schemaRef ds:uri="http://schemas.microsoft.com/office/2006/metadata/properties"/>
  </ds:schemaRefs>
</ds:datastoreItem>
</file>

<file path=customXml/itemProps2.xml><?xml version="1.0" encoding="utf-8"?>
<ds:datastoreItem xmlns:ds="http://schemas.openxmlformats.org/officeDocument/2006/customXml" ds:itemID="{1B0AA893-2AF2-44F3-9625-2AEBFC6DF747}">
  <ds:schemaRefs>
    <ds:schemaRef ds:uri="http://schemas.microsoft.com/sharepoint/v3/contenttype/forms"/>
  </ds:schemaRefs>
</ds:datastoreItem>
</file>

<file path=customXml/itemProps3.xml><?xml version="1.0" encoding="utf-8"?>
<ds:datastoreItem xmlns:ds="http://schemas.openxmlformats.org/officeDocument/2006/customXml" ds:itemID="{581E24B6-9D14-4874-81DF-A15E570E85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7bb18-e015-4e04-b302-37136e81f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14888</TotalTime>
  <Words>2321</Words>
  <Application>Microsoft Office PowerPoint</Application>
  <PresentationFormat>Widescreen</PresentationFormat>
  <Paragraphs>195</Paragraphs>
  <Slides>18</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vt:lpstr>
      <vt:lpstr>Calibri</vt:lpstr>
      <vt:lpstr>Calibri Light</vt:lpstr>
      <vt:lpstr>Garamond</vt:lpstr>
      <vt:lpstr>Lucida Sans Unicode</vt:lpstr>
      <vt:lpstr>Tahoma</vt:lpstr>
      <vt:lpstr>Times New Roman</vt:lpstr>
      <vt:lpstr>Verdana</vt:lpstr>
      <vt:lpstr>Wingdings</vt:lpstr>
      <vt:lpstr>Wingdings 2</vt:lpstr>
      <vt:lpstr>Wingdings 3</vt:lpstr>
      <vt:lpstr>Concourse</vt:lpstr>
      <vt:lpstr>Office Theme</vt:lpstr>
      <vt:lpstr>Staff Personnel Process Overview and HR Questions</vt:lpstr>
      <vt:lpstr>SHRA Performance Management Process</vt:lpstr>
      <vt:lpstr>SHRA Performance Management Cycle</vt:lpstr>
      <vt:lpstr>SHRA Performance Management Cycle</vt:lpstr>
      <vt:lpstr>Goals of the Performance Management Cycle</vt:lpstr>
      <vt:lpstr>Planning Calibration</vt:lpstr>
      <vt:lpstr>SHRA Disciplinary Process</vt:lpstr>
      <vt:lpstr>Prerequisites for Disciplinary Action</vt:lpstr>
      <vt:lpstr>Other Performance Paths</vt:lpstr>
      <vt:lpstr>Faculty and Staff Assistance Program (FASAP)</vt:lpstr>
      <vt:lpstr>Flexible Work Arrangements</vt:lpstr>
      <vt:lpstr>Flexible Work Arrangements</vt:lpstr>
      <vt:lpstr>Flexible Work Arrangements</vt:lpstr>
      <vt:lpstr>Exit Processes</vt:lpstr>
      <vt:lpstr>Other Topics</vt:lpstr>
      <vt:lpstr>Other Employment Types</vt:lpstr>
      <vt:lpstr>HR/POSO Questions?</vt:lpstr>
      <vt:lpstr>Employee Relations Team</vt:lpstr>
    </vt:vector>
  </TitlesOfParts>
  <Company>ECU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Relations</dc:title>
  <dc:creator>CARTERG</dc:creator>
  <cp:lastModifiedBy>Dozier, Jeffrey</cp:lastModifiedBy>
  <cp:revision>186</cp:revision>
  <cp:lastPrinted>2019-06-25T14:26:40Z</cp:lastPrinted>
  <dcterms:created xsi:type="dcterms:W3CDTF">2001-06-04T13:36:03Z</dcterms:created>
  <dcterms:modified xsi:type="dcterms:W3CDTF">2024-09-11T19:41:45Z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Url">
    <vt:lpwstr/>
  </property>
  <property fmtid="{D5CDD505-2E9C-101B-9397-08002B2CF9AE}" pid="3" name="xd_Signature">
    <vt:bool>false</vt:bool>
  </property>
  <property fmtid="{D5CDD505-2E9C-101B-9397-08002B2CF9AE}" pid="4" name="xd_ProgID">
    <vt:lpwstr/>
  </property>
  <property fmtid="{D5CDD505-2E9C-101B-9397-08002B2CF9AE}" pid="5" name="ContentTypeId">
    <vt:lpwstr>0x010100C6D94CFE7A6E604C9EED08B34D4C0844</vt:lpwstr>
  </property>
  <property fmtid="{D5CDD505-2E9C-101B-9397-08002B2CF9AE}" pid="6" name="ArticulateGUID">
    <vt:lpwstr>FA519F28-1549-483F-AA19-2991C649DA86</vt:lpwstr>
  </property>
  <property fmtid="{D5CDD505-2E9C-101B-9397-08002B2CF9AE}" pid="7" name="ArticulatePath">
    <vt:lpwstr>https://collab.ecu.edu/sites/STAFFDEVELOPMENT/Orientation%20Forms%20NEO/NEO%20-%20PHASE%201%20Presentations/ERSD%20NEO%20Presentation%20Updated%208.2014</vt:lpwstr>
  </property>
</Properties>
</file>