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52"/>
  </p:notesMasterIdLst>
  <p:sldIdLst>
    <p:sldId id="300" r:id="rId2"/>
    <p:sldId id="256" r:id="rId3"/>
    <p:sldId id="262" r:id="rId4"/>
    <p:sldId id="261" r:id="rId5"/>
    <p:sldId id="260" r:id="rId6"/>
    <p:sldId id="257" r:id="rId7"/>
    <p:sldId id="258" r:id="rId8"/>
    <p:sldId id="259" r:id="rId9"/>
    <p:sldId id="266" r:id="rId10"/>
    <p:sldId id="270" r:id="rId11"/>
    <p:sldId id="271" r:id="rId12"/>
    <p:sldId id="267" r:id="rId13"/>
    <p:sldId id="279" r:id="rId14"/>
    <p:sldId id="280" r:id="rId15"/>
    <p:sldId id="283" r:id="rId16"/>
    <p:sldId id="278" r:id="rId17"/>
    <p:sldId id="265" r:id="rId18"/>
    <p:sldId id="263" r:id="rId19"/>
    <p:sldId id="264" r:id="rId20"/>
    <p:sldId id="281" r:id="rId21"/>
    <p:sldId id="410" r:id="rId22"/>
    <p:sldId id="409" r:id="rId23"/>
    <p:sldId id="383" r:id="rId24"/>
    <p:sldId id="414" r:id="rId25"/>
    <p:sldId id="411" r:id="rId26"/>
    <p:sldId id="412" r:id="rId27"/>
    <p:sldId id="413" r:id="rId28"/>
    <p:sldId id="391" r:id="rId29"/>
    <p:sldId id="419" r:id="rId30"/>
    <p:sldId id="420" r:id="rId31"/>
    <p:sldId id="408" r:id="rId32"/>
    <p:sldId id="417" r:id="rId33"/>
    <p:sldId id="284" r:id="rId34"/>
    <p:sldId id="285" r:id="rId35"/>
    <p:sldId id="286" r:id="rId36"/>
    <p:sldId id="287" r:id="rId37"/>
    <p:sldId id="288" r:id="rId38"/>
    <p:sldId id="289" r:id="rId39"/>
    <p:sldId id="268" r:id="rId40"/>
    <p:sldId id="290" r:id="rId41"/>
    <p:sldId id="269" r:id="rId42"/>
    <p:sldId id="292" r:id="rId43"/>
    <p:sldId id="293" r:id="rId44"/>
    <p:sldId id="294" r:id="rId45"/>
    <p:sldId id="295" r:id="rId46"/>
    <p:sldId id="296" r:id="rId47"/>
    <p:sldId id="297" r:id="rId48"/>
    <p:sldId id="298" r:id="rId49"/>
    <p:sldId id="299" r:id="rId50"/>
    <p:sldId id="291"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9" d="100"/>
          <a:sy n="99" d="100"/>
        </p:scale>
        <p:origin x="108" y="4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Teaching\24%20Fall\Student%20survey%20results.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Teaching\24%20Fall\Student%20survey%20results.xlsm"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Students Who</a:t>
            </a:r>
            <a:r>
              <a:rPr lang="en-US" b="1" baseline="0" dirty="0"/>
              <a:t> Had Not Tried ChatGPT</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Sheet1!$G$14:$G$16</c:f>
              <c:strCache>
                <c:ptCount val="3"/>
                <c:pt idx="0">
                  <c:v>ENGR 2023</c:v>
                </c:pt>
                <c:pt idx="1">
                  <c:v>ENGR 2024</c:v>
                </c:pt>
                <c:pt idx="2">
                  <c:v>CMGT 2022</c:v>
                </c:pt>
              </c:strCache>
            </c:strRef>
          </c:cat>
          <c:val>
            <c:numRef>
              <c:f>Sheet1!$H$14:$H$16</c:f>
              <c:numCache>
                <c:formatCode>0%</c:formatCode>
                <c:ptCount val="3"/>
                <c:pt idx="0">
                  <c:v>0.5</c:v>
                </c:pt>
                <c:pt idx="1">
                  <c:v>0.33</c:v>
                </c:pt>
                <c:pt idx="2">
                  <c:v>0.65</c:v>
                </c:pt>
              </c:numCache>
            </c:numRef>
          </c:val>
          <c:extLst>
            <c:ext xmlns:c16="http://schemas.microsoft.com/office/drawing/2014/chart" uri="{C3380CC4-5D6E-409C-BE32-E72D297353CC}">
              <c16:uniqueId val="{00000000-5E80-42B4-A17D-9D671181EBE3}"/>
            </c:ext>
          </c:extLst>
        </c:ser>
        <c:dLbls>
          <c:showLegendKey val="0"/>
          <c:showVal val="0"/>
          <c:showCatName val="0"/>
          <c:showSerName val="0"/>
          <c:showPercent val="0"/>
          <c:showBubbleSize val="0"/>
        </c:dLbls>
        <c:gapWidth val="219"/>
        <c:overlap val="-27"/>
        <c:axId val="634269880"/>
        <c:axId val="634271320"/>
      </c:barChart>
      <c:catAx>
        <c:axId val="634269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34271320"/>
        <c:crosses val="autoZero"/>
        <c:auto val="1"/>
        <c:lblAlgn val="ctr"/>
        <c:lblOffset val="100"/>
        <c:noMultiLvlLbl val="0"/>
      </c:catAx>
      <c:valAx>
        <c:axId val="634271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269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All_data!$I$10:$I$16</c:f>
              <c:strCache>
                <c:ptCount val="7"/>
                <c:pt idx="0">
                  <c:v>Understand of AI capabilities</c:v>
                </c:pt>
                <c:pt idx="1">
                  <c:v>Willingness to use AI</c:v>
                </c:pt>
                <c:pt idx="2">
                  <c:v>Prepared to use AI</c:v>
                </c:pt>
                <c:pt idx="3">
                  <c:v>Satified with AI performance</c:v>
                </c:pt>
                <c:pt idx="4">
                  <c:v>Consider AI as a tool</c:v>
                </c:pt>
                <c:pt idx="5">
                  <c:v>Interest in learning more</c:v>
                </c:pt>
                <c:pt idx="6">
                  <c:v>Need to learn more</c:v>
                </c:pt>
              </c:strCache>
            </c:strRef>
          </c:cat>
          <c:val>
            <c:numRef>
              <c:f>All_data!$J$10:$J$16</c:f>
              <c:numCache>
                <c:formatCode>0.00</c:formatCode>
                <c:ptCount val="7"/>
                <c:pt idx="0">
                  <c:v>4.6470588235294104</c:v>
                </c:pt>
                <c:pt idx="1">
                  <c:v>4.3529411764705896</c:v>
                </c:pt>
                <c:pt idx="2">
                  <c:v>4.4705882352941204</c:v>
                </c:pt>
                <c:pt idx="3">
                  <c:v>4.1176470588235299</c:v>
                </c:pt>
                <c:pt idx="4">
                  <c:v>4.4117647058823497</c:v>
                </c:pt>
                <c:pt idx="5">
                  <c:v>3.7647058823529398</c:v>
                </c:pt>
                <c:pt idx="6">
                  <c:v>4.3529411764705896</c:v>
                </c:pt>
              </c:numCache>
            </c:numRef>
          </c:val>
          <c:extLst>
            <c:ext xmlns:c16="http://schemas.microsoft.com/office/drawing/2014/chart" uri="{C3380CC4-5D6E-409C-BE32-E72D297353CC}">
              <c16:uniqueId val="{00000000-6D94-4BCD-9DFA-FD8F4F3296C6}"/>
            </c:ext>
          </c:extLst>
        </c:ser>
        <c:dLbls>
          <c:showLegendKey val="0"/>
          <c:showVal val="0"/>
          <c:showCatName val="0"/>
          <c:showSerName val="0"/>
          <c:showPercent val="0"/>
          <c:showBubbleSize val="0"/>
        </c:dLbls>
        <c:gapWidth val="219"/>
        <c:overlap val="-27"/>
        <c:axId val="680098032"/>
        <c:axId val="680099832"/>
      </c:barChart>
      <c:catAx>
        <c:axId val="68009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680099832"/>
        <c:crosses val="autoZero"/>
        <c:auto val="1"/>
        <c:lblAlgn val="ctr"/>
        <c:lblOffset val="100"/>
        <c:noMultiLvlLbl val="0"/>
      </c:catAx>
      <c:valAx>
        <c:axId val="6800998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0098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All_data!$I$65:$I$68</c:f>
              <c:strCache>
                <c:ptCount val="4"/>
                <c:pt idx="0">
                  <c:v>Need to learn more about ethics with AI applications</c:v>
                </c:pt>
                <c:pt idx="1">
                  <c:v>Balancing innovation with ethics</c:v>
                </c:pt>
                <c:pt idx="2">
                  <c:v>Long-term consequences of business/engineering decisions</c:v>
                </c:pt>
                <c:pt idx="3">
                  <c:v>Benefits and harms of new technology</c:v>
                </c:pt>
              </c:strCache>
            </c:strRef>
          </c:cat>
          <c:val>
            <c:numRef>
              <c:f>All_data!$J$65:$J$68</c:f>
              <c:numCache>
                <c:formatCode>0.00</c:formatCode>
                <c:ptCount val="4"/>
                <c:pt idx="0">
                  <c:v>4.3529411764705896</c:v>
                </c:pt>
                <c:pt idx="1">
                  <c:v>4.2352941176470598</c:v>
                </c:pt>
                <c:pt idx="2">
                  <c:v>4.5294117647058796</c:v>
                </c:pt>
                <c:pt idx="3">
                  <c:v>4.4117647058823497</c:v>
                </c:pt>
              </c:numCache>
            </c:numRef>
          </c:val>
          <c:extLst>
            <c:ext xmlns:c16="http://schemas.microsoft.com/office/drawing/2014/chart" uri="{C3380CC4-5D6E-409C-BE32-E72D297353CC}">
              <c16:uniqueId val="{00000000-7B3B-4719-BC57-68DAA179288A}"/>
            </c:ext>
          </c:extLst>
        </c:ser>
        <c:dLbls>
          <c:showLegendKey val="0"/>
          <c:showVal val="0"/>
          <c:showCatName val="0"/>
          <c:showSerName val="0"/>
          <c:showPercent val="0"/>
          <c:showBubbleSize val="0"/>
        </c:dLbls>
        <c:gapWidth val="219"/>
        <c:overlap val="-27"/>
        <c:axId val="505419848"/>
        <c:axId val="505416608"/>
      </c:barChart>
      <c:catAx>
        <c:axId val="505419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505416608"/>
        <c:crosses val="autoZero"/>
        <c:auto val="1"/>
        <c:lblAlgn val="ctr"/>
        <c:lblOffset val="100"/>
        <c:noMultiLvlLbl val="0"/>
      </c:catAx>
      <c:valAx>
        <c:axId val="50541660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5419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hyperlink" Target="https://hoteltechreport.com/news/ai-in-hospitality" TargetMode="External"/><Relationship Id="rId5" Type="http://schemas.openxmlformats.org/officeDocument/2006/relationships/image" Target="../media/image23.svg"/><Relationship Id="rId4" Type="http://schemas.openxmlformats.org/officeDocument/2006/relationships/image" Target="../media/image22.png"/></Relationships>
</file>

<file path=ppt/diagrams/_rels/data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diagrams/_rels/data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3.svg"/></Relationships>
</file>

<file path=ppt/diagrams/_rels/data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5" Type="http://schemas.openxmlformats.org/officeDocument/2006/relationships/hyperlink" Target="https://hoteltechreport.com/news/ai-in-hospitality" TargetMode="External"/><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3.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B5D9C7-C626-4304-AA07-09B07052E3F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11C6B02-CFB3-44A5-ACC4-348E86944A1F}">
      <dgm:prSet/>
      <dgm:spPr/>
      <dgm:t>
        <a:bodyPr/>
        <a:lstStyle/>
        <a:p>
          <a:r>
            <a:rPr lang="en-US" dirty="0"/>
            <a:t>How can AI mesh with guest service to act as a framework for effective communications and guest satisfaction?</a:t>
          </a:r>
        </a:p>
      </dgm:t>
    </dgm:pt>
    <dgm:pt modelId="{F08BE682-6BE5-4373-83B6-F32A75D9BAFA}" type="parTrans" cxnId="{F780A1EC-555F-4E6D-AC7C-EDFF784FDBDE}">
      <dgm:prSet/>
      <dgm:spPr/>
      <dgm:t>
        <a:bodyPr/>
        <a:lstStyle/>
        <a:p>
          <a:endParaRPr lang="en-US"/>
        </a:p>
      </dgm:t>
    </dgm:pt>
    <dgm:pt modelId="{96A1B9DC-A60F-47E7-9187-25B874E1FDBD}" type="sibTrans" cxnId="{F780A1EC-555F-4E6D-AC7C-EDFF784FDBDE}">
      <dgm:prSet/>
      <dgm:spPr/>
      <dgm:t>
        <a:bodyPr/>
        <a:lstStyle/>
        <a:p>
          <a:endParaRPr lang="en-US"/>
        </a:p>
      </dgm:t>
    </dgm:pt>
    <dgm:pt modelId="{59CD771F-273C-44E1-AB44-FBFC481C0F78}">
      <dgm:prSet/>
      <dgm:spPr/>
      <dgm:t>
        <a:bodyPr/>
        <a:lstStyle/>
        <a:p>
          <a:r>
            <a:rPr lang="en-US" u="sng" dirty="0">
              <a:hlinkClick xmlns:r="http://schemas.openxmlformats.org/officeDocument/2006/relationships" r:id="rId1"/>
            </a:rPr>
            <a:t>Hoteliers</a:t>
          </a:r>
          <a:r>
            <a:rPr lang="en-US" dirty="0"/>
            <a:t> who do not engage with AI and its applications will be left behind.</a:t>
          </a:r>
        </a:p>
      </dgm:t>
    </dgm:pt>
    <dgm:pt modelId="{82F4802D-B671-42DB-9253-854C2F6D03A3}" type="parTrans" cxnId="{4D239FB4-B006-4F66-85CB-27C4BF674FCC}">
      <dgm:prSet/>
      <dgm:spPr/>
      <dgm:t>
        <a:bodyPr/>
        <a:lstStyle/>
        <a:p>
          <a:endParaRPr lang="en-US"/>
        </a:p>
      </dgm:t>
    </dgm:pt>
    <dgm:pt modelId="{52B5FC13-F0AE-4BBE-AF70-9C2948F47034}" type="sibTrans" cxnId="{4D239FB4-B006-4F66-85CB-27C4BF674FCC}">
      <dgm:prSet/>
      <dgm:spPr/>
      <dgm:t>
        <a:bodyPr/>
        <a:lstStyle/>
        <a:p>
          <a:endParaRPr lang="en-US"/>
        </a:p>
      </dgm:t>
    </dgm:pt>
    <dgm:pt modelId="{30FB86D1-5B05-4CA6-BB14-85864FAFB817}" type="pres">
      <dgm:prSet presAssocID="{76B5D9C7-C626-4304-AA07-09B07052E3F3}" presName="root" presStyleCnt="0">
        <dgm:presLayoutVars>
          <dgm:dir/>
          <dgm:resizeHandles val="exact"/>
        </dgm:presLayoutVars>
      </dgm:prSet>
      <dgm:spPr/>
    </dgm:pt>
    <dgm:pt modelId="{FB763422-C76C-4BBB-B8F7-97197984D8B6}" type="pres">
      <dgm:prSet presAssocID="{B11C6B02-CFB3-44A5-ACC4-348E86944A1F}" presName="compNode" presStyleCnt="0"/>
      <dgm:spPr/>
    </dgm:pt>
    <dgm:pt modelId="{D2A6A331-0029-4080-972C-EC62696664EA}" type="pres">
      <dgm:prSet presAssocID="{B11C6B02-CFB3-44A5-ACC4-348E86944A1F}" presName="bgRect" presStyleLbl="bgShp" presStyleIdx="0" presStyleCnt="2"/>
      <dgm:spPr/>
    </dgm:pt>
    <dgm:pt modelId="{32BE2561-767A-43E5-904D-BA6BD1DC82D3}" type="pres">
      <dgm:prSet presAssocID="{B11C6B02-CFB3-44A5-ACC4-348E86944A1F}"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Waiter"/>
        </a:ext>
      </dgm:extLst>
    </dgm:pt>
    <dgm:pt modelId="{D8C86B1F-1C51-4A35-B683-02C0B7C13061}" type="pres">
      <dgm:prSet presAssocID="{B11C6B02-CFB3-44A5-ACC4-348E86944A1F}" presName="spaceRect" presStyleCnt="0"/>
      <dgm:spPr/>
    </dgm:pt>
    <dgm:pt modelId="{B76E5002-68BF-4F5F-924B-A15BF9ED1C5A}" type="pres">
      <dgm:prSet presAssocID="{B11C6B02-CFB3-44A5-ACC4-348E86944A1F}" presName="parTx" presStyleLbl="revTx" presStyleIdx="0" presStyleCnt="2">
        <dgm:presLayoutVars>
          <dgm:chMax val="0"/>
          <dgm:chPref val="0"/>
        </dgm:presLayoutVars>
      </dgm:prSet>
      <dgm:spPr/>
    </dgm:pt>
    <dgm:pt modelId="{EE696830-F327-4445-BB14-0709219F6E24}" type="pres">
      <dgm:prSet presAssocID="{96A1B9DC-A60F-47E7-9187-25B874E1FDBD}" presName="sibTrans" presStyleCnt="0"/>
      <dgm:spPr/>
    </dgm:pt>
    <dgm:pt modelId="{BB8362E5-6774-4C70-861F-9215BFBCAF19}" type="pres">
      <dgm:prSet presAssocID="{59CD771F-273C-44E1-AB44-FBFC481C0F78}" presName="compNode" presStyleCnt="0"/>
      <dgm:spPr/>
    </dgm:pt>
    <dgm:pt modelId="{BCB74DA7-E634-44DE-BE8D-E631F931E748}" type="pres">
      <dgm:prSet presAssocID="{59CD771F-273C-44E1-AB44-FBFC481C0F78}" presName="bgRect" presStyleLbl="bgShp" presStyleIdx="1" presStyleCnt="2"/>
      <dgm:spPr/>
    </dgm:pt>
    <dgm:pt modelId="{C1D31F55-78EB-44C3-A117-9A5BD9D2CA4E}" type="pres">
      <dgm:prSet presAssocID="{59CD771F-273C-44E1-AB44-FBFC481C0F78}"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Robot"/>
        </a:ext>
      </dgm:extLst>
    </dgm:pt>
    <dgm:pt modelId="{5E435D8E-198E-4361-A5A5-D738355422C6}" type="pres">
      <dgm:prSet presAssocID="{59CD771F-273C-44E1-AB44-FBFC481C0F78}" presName="spaceRect" presStyleCnt="0"/>
      <dgm:spPr/>
    </dgm:pt>
    <dgm:pt modelId="{3064ECD5-748E-4343-A5B3-7AD28B5E539A}" type="pres">
      <dgm:prSet presAssocID="{59CD771F-273C-44E1-AB44-FBFC481C0F78}" presName="parTx" presStyleLbl="revTx" presStyleIdx="1" presStyleCnt="2">
        <dgm:presLayoutVars>
          <dgm:chMax val="0"/>
          <dgm:chPref val="0"/>
        </dgm:presLayoutVars>
      </dgm:prSet>
      <dgm:spPr/>
    </dgm:pt>
  </dgm:ptLst>
  <dgm:cxnLst>
    <dgm:cxn modelId="{48ABF798-65F1-405D-AC36-A8A130C9B7D6}" type="presOf" srcId="{59CD771F-273C-44E1-AB44-FBFC481C0F78}" destId="{3064ECD5-748E-4343-A5B3-7AD28B5E539A}" srcOrd="0" destOrd="0" presId="urn:microsoft.com/office/officeart/2018/2/layout/IconVerticalSolidList"/>
    <dgm:cxn modelId="{4D239FB4-B006-4F66-85CB-27C4BF674FCC}" srcId="{76B5D9C7-C626-4304-AA07-09B07052E3F3}" destId="{59CD771F-273C-44E1-AB44-FBFC481C0F78}" srcOrd="1" destOrd="0" parTransId="{82F4802D-B671-42DB-9253-854C2F6D03A3}" sibTransId="{52B5FC13-F0AE-4BBE-AF70-9C2948F47034}"/>
    <dgm:cxn modelId="{FCDD5ABA-F3F7-4548-8827-02B80CAD2377}" type="presOf" srcId="{76B5D9C7-C626-4304-AA07-09B07052E3F3}" destId="{30FB86D1-5B05-4CA6-BB14-85864FAFB817}" srcOrd="0" destOrd="0" presId="urn:microsoft.com/office/officeart/2018/2/layout/IconVerticalSolidList"/>
    <dgm:cxn modelId="{EC4758C3-3BC2-41DF-86F1-CC646AC01A98}" type="presOf" srcId="{B11C6B02-CFB3-44A5-ACC4-348E86944A1F}" destId="{B76E5002-68BF-4F5F-924B-A15BF9ED1C5A}" srcOrd="0" destOrd="0" presId="urn:microsoft.com/office/officeart/2018/2/layout/IconVerticalSolidList"/>
    <dgm:cxn modelId="{F780A1EC-555F-4E6D-AC7C-EDFF784FDBDE}" srcId="{76B5D9C7-C626-4304-AA07-09B07052E3F3}" destId="{B11C6B02-CFB3-44A5-ACC4-348E86944A1F}" srcOrd="0" destOrd="0" parTransId="{F08BE682-6BE5-4373-83B6-F32A75D9BAFA}" sibTransId="{96A1B9DC-A60F-47E7-9187-25B874E1FDBD}"/>
    <dgm:cxn modelId="{FD4CD1C9-AC77-4F45-A635-B51D612BD1B7}" type="presParOf" srcId="{30FB86D1-5B05-4CA6-BB14-85864FAFB817}" destId="{FB763422-C76C-4BBB-B8F7-97197984D8B6}" srcOrd="0" destOrd="0" presId="urn:microsoft.com/office/officeart/2018/2/layout/IconVerticalSolidList"/>
    <dgm:cxn modelId="{8CF52B50-F6ED-41F5-B76F-527AB70FF0B5}" type="presParOf" srcId="{FB763422-C76C-4BBB-B8F7-97197984D8B6}" destId="{D2A6A331-0029-4080-972C-EC62696664EA}" srcOrd="0" destOrd="0" presId="urn:microsoft.com/office/officeart/2018/2/layout/IconVerticalSolidList"/>
    <dgm:cxn modelId="{DF0D24D6-F747-4415-A23E-043FB7575885}" type="presParOf" srcId="{FB763422-C76C-4BBB-B8F7-97197984D8B6}" destId="{32BE2561-767A-43E5-904D-BA6BD1DC82D3}" srcOrd="1" destOrd="0" presId="urn:microsoft.com/office/officeart/2018/2/layout/IconVerticalSolidList"/>
    <dgm:cxn modelId="{A83C9FF3-0DEB-4C1F-8BA3-881268B3CE56}" type="presParOf" srcId="{FB763422-C76C-4BBB-B8F7-97197984D8B6}" destId="{D8C86B1F-1C51-4A35-B683-02C0B7C13061}" srcOrd="2" destOrd="0" presId="urn:microsoft.com/office/officeart/2018/2/layout/IconVerticalSolidList"/>
    <dgm:cxn modelId="{E2A99449-B5ED-47FF-9E62-94D3236C3B51}" type="presParOf" srcId="{FB763422-C76C-4BBB-B8F7-97197984D8B6}" destId="{B76E5002-68BF-4F5F-924B-A15BF9ED1C5A}" srcOrd="3" destOrd="0" presId="urn:microsoft.com/office/officeart/2018/2/layout/IconVerticalSolidList"/>
    <dgm:cxn modelId="{440F10D8-E8C6-435A-B901-75C3F8BA34CA}" type="presParOf" srcId="{30FB86D1-5B05-4CA6-BB14-85864FAFB817}" destId="{EE696830-F327-4445-BB14-0709219F6E24}" srcOrd="1" destOrd="0" presId="urn:microsoft.com/office/officeart/2018/2/layout/IconVerticalSolidList"/>
    <dgm:cxn modelId="{9EBEB132-CDF1-47F1-8121-C17205F980F1}" type="presParOf" srcId="{30FB86D1-5B05-4CA6-BB14-85864FAFB817}" destId="{BB8362E5-6774-4C70-861F-9215BFBCAF19}" srcOrd="2" destOrd="0" presId="urn:microsoft.com/office/officeart/2018/2/layout/IconVerticalSolidList"/>
    <dgm:cxn modelId="{628FE566-FC0E-432A-93E0-896AA6AC019D}" type="presParOf" srcId="{BB8362E5-6774-4C70-861F-9215BFBCAF19}" destId="{BCB74DA7-E634-44DE-BE8D-E631F931E748}" srcOrd="0" destOrd="0" presId="urn:microsoft.com/office/officeart/2018/2/layout/IconVerticalSolidList"/>
    <dgm:cxn modelId="{04F6EB07-4DE5-42BF-9599-3D5F0E59F08F}" type="presParOf" srcId="{BB8362E5-6774-4C70-861F-9215BFBCAF19}" destId="{C1D31F55-78EB-44C3-A117-9A5BD9D2CA4E}" srcOrd="1" destOrd="0" presId="urn:microsoft.com/office/officeart/2018/2/layout/IconVerticalSolidList"/>
    <dgm:cxn modelId="{A873D3C3-645F-4CF1-BC44-42E45AADB8B6}" type="presParOf" srcId="{BB8362E5-6774-4C70-861F-9215BFBCAF19}" destId="{5E435D8E-198E-4361-A5A5-D738355422C6}" srcOrd="2" destOrd="0" presId="urn:microsoft.com/office/officeart/2018/2/layout/IconVerticalSolidList"/>
    <dgm:cxn modelId="{D46F177A-A2C3-42FF-9355-6ED066E9BD0C}" type="presParOf" srcId="{BB8362E5-6774-4C70-861F-9215BFBCAF19}" destId="{3064ECD5-748E-4343-A5B3-7AD28B5E539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232170-7B40-4453-BD3D-A7921FAE692D}"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FFA2182E-7924-4CE0-9A2F-360F47B1CC73}">
      <dgm:prSet/>
      <dgm:spPr/>
      <dgm:t>
        <a:bodyPr/>
        <a:lstStyle/>
        <a:p>
          <a:r>
            <a:rPr lang="en-US" dirty="0"/>
            <a:t>Hospitality industry seeks to embrace AI for its support and enhancement of:  guest experiences, </a:t>
          </a:r>
        </a:p>
      </dgm:t>
    </dgm:pt>
    <dgm:pt modelId="{709A935E-8ACE-4909-BA71-3237BDF11AA3}" type="parTrans" cxnId="{77C2E6E0-B96B-4DF7-B0ED-B6BBE9BE299E}">
      <dgm:prSet/>
      <dgm:spPr/>
      <dgm:t>
        <a:bodyPr/>
        <a:lstStyle/>
        <a:p>
          <a:endParaRPr lang="en-US"/>
        </a:p>
      </dgm:t>
    </dgm:pt>
    <dgm:pt modelId="{A00B01B6-C0CF-4B93-9EA0-FF976C01EDB9}" type="sibTrans" cxnId="{77C2E6E0-B96B-4DF7-B0ED-B6BBE9BE299E}">
      <dgm:prSet/>
      <dgm:spPr/>
      <dgm:t>
        <a:bodyPr/>
        <a:lstStyle/>
        <a:p>
          <a:endParaRPr lang="en-US"/>
        </a:p>
      </dgm:t>
    </dgm:pt>
    <dgm:pt modelId="{00693010-C3B3-4284-B0B1-A0A28DC271FA}">
      <dgm:prSet/>
      <dgm:spPr/>
      <dgm:t>
        <a:bodyPr/>
        <a:lstStyle/>
        <a:p>
          <a:r>
            <a:rPr lang="en-US" dirty="0"/>
            <a:t>Operational efficiency, </a:t>
          </a:r>
        </a:p>
      </dgm:t>
    </dgm:pt>
    <dgm:pt modelId="{7659BEBD-502A-4F2D-AA65-5E2AD60A380E}" type="parTrans" cxnId="{D6583A32-261D-4A72-A69D-50118ABC0582}">
      <dgm:prSet/>
      <dgm:spPr/>
      <dgm:t>
        <a:bodyPr/>
        <a:lstStyle/>
        <a:p>
          <a:endParaRPr lang="en-US"/>
        </a:p>
      </dgm:t>
    </dgm:pt>
    <dgm:pt modelId="{3C316775-90DB-4CA2-BD77-E7483756E29B}" type="sibTrans" cxnId="{D6583A32-261D-4A72-A69D-50118ABC0582}">
      <dgm:prSet/>
      <dgm:spPr/>
      <dgm:t>
        <a:bodyPr/>
        <a:lstStyle/>
        <a:p>
          <a:endParaRPr lang="en-US"/>
        </a:p>
      </dgm:t>
    </dgm:pt>
    <dgm:pt modelId="{3E0921D2-8CE4-42BD-9399-44D408101DE8}">
      <dgm:prSet/>
      <dgm:spPr/>
      <dgm:t>
        <a:bodyPr/>
        <a:lstStyle/>
        <a:p>
          <a:r>
            <a:rPr lang="en-US" dirty="0"/>
            <a:t>Planning and </a:t>
          </a:r>
        </a:p>
      </dgm:t>
    </dgm:pt>
    <dgm:pt modelId="{60BA02AA-A930-42CA-B062-FF13E2811E3A}" type="parTrans" cxnId="{155DF594-F78C-4DDB-9064-26CB4C48F7BE}">
      <dgm:prSet/>
      <dgm:spPr/>
      <dgm:t>
        <a:bodyPr/>
        <a:lstStyle/>
        <a:p>
          <a:endParaRPr lang="en-US"/>
        </a:p>
      </dgm:t>
    </dgm:pt>
    <dgm:pt modelId="{B61B21C7-4AE6-4975-9BB2-ABE45578A7B9}" type="sibTrans" cxnId="{155DF594-F78C-4DDB-9064-26CB4C48F7BE}">
      <dgm:prSet/>
      <dgm:spPr/>
      <dgm:t>
        <a:bodyPr/>
        <a:lstStyle/>
        <a:p>
          <a:endParaRPr lang="en-US"/>
        </a:p>
      </dgm:t>
    </dgm:pt>
    <dgm:pt modelId="{BAD7AE5F-5F47-4E9A-A390-FE966376AEDE}">
      <dgm:prSet/>
      <dgm:spPr/>
      <dgm:t>
        <a:bodyPr/>
        <a:lstStyle/>
        <a:p>
          <a:r>
            <a:rPr lang="en-US" dirty="0"/>
            <a:t>Positive impact on the bottom line. </a:t>
          </a:r>
        </a:p>
      </dgm:t>
    </dgm:pt>
    <dgm:pt modelId="{A0D78257-2080-4EAB-9A95-BD7FE249FC86}" type="parTrans" cxnId="{49771745-4E75-46FA-A476-2436EF9F4BB7}">
      <dgm:prSet/>
      <dgm:spPr/>
      <dgm:t>
        <a:bodyPr/>
        <a:lstStyle/>
        <a:p>
          <a:endParaRPr lang="en-US"/>
        </a:p>
      </dgm:t>
    </dgm:pt>
    <dgm:pt modelId="{B281CC91-544C-415B-9DB7-83C6696C1B8F}" type="sibTrans" cxnId="{49771745-4E75-46FA-A476-2436EF9F4BB7}">
      <dgm:prSet/>
      <dgm:spPr/>
      <dgm:t>
        <a:bodyPr/>
        <a:lstStyle/>
        <a:p>
          <a:endParaRPr lang="en-US"/>
        </a:p>
      </dgm:t>
    </dgm:pt>
    <dgm:pt modelId="{0EAF0C93-BC04-40EB-AB34-67DB6A385516}" type="pres">
      <dgm:prSet presAssocID="{D0232170-7B40-4453-BD3D-A7921FAE692D}" presName="linear" presStyleCnt="0">
        <dgm:presLayoutVars>
          <dgm:animLvl val="lvl"/>
          <dgm:resizeHandles val="exact"/>
        </dgm:presLayoutVars>
      </dgm:prSet>
      <dgm:spPr/>
    </dgm:pt>
    <dgm:pt modelId="{F4C2198D-7B00-489B-A593-D39A32BA5E0C}" type="pres">
      <dgm:prSet presAssocID="{FFA2182E-7924-4CE0-9A2F-360F47B1CC73}" presName="parentText" presStyleLbl="node1" presStyleIdx="0" presStyleCnt="4">
        <dgm:presLayoutVars>
          <dgm:chMax val="0"/>
          <dgm:bulletEnabled val="1"/>
        </dgm:presLayoutVars>
      </dgm:prSet>
      <dgm:spPr/>
    </dgm:pt>
    <dgm:pt modelId="{6E58C7F7-B440-4F74-AA9E-D4F1734A5061}" type="pres">
      <dgm:prSet presAssocID="{A00B01B6-C0CF-4B93-9EA0-FF976C01EDB9}" presName="spacer" presStyleCnt="0"/>
      <dgm:spPr/>
    </dgm:pt>
    <dgm:pt modelId="{0B08D487-9295-400A-A766-B48BF599EC01}" type="pres">
      <dgm:prSet presAssocID="{00693010-C3B3-4284-B0B1-A0A28DC271FA}" presName="parentText" presStyleLbl="node1" presStyleIdx="1" presStyleCnt="4">
        <dgm:presLayoutVars>
          <dgm:chMax val="0"/>
          <dgm:bulletEnabled val="1"/>
        </dgm:presLayoutVars>
      </dgm:prSet>
      <dgm:spPr/>
    </dgm:pt>
    <dgm:pt modelId="{E4B3FC32-D7A1-49D9-93E8-251DC15564F2}" type="pres">
      <dgm:prSet presAssocID="{3C316775-90DB-4CA2-BD77-E7483756E29B}" presName="spacer" presStyleCnt="0"/>
      <dgm:spPr/>
    </dgm:pt>
    <dgm:pt modelId="{8F2D68E3-C4AB-46B3-8528-01384BB78E33}" type="pres">
      <dgm:prSet presAssocID="{3E0921D2-8CE4-42BD-9399-44D408101DE8}" presName="parentText" presStyleLbl="node1" presStyleIdx="2" presStyleCnt="4">
        <dgm:presLayoutVars>
          <dgm:chMax val="0"/>
          <dgm:bulletEnabled val="1"/>
        </dgm:presLayoutVars>
      </dgm:prSet>
      <dgm:spPr/>
    </dgm:pt>
    <dgm:pt modelId="{6A2068BB-E3DA-4FA5-8ECF-746A1C33EC91}" type="pres">
      <dgm:prSet presAssocID="{B61B21C7-4AE6-4975-9BB2-ABE45578A7B9}" presName="spacer" presStyleCnt="0"/>
      <dgm:spPr/>
    </dgm:pt>
    <dgm:pt modelId="{75CE82F2-62CD-407C-AC33-752425D5AD4D}" type="pres">
      <dgm:prSet presAssocID="{BAD7AE5F-5F47-4E9A-A390-FE966376AEDE}" presName="parentText" presStyleLbl="node1" presStyleIdx="3" presStyleCnt="4">
        <dgm:presLayoutVars>
          <dgm:chMax val="0"/>
          <dgm:bulletEnabled val="1"/>
        </dgm:presLayoutVars>
      </dgm:prSet>
      <dgm:spPr/>
    </dgm:pt>
  </dgm:ptLst>
  <dgm:cxnLst>
    <dgm:cxn modelId="{22D61806-A3A7-4FF6-B4C0-A2C862640D8B}" type="presOf" srcId="{BAD7AE5F-5F47-4E9A-A390-FE966376AEDE}" destId="{75CE82F2-62CD-407C-AC33-752425D5AD4D}" srcOrd="0" destOrd="0" presId="urn:microsoft.com/office/officeart/2005/8/layout/vList2"/>
    <dgm:cxn modelId="{D6583A32-261D-4A72-A69D-50118ABC0582}" srcId="{D0232170-7B40-4453-BD3D-A7921FAE692D}" destId="{00693010-C3B3-4284-B0B1-A0A28DC271FA}" srcOrd="1" destOrd="0" parTransId="{7659BEBD-502A-4F2D-AA65-5E2AD60A380E}" sibTransId="{3C316775-90DB-4CA2-BD77-E7483756E29B}"/>
    <dgm:cxn modelId="{F1C22B38-E938-4543-B162-AAF646B3FD51}" type="presOf" srcId="{D0232170-7B40-4453-BD3D-A7921FAE692D}" destId="{0EAF0C93-BC04-40EB-AB34-67DB6A385516}" srcOrd="0" destOrd="0" presId="urn:microsoft.com/office/officeart/2005/8/layout/vList2"/>
    <dgm:cxn modelId="{49771745-4E75-46FA-A476-2436EF9F4BB7}" srcId="{D0232170-7B40-4453-BD3D-A7921FAE692D}" destId="{BAD7AE5F-5F47-4E9A-A390-FE966376AEDE}" srcOrd="3" destOrd="0" parTransId="{A0D78257-2080-4EAB-9A95-BD7FE249FC86}" sibTransId="{B281CC91-544C-415B-9DB7-83C6696C1B8F}"/>
    <dgm:cxn modelId="{40B80655-E235-4B83-B44D-116DA979E46D}" type="presOf" srcId="{FFA2182E-7924-4CE0-9A2F-360F47B1CC73}" destId="{F4C2198D-7B00-489B-A593-D39A32BA5E0C}" srcOrd="0" destOrd="0" presId="urn:microsoft.com/office/officeart/2005/8/layout/vList2"/>
    <dgm:cxn modelId="{B368A676-7B73-466F-A90D-124FCF3C0871}" type="presOf" srcId="{00693010-C3B3-4284-B0B1-A0A28DC271FA}" destId="{0B08D487-9295-400A-A766-B48BF599EC01}" srcOrd="0" destOrd="0" presId="urn:microsoft.com/office/officeart/2005/8/layout/vList2"/>
    <dgm:cxn modelId="{B650F077-2340-4880-80B0-4A079D70C16B}" type="presOf" srcId="{3E0921D2-8CE4-42BD-9399-44D408101DE8}" destId="{8F2D68E3-C4AB-46B3-8528-01384BB78E33}" srcOrd="0" destOrd="0" presId="urn:microsoft.com/office/officeart/2005/8/layout/vList2"/>
    <dgm:cxn modelId="{155DF594-F78C-4DDB-9064-26CB4C48F7BE}" srcId="{D0232170-7B40-4453-BD3D-A7921FAE692D}" destId="{3E0921D2-8CE4-42BD-9399-44D408101DE8}" srcOrd="2" destOrd="0" parTransId="{60BA02AA-A930-42CA-B062-FF13E2811E3A}" sibTransId="{B61B21C7-4AE6-4975-9BB2-ABE45578A7B9}"/>
    <dgm:cxn modelId="{77C2E6E0-B96B-4DF7-B0ED-B6BBE9BE299E}" srcId="{D0232170-7B40-4453-BD3D-A7921FAE692D}" destId="{FFA2182E-7924-4CE0-9A2F-360F47B1CC73}" srcOrd="0" destOrd="0" parTransId="{709A935E-8ACE-4909-BA71-3237BDF11AA3}" sibTransId="{A00B01B6-C0CF-4B93-9EA0-FF976C01EDB9}"/>
    <dgm:cxn modelId="{EB5CF3C4-EF29-432B-AE3D-A0B4A24FDB9A}" type="presParOf" srcId="{0EAF0C93-BC04-40EB-AB34-67DB6A385516}" destId="{F4C2198D-7B00-489B-A593-D39A32BA5E0C}" srcOrd="0" destOrd="0" presId="urn:microsoft.com/office/officeart/2005/8/layout/vList2"/>
    <dgm:cxn modelId="{D77C7FEF-EC1B-4490-B84B-D822F7234CC1}" type="presParOf" srcId="{0EAF0C93-BC04-40EB-AB34-67DB6A385516}" destId="{6E58C7F7-B440-4F74-AA9E-D4F1734A5061}" srcOrd="1" destOrd="0" presId="urn:microsoft.com/office/officeart/2005/8/layout/vList2"/>
    <dgm:cxn modelId="{94699D58-4D09-4E95-85DA-E3D3972F6791}" type="presParOf" srcId="{0EAF0C93-BC04-40EB-AB34-67DB6A385516}" destId="{0B08D487-9295-400A-A766-B48BF599EC01}" srcOrd="2" destOrd="0" presId="urn:microsoft.com/office/officeart/2005/8/layout/vList2"/>
    <dgm:cxn modelId="{43BF9701-1568-4C5B-881F-10105FA48ADC}" type="presParOf" srcId="{0EAF0C93-BC04-40EB-AB34-67DB6A385516}" destId="{E4B3FC32-D7A1-49D9-93E8-251DC15564F2}" srcOrd="3" destOrd="0" presId="urn:microsoft.com/office/officeart/2005/8/layout/vList2"/>
    <dgm:cxn modelId="{B32F1F92-9F41-4576-8A5A-D9B5EF5B60E3}" type="presParOf" srcId="{0EAF0C93-BC04-40EB-AB34-67DB6A385516}" destId="{8F2D68E3-C4AB-46B3-8528-01384BB78E33}" srcOrd="4" destOrd="0" presId="urn:microsoft.com/office/officeart/2005/8/layout/vList2"/>
    <dgm:cxn modelId="{99D5C439-0DE7-4D1F-B394-E360235D9E73}" type="presParOf" srcId="{0EAF0C93-BC04-40EB-AB34-67DB6A385516}" destId="{6A2068BB-E3DA-4FA5-8ECF-746A1C33EC91}" srcOrd="5" destOrd="0" presId="urn:microsoft.com/office/officeart/2005/8/layout/vList2"/>
    <dgm:cxn modelId="{B0A27B87-3C97-419D-B5EC-ADE800D34840}" type="presParOf" srcId="{0EAF0C93-BC04-40EB-AB34-67DB6A385516}" destId="{75CE82F2-62CD-407C-AC33-752425D5AD4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276408-29D5-4D14-8750-F6B84E38245A}"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8B8D0C82-65AD-4F1C-8835-48B40B738AD6}">
      <dgm:prSet/>
      <dgm:spPr/>
      <dgm:t>
        <a:bodyPr/>
        <a:lstStyle/>
        <a:p>
          <a:r>
            <a:rPr lang="en-US" dirty="0"/>
            <a:t>Operations </a:t>
          </a:r>
        </a:p>
      </dgm:t>
    </dgm:pt>
    <dgm:pt modelId="{8C72F4D1-4BDC-4439-B530-911B68A565F5}" type="parTrans" cxnId="{691EDAD5-4080-443B-89E1-B3D41E1ED19C}">
      <dgm:prSet/>
      <dgm:spPr/>
      <dgm:t>
        <a:bodyPr/>
        <a:lstStyle/>
        <a:p>
          <a:endParaRPr lang="en-US"/>
        </a:p>
      </dgm:t>
    </dgm:pt>
    <dgm:pt modelId="{2DCE199D-D56F-46B3-8501-E1428377CA16}" type="sibTrans" cxnId="{691EDAD5-4080-443B-89E1-B3D41E1ED19C}">
      <dgm:prSet/>
      <dgm:spPr/>
      <dgm:t>
        <a:bodyPr/>
        <a:lstStyle/>
        <a:p>
          <a:endParaRPr lang="en-US"/>
        </a:p>
      </dgm:t>
    </dgm:pt>
    <dgm:pt modelId="{46957F08-09AF-49AC-ADA6-2F31F316E81A}">
      <dgm:prSet/>
      <dgm:spPr/>
      <dgm:t>
        <a:bodyPr/>
        <a:lstStyle/>
        <a:p>
          <a:r>
            <a:rPr lang="en-US" dirty="0"/>
            <a:t>Revenue management </a:t>
          </a:r>
        </a:p>
      </dgm:t>
    </dgm:pt>
    <dgm:pt modelId="{8592FC01-A7A5-41A9-947D-FBC66AEEFACC}" type="parTrans" cxnId="{BBFEF541-BD90-4C85-9F8F-0F47707DE866}">
      <dgm:prSet/>
      <dgm:spPr/>
      <dgm:t>
        <a:bodyPr/>
        <a:lstStyle/>
        <a:p>
          <a:endParaRPr lang="en-US"/>
        </a:p>
      </dgm:t>
    </dgm:pt>
    <dgm:pt modelId="{5BF584B5-D962-4E6E-9920-D62335A09119}" type="sibTrans" cxnId="{BBFEF541-BD90-4C85-9F8F-0F47707DE866}">
      <dgm:prSet/>
      <dgm:spPr/>
      <dgm:t>
        <a:bodyPr/>
        <a:lstStyle/>
        <a:p>
          <a:endParaRPr lang="en-US"/>
        </a:p>
      </dgm:t>
    </dgm:pt>
    <dgm:pt modelId="{88AC9F31-B693-4FDF-A94D-65678D7D2D16}">
      <dgm:prSet/>
      <dgm:spPr/>
      <dgm:t>
        <a:bodyPr/>
        <a:lstStyle/>
        <a:p>
          <a:r>
            <a:rPr lang="en-US" dirty="0"/>
            <a:t>Marketing </a:t>
          </a:r>
        </a:p>
      </dgm:t>
    </dgm:pt>
    <dgm:pt modelId="{8BA3C7D4-4F26-4E10-9954-C71BAA188191}" type="parTrans" cxnId="{5D1F0D4B-59AB-42E7-AB0E-576C128AF472}">
      <dgm:prSet/>
      <dgm:spPr/>
      <dgm:t>
        <a:bodyPr/>
        <a:lstStyle/>
        <a:p>
          <a:endParaRPr lang="en-US"/>
        </a:p>
      </dgm:t>
    </dgm:pt>
    <dgm:pt modelId="{D970B56D-9178-4D43-A62D-D9A77EFC2001}" type="sibTrans" cxnId="{5D1F0D4B-59AB-42E7-AB0E-576C128AF472}">
      <dgm:prSet/>
      <dgm:spPr/>
      <dgm:t>
        <a:bodyPr/>
        <a:lstStyle/>
        <a:p>
          <a:endParaRPr lang="en-US"/>
        </a:p>
      </dgm:t>
    </dgm:pt>
    <dgm:pt modelId="{38EBD2C5-B2B6-42B7-ADA4-AF52E4E0DF93}">
      <dgm:prSet/>
      <dgm:spPr/>
      <dgm:t>
        <a:bodyPr/>
        <a:lstStyle/>
        <a:p>
          <a:r>
            <a:rPr lang="en-US" dirty="0"/>
            <a:t>Sales</a:t>
          </a:r>
        </a:p>
      </dgm:t>
    </dgm:pt>
    <dgm:pt modelId="{E5045B41-255C-4B8F-9D43-153EF0B8F9CB}" type="parTrans" cxnId="{9E5D008B-961C-43AE-9668-305AC4D0C97B}">
      <dgm:prSet/>
      <dgm:spPr/>
      <dgm:t>
        <a:bodyPr/>
        <a:lstStyle/>
        <a:p>
          <a:endParaRPr lang="en-US"/>
        </a:p>
      </dgm:t>
    </dgm:pt>
    <dgm:pt modelId="{F15982C8-418C-4E70-B689-8EA3FD12638D}" type="sibTrans" cxnId="{9E5D008B-961C-43AE-9668-305AC4D0C97B}">
      <dgm:prSet/>
      <dgm:spPr/>
      <dgm:t>
        <a:bodyPr/>
        <a:lstStyle/>
        <a:p>
          <a:endParaRPr lang="en-US"/>
        </a:p>
      </dgm:t>
    </dgm:pt>
    <dgm:pt modelId="{2DA131B5-CECA-4531-B982-2CE335F78E32}">
      <dgm:prSet/>
      <dgm:spPr/>
      <dgm:t>
        <a:bodyPr/>
        <a:lstStyle/>
        <a:p>
          <a:r>
            <a:rPr lang="en-US" dirty="0"/>
            <a:t>Guest experiences</a:t>
          </a:r>
        </a:p>
      </dgm:t>
    </dgm:pt>
    <dgm:pt modelId="{42E54DB2-0490-43A9-B21D-F257DF8B1A18}" type="parTrans" cxnId="{E2359657-07A3-4BA9-B857-48E37CABFEA7}">
      <dgm:prSet/>
      <dgm:spPr/>
      <dgm:t>
        <a:bodyPr/>
        <a:lstStyle/>
        <a:p>
          <a:endParaRPr lang="en-US"/>
        </a:p>
      </dgm:t>
    </dgm:pt>
    <dgm:pt modelId="{A974D7E4-2BD2-4C34-9FFD-056021F929B2}" type="sibTrans" cxnId="{E2359657-07A3-4BA9-B857-48E37CABFEA7}">
      <dgm:prSet/>
      <dgm:spPr/>
      <dgm:t>
        <a:bodyPr/>
        <a:lstStyle/>
        <a:p>
          <a:endParaRPr lang="en-US"/>
        </a:p>
      </dgm:t>
    </dgm:pt>
    <dgm:pt modelId="{B7424FD8-D8FD-406D-A39C-49EA0E4761F1}">
      <dgm:prSet/>
      <dgm:spPr/>
      <dgm:t>
        <a:bodyPr/>
        <a:lstStyle/>
        <a:p>
          <a:r>
            <a:rPr lang="en-US" dirty="0"/>
            <a:t>Human Resources </a:t>
          </a:r>
        </a:p>
      </dgm:t>
    </dgm:pt>
    <dgm:pt modelId="{0A9F80A7-FA3A-421A-952C-CA7CE9573DD5}" type="parTrans" cxnId="{5C430BED-4EDE-4598-944F-F6A854B85062}">
      <dgm:prSet/>
      <dgm:spPr/>
      <dgm:t>
        <a:bodyPr/>
        <a:lstStyle/>
        <a:p>
          <a:endParaRPr lang="en-US"/>
        </a:p>
      </dgm:t>
    </dgm:pt>
    <dgm:pt modelId="{91A01A20-E5B4-4803-BB5E-09C173D49B94}" type="sibTrans" cxnId="{5C430BED-4EDE-4598-944F-F6A854B85062}">
      <dgm:prSet/>
      <dgm:spPr/>
      <dgm:t>
        <a:bodyPr/>
        <a:lstStyle/>
        <a:p>
          <a:endParaRPr lang="en-US"/>
        </a:p>
      </dgm:t>
    </dgm:pt>
    <dgm:pt modelId="{9FD8CB51-0B7D-475D-B28C-981486B59E2C}" type="pres">
      <dgm:prSet presAssocID="{D3276408-29D5-4D14-8750-F6B84E38245A}" presName="linear" presStyleCnt="0">
        <dgm:presLayoutVars>
          <dgm:animLvl val="lvl"/>
          <dgm:resizeHandles val="exact"/>
        </dgm:presLayoutVars>
      </dgm:prSet>
      <dgm:spPr/>
    </dgm:pt>
    <dgm:pt modelId="{3DDD0268-894C-4ABA-9F7D-4A8BA67FB17E}" type="pres">
      <dgm:prSet presAssocID="{8B8D0C82-65AD-4F1C-8835-48B40B738AD6}" presName="parentText" presStyleLbl="node1" presStyleIdx="0" presStyleCnt="6">
        <dgm:presLayoutVars>
          <dgm:chMax val="0"/>
          <dgm:bulletEnabled val="1"/>
        </dgm:presLayoutVars>
      </dgm:prSet>
      <dgm:spPr/>
    </dgm:pt>
    <dgm:pt modelId="{6100C327-87FD-4966-A414-1B28D985B223}" type="pres">
      <dgm:prSet presAssocID="{2DCE199D-D56F-46B3-8501-E1428377CA16}" presName="spacer" presStyleCnt="0"/>
      <dgm:spPr/>
    </dgm:pt>
    <dgm:pt modelId="{E4D55EA5-53FE-474D-8598-D907E34D85B5}" type="pres">
      <dgm:prSet presAssocID="{46957F08-09AF-49AC-ADA6-2F31F316E81A}" presName="parentText" presStyleLbl="node1" presStyleIdx="1" presStyleCnt="6">
        <dgm:presLayoutVars>
          <dgm:chMax val="0"/>
          <dgm:bulletEnabled val="1"/>
        </dgm:presLayoutVars>
      </dgm:prSet>
      <dgm:spPr/>
    </dgm:pt>
    <dgm:pt modelId="{D9B28179-D1B9-4130-9122-63AD24DAB458}" type="pres">
      <dgm:prSet presAssocID="{5BF584B5-D962-4E6E-9920-D62335A09119}" presName="spacer" presStyleCnt="0"/>
      <dgm:spPr/>
    </dgm:pt>
    <dgm:pt modelId="{629A0749-0E33-44C9-921A-542898243619}" type="pres">
      <dgm:prSet presAssocID="{88AC9F31-B693-4FDF-A94D-65678D7D2D16}" presName="parentText" presStyleLbl="node1" presStyleIdx="2" presStyleCnt="6">
        <dgm:presLayoutVars>
          <dgm:chMax val="0"/>
          <dgm:bulletEnabled val="1"/>
        </dgm:presLayoutVars>
      </dgm:prSet>
      <dgm:spPr/>
    </dgm:pt>
    <dgm:pt modelId="{99141180-3FF3-415A-9C9E-6A9C9BD9A5DF}" type="pres">
      <dgm:prSet presAssocID="{D970B56D-9178-4D43-A62D-D9A77EFC2001}" presName="spacer" presStyleCnt="0"/>
      <dgm:spPr/>
    </dgm:pt>
    <dgm:pt modelId="{44EBB870-3456-434F-BFB2-56CE7B2973D0}" type="pres">
      <dgm:prSet presAssocID="{38EBD2C5-B2B6-42B7-ADA4-AF52E4E0DF93}" presName="parentText" presStyleLbl="node1" presStyleIdx="3" presStyleCnt="6">
        <dgm:presLayoutVars>
          <dgm:chMax val="0"/>
          <dgm:bulletEnabled val="1"/>
        </dgm:presLayoutVars>
      </dgm:prSet>
      <dgm:spPr/>
    </dgm:pt>
    <dgm:pt modelId="{41F4CED4-1ADF-4783-A17D-6685E8210A21}" type="pres">
      <dgm:prSet presAssocID="{F15982C8-418C-4E70-B689-8EA3FD12638D}" presName="spacer" presStyleCnt="0"/>
      <dgm:spPr/>
    </dgm:pt>
    <dgm:pt modelId="{3FFB263F-BF7F-42C1-A908-AE433223EF1C}" type="pres">
      <dgm:prSet presAssocID="{2DA131B5-CECA-4531-B982-2CE335F78E32}" presName="parentText" presStyleLbl="node1" presStyleIdx="4" presStyleCnt="6">
        <dgm:presLayoutVars>
          <dgm:chMax val="0"/>
          <dgm:bulletEnabled val="1"/>
        </dgm:presLayoutVars>
      </dgm:prSet>
      <dgm:spPr/>
    </dgm:pt>
    <dgm:pt modelId="{81397D1C-D9DB-4089-9D3C-BDF6F6B0C657}" type="pres">
      <dgm:prSet presAssocID="{A974D7E4-2BD2-4C34-9FFD-056021F929B2}" presName="spacer" presStyleCnt="0"/>
      <dgm:spPr/>
    </dgm:pt>
    <dgm:pt modelId="{B4A92957-49D8-4DD9-B6F9-DCD4BFD21F44}" type="pres">
      <dgm:prSet presAssocID="{B7424FD8-D8FD-406D-A39C-49EA0E4761F1}" presName="parentText" presStyleLbl="node1" presStyleIdx="5" presStyleCnt="6">
        <dgm:presLayoutVars>
          <dgm:chMax val="0"/>
          <dgm:bulletEnabled val="1"/>
        </dgm:presLayoutVars>
      </dgm:prSet>
      <dgm:spPr/>
    </dgm:pt>
  </dgm:ptLst>
  <dgm:cxnLst>
    <dgm:cxn modelId="{C1CEA722-89C5-409F-9F06-72F858DE2847}" type="presOf" srcId="{46957F08-09AF-49AC-ADA6-2F31F316E81A}" destId="{E4D55EA5-53FE-474D-8598-D907E34D85B5}" srcOrd="0" destOrd="0" presId="urn:microsoft.com/office/officeart/2005/8/layout/vList2"/>
    <dgm:cxn modelId="{BBFEF541-BD90-4C85-9F8F-0F47707DE866}" srcId="{D3276408-29D5-4D14-8750-F6B84E38245A}" destId="{46957F08-09AF-49AC-ADA6-2F31F316E81A}" srcOrd="1" destOrd="0" parTransId="{8592FC01-A7A5-41A9-947D-FBC66AEEFACC}" sibTransId="{5BF584B5-D962-4E6E-9920-D62335A09119}"/>
    <dgm:cxn modelId="{62E6AD4A-3DF8-43B8-B5F5-56DFA714E0C6}" type="presOf" srcId="{88AC9F31-B693-4FDF-A94D-65678D7D2D16}" destId="{629A0749-0E33-44C9-921A-542898243619}" srcOrd="0" destOrd="0" presId="urn:microsoft.com/office/officeart/2005/8/layout/vList2"/>
    <dgm:cxn modelId="{EB74E84A-16FF-42CF-BD9E-F5B57E117D14}" type="presOf" srcId="{D3276408-29D5-4D14-8750-F6B84E38245A}" destId="{9FD8CB51-0B7D-475D-B28C-981486B59E2C}" srcOrd="0" destOrd="0" presId="urn:microsoft.com/office/officeart/2005/8/layout/vList2"/>
    <dgm:cxn modelId="{5D1F0D4B-59AB-42E7-AB0E-576C128AF472}" srcId="{D3276408-29D5-4D14-8750-F6B84E38245A}" destId="{88AC9F31-B693-4FDF-A94D-65678D7D2D16}" srcOrd="2" destOrd="0" parTransId="{8BA3C7D4-4F26-4E10-9954-C71BAA188191}" sibTransId="{D970B56D-9178-4D43-A62D-D9A77EFC2001}"/>
    <dgm:cxn modelId="{99A15671-FEE8-4BFD-884B-122FCC94E249}" type="presOf" srcId="{8B8D0C82-65AD-4F1C-8835-48B40B738AD6}" destId="{3DDD0268-894C-4ABA-9F7D-4A8BA67FB17E}" srcOrd="0" destOrd="0" presId="urn:microsoft.com/office/officeart/2005/8/layout/vList2"/>
    <dgm:cxn modelId="{E2359657-07A3-4BA9-B857-48E37CABFEA7}" srcId="{D3276408-29D5-4D14-8750-F6B84E38245A}" destId="{2DA131B5-CECA-4531-B982-2CE335F78E32}" srcOrd="4" destOrd="0" parTransId="{42E54DB2-0490-43A9-B21D-F257DF8B1A18}" sibTransId="{A974D7E4-2BD2-4C34-9FFD-056021F929B2}"/>
    <dgm:cxn modelId="{9E5D008B-961C-43AE-9668-305AC4D0C97B}" srcId="{D3276408-29D5-4D14-8750-F6B84E38245A}" destId="{38EBD2C5-B2B6-42B7-ADA4-AF52E4E0DF93}" srcOrd="3" destOrd="0" parTransId="{E5045B41-255C-4B8F-9D43-153EF0B8F9CB}" sibTransId="{F15982C8-418C-4E70-B689-8EA3FD12638D}"/>
    <dgm:cxn modelId="{64A5A68D-6B1D-4E2B-B158-EF3AA4420E2E}" type="presOf" srcId="{38EBD2C5-B2B6-42B7-ADA4-AF52E4E0DF93}" destId="{44EBB870-3456-434F-BFB2-56CE7B2973D0}" srcOrd="0" destOrd="0" presId="urn:microsoft.com/office/officeart/2005/8/layout/vList2"/>
    <dgm:cxn modelId="{691EDAD5-4080-443B-89E1-B3D41E1ED19C}" srcId="{D3276408-29D5-4D14-8750-F6B84E38245A}" destId="{8B8D0C82-65AD-4F1C-8835-48B40B738AD6}" srcOrd="0" destOrd="0" parTransId="{8C72F4D1-4BDC-4439-B530-911B68A565F5}" sibTransId="{2DCE199D-D56F-46B3-8501-E1428377CA16}"/>
    <dgm:cxn modelId="{4E3DFAD9-E961-4E62-81E9-1D854EC4E67B}" type="presOf" srcId="{B7424FD8-D8FD-406D-A39C-49EA0E4761F1}" destId="{B4A92957-49D8-4DD9-B6F9-DCD4BFD21F44}" srcOrd="0" destOrd="0" presId="urn:microsoft.com/office/officeart/2005/8/layout/vList2"/>
    <dgm:cxn modelId="{5C430BED-4EDE-4598-944F-F6A854B85062}" srcId="{D3276408-29D5-4D14-8750-F6B84E38245A}" destId="{B7424FD8-D8FD-406D-A39C-49EA0E4761F1}" srcOrd="5" destOrd="0" parTransId="{0A9F80A7-FA3A-421A-952C-CA7CE9573DD5}" sibTransId="{91A01A20-E5B4-4803-BB5E-09C173D49B94}"/>
    <dgm:cxn modelId="{5F83A2EF-E028-49BF-8EA0-7FB65797D143}" type="presOf" srcId="{2DA131B5-CECA-4531-B982-2CE335F78E32}" destId="{3FFB263F-BF7F-42C1-A908-AE433223EF1C}" srcOrd="0" destOrd="0" presId="urn:microsoft.com/office/officeart/2005/8/layout/vList2"/>
    <dgm:cxn modelId="{E3F3863B-3846-4D1A-A421-1C42967B3826}" type="presParOf" srcId="{9FD8CB51-0B7D-475D-B28C-981486B59E2C}" destId="{3DDD0268-894C-4ABA-9F7D-4A8BA67FB17E}" srcOrd="0" destOrd="0" presId="urn:microsoft.com/office/officeart/2005/8/layout/vList2"/>
    <dgm:cxn modelId="{6D532F39-8334-4AFB-BD73-203CEDD98C9A}" type="presParOf" srcId="{9FD8CB51-0B7D-475D-B28C-981486B59E2C}" destId="{6100C327-87FD-4966-A414-1B28D985B223}" srcOrd="1" destOrd="0" presId="urn:microsoft.com/office/officeart/2005/8/layout/vList2"/>
    <dgm:cxn modelId="{B1A45390-BD1E-4A57-B7AC-EF0DBB9A9046}" type="presParOf" srcId="{9FD8CB51-0B7D-475D-B28C-981486B59E2C}" destId="{E4D55EA5-53FE-474D-8598-D907E34D85B5}" srcOrd="2" destOrd="0" presId="urn:microsoft.com/office/officeart/2005/8/layout/vList2"/>
    <dgm:cxn modelId="{9FEC8D6A-4FA3-408B-89B9-644953D7586F}" type="presParOf" srcId="{9FD8CB51-0B7D-475D-B28C-981486B59E2C}" destId="{D9B28179-D1B9-4130-9122-63AD24DAB458}" srcOrd="3" destOrd="0" presId="urn:microsoft.com/office/officeart/2005/8/layout/vList2"/>
    <dgm:cxn modelId="{5BD0CBEC-9802-46E2-9BEF-DDDAA9C7C298}" type="presParOf" srcId="{9FD8CB51-0B7D-475D-B28C-981486B59E2C}" destId="{629A0749-0E33-44C9-921A-542898243619}" srcOrd="4" destOrd="0" presId="urn:microsoft.com/office/officeart/2005/8/layout/vList2"/>
    <dgm:cxn modelId="{9414E74A-E0ED-4464-A2EB-42A42E720C40}" type="presParOf" srcId="{9FD8CB51-0B7D-475D-B28C-981486B59E2C}" destId="{99141180-3FF3-415A-9C9E-6A9C9BD9A5DF}" srcOrd="5" destOrd="0" presId="urn:microsoft.com/office/officeart/2005/8/layout/vList2"/>
    <dgm:cxn modelId="{1CA22BF1-A757-40F7-A745-EF6B102C925C}" type="presParOf" srcId="{9FD8CB51-0B7D-475D-B28C-981486B59E2C}" destId="{44EBB870-3456-434F-BFB2-56CE7B2973D0}" srcOrd="6" destOrd="0" presId="urn:microsoft.com/office/officeart/2005/8/layout/vList2"/>
    <dgm:cxn modelId="{9DFC81CB-2DE1-470C-9FEE-1CAC7001584C}" type="presParOf" srcId="{9FD8CB51-0B7D-475D-B28C-981486B59E2C}" destId="{41F4CED4-1ADF-4783-A17D-6685E8210A21}" srcOrd="7" destOrd="0" presId="urn:microsoft.com/office/officeart/2005/8/layout/vList2"/>
    <dgm:cxn modelId="{97D6505A-5DCC-4C0D-8D0E-CAF84B864E6C}" type="presParOf" srcId="{9FD8CB51-0B7D-475D-B28C-981486B59E2C}" destId="{3FFB263F-BF7F-42C1-A908-AE433223EF1C}" srcOrd="8" destOrd="0" presId="urn:microsoft.com/office/officeart/2005/8/layout/vList2"/>
    <dgm:cxn modelId="{65DA0974-9427-40B0-AA17-3FFD67B18A21}" type="presParOf" srcId="{9FD8CB51-0B7D-475D-B28C-981486B59E2C}" destId="{81397D1C-D9DB-4089-9D3C-BDF6F6B0C657}" srcOrd="9" destOrd="0" presId="urn:microsoft.com/office/officeart/2005/8/layout/vList2"/>
    <dgm:cxn modelId="{5255BCD9-6F6E-440C-9D2B-FB0B50584738}" type="presParOf" srcId="{9FD8CB51-0B7D-475D-B28C-981486B59E2C}" destId="{B4A92957-49D8-4DD9-B6F9-DCD4BFD21F4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A66A1A-05E1-4745-BEF9-BE881E5661C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F5D81C1-77A9-479E-A4E9-B31E08D28973}">
      <dgm:prSet/>
      <dgm:spPr/>
      <dgm:t>
        <a:bodyPr/>
        <a:lstStyle/>
        <a:p>
          <a:r>
            <a:rPr lang="en-US" dirty="0"/>
            <a:t>Chatbots</a:t>
          </a:r>
        </a:p>
      </dgm:t>
    </dgm:pt>
    <dgm:pt modelId="{BE977FF2-AA38-4EAE-A947-948CD5C8D37F}" type="parTrans" cxnId="{D551C512-0569-47A1-AC48-479D54B705CE}">
      <dgm:prSet/>
      <dgm:spPr/>
      <dgm:t>
        <a:bodyPr/>
        <a:lstStyle/>
        <a:p>
          <a:endParaRPr lang="en-US"/>
        </a:p>
      </dgm:t>
    </dgm:pt>
    <dgm:pt modelId="{2D3E5BF8-2B66-49C7-9A26-FB91DCE0DC64}" type="sibTrans" cxnId="{D551C512-0569-47A1-AC48-479D54B705CE}">
      <dgm:prSet/>
      <dgm:spPr/>
      <dgm:t>
        <a:bodyPr/>
        <a:lstStyle/>
        <a:p>
          <a:endParaRPr lang="en-US"/>
        </a:p>
      </dgm:t>
    </dgm:pt>
    <dgm:pt modelId="{0C3AC44E-C55B-4C16-8B3E-F849DCFFCF22}">
      <dgm:prSet/>
      <dgm:spPr/>
      <dgm:t>
        <a:bodyPr/>
        <a:lstStyle/>
        <a:p>
          <a:r>
            <a:rPr lang="en-US" dirty="0"/>
            <a:t>Repetitive tasks </a:t>
          </a:r>
        </a:p>
      </dgm:t>
    </dgm:pt>
    <dgm:pt modelId="{69B22D7A-5BF1-42E2-8CB7-995D25707819}" type="parTrans" cxnId="{02776305-BBC4-460F-BED1-53C7AAB239D0}">
      <dgm:prSet/>
      <dgm:spPr/>
      <dgm:t>
        <a:bodyPr/>
        <a:lstStyle/>
        <a:p>
          <a:endParaRPr lang="en-US"/>
        </a:p>
      </dgm:t>
    </dgm:pt>
    <dgm:pt modelId="{4FAC68DA-CD3A-4239-B14D-532C41664F60}" type="sibTrans" cxnId="{02776305-BBC4-460F-BED1-53C7AAB239D0}">
      <dgm:prSet/>
      <dgm:spPr/>
      <dgm:t>
        <a:bodyPr/>
        <a:lstStyle/>
        <a:p>
          <a:endParaRPr lang="en-US"/>
        </a:p>
      </dgm:t>
    </dgm:pt>
    <dgm:pt modelId="{4C5E1C1A-89E0-4B06-9553-7A4217DE218C}">
      <dgm:prSet/>
      <dgm:spPr/>
      <dgm:t>
        <a:bodyPr/>
        <a:lstStyle/>
        <a:p>
          <a:r>
            <a:rPr lang="en-US" dirty="0"/>
            <a:t>Predictive analytics-forecast, revenue management</a:t>
          </a:r>
        </a:p>
      </dgm:t>
    </dgm:pt>
    <dgm:pt modelId="{E1D62C08-C1FB-4181-BDD5-C5780615ECB8}" type="parTrans" cxnId="{7DCE07C2-CD21-4341-90AE-374AAF9EF123}">
      <dgm:prSet/>
      <dgm:spPr/>
      <dgm:t>
        <a:bodyPr/>
        <a:lstStyle/>
        <a:p>
          <a:endParaRPr lang="en-US"/>
        </a:p>
      </dgm:t>
    </dgm:pt>
    <dgm:pt modelId="{AEE26928-C5D2-4A70-AEFC-9ACB28BA4F4E}" type="sibTrans" cxnId="{7DCE07C2-CD21-4341-90AE-374AAF9EF123}">
      <dgm:prSet/>
      <dgm:spPr/>
      <dgm:t>
        <a:bodyPr/>
        <a:lstStyle/>
        <a:p>
          <a:endParaRPr lang="en-US"/>
        </a:p>
      </dgm:t>
    </dgm:pt>
    <dgm:pt modelId="{B53DCF31-0B42-4721-B7D2-84C5352E4B1C}">
      <dgm:prSet/>
      <dgm:spPr/>
      <dgm:t>
        <a:bodyPr/>
        <a:lstStyle/>
        <a:p>
          <a:r>
            <a:rPr lang="en-US" dirty="0"/>
            <a:t>Lodging operations – housekeeping, sensors </a:t>
          </a:r>
        </a:p>
      </dgm:t>
    </dgm:pt>
    <dgm:pt modelId="{F87C2868-CF37-4D14-8525-9BE403517526}" type="parTrans" cxnId="{0BDAF2AE-BC5A-4C19-9E63-3C8FCA84381F}">
      <dgm:prSet/>
      <dgm:spPr/>
      <dgm:t>
        <a:bodyPr/>
        <a:lstStyle/>
        <a:p>
          <a:endParaRPr lang="en-US"/>
        </a:p>
      </dgm:t>
    </dgm:pt>
    <dgm:pt modelId="{76D7A92F-FFC3-436E-AA70-7D1890279D18}" type="sibTrans" cxnId="{0BDAF2AE-BC5A-4C19-9E63-3C8FCA84381F}">
      <dgm:prSet/>
      <dgm:spPr/>
      <dgm:t>
        <a:bodyPr/>
        <a:lstStyle/>
        <a:p>
          <a:endParaRPr lang="en-US"/>
        </a:p>
      </dgm:t>
    </dgm:pt>
    <dgm:pt modelId="{68C0A18D-3E9F-4DCD-82BC-521E6BADDF86}">
      <dgm:prSet/>
      <dgm:spPr/>
      <dgm:t>
        <a:bodyPr/>
        <a:lstStyle/>
        <a:p>
          <a:r>
            <a:rPr lang="en-US" dirty="0"/>
            <a:t>Maintenance- Climate control</a:t>
          </a:r>
        </a:p>
      </dgm:t>
    </dgm:pt>
    <dgm:pt modelId="{3989C0FC-AEF4-4BC1-93F9-37D8A9AD0F8E}" type="parTrans" cxnId="{A6339730-AB14-4C54-915E-7C88BC53C4C4}">
      <dgm:prSet/>
      <dgm:spPr/>
      <dgm:t>
        <a:bodyPr/>
        <a:lstStyle/>
        <a:p>
          <a:endParaRPr lang="en-US"/>
        </a:p>
      </dgm:t>
    </dgm:pt>
    <dgm:pt modelId="{0CB73487-D5FA-44D2-8986-38E3F4BC88CF}" type="sibTrans" cxnId="{A6339730-AB14-4C54-915E-7C88BC53C4C4}">
      <dgm:prSet/>
      <dgm:spPr/>
      <dgm:t>
        <a:bodyPr/>
        <a:lstStyle/>
        <a:p>
          <a:endParaRPr lang="en-US"/>
        </a:p>
      </dgm:t>
    </dgm:pt>
    <dgm:pt modelId="{32E71ECA-D43D-4EFD-9540-9E09C9ACD18C}">
      <dgm:prSet/>
      <dgm:spPr/>
      <dgm:t>
        <a:bodyPr/>
        <a:lstStyle/>
        <a:p>
          <a:r>
            <a:rPr lang="en-US" dirty="0"/>
            <a:t>Predictive customer care -staffing</a:t>
          </a:r>
        </a:p>
      </dgm:t>
    </dgm:pt>
    <dgm:pt modelId="{9D1144DA-1A28-48EE-AEA1-8E8050E328F9}" type="parTrans" cxnId="{660A74CB-4742-4ECF-9CE2-6CC103B3267E}">
      <dgm:prSet/>
      <dgm:spPr/>
      <dgm:t>
        <a:bodyPr/>
        <a:lstStyle/>
        <a:p>
          <a:endParaRPr lang="en-US"/>
        </a:p>
      </dgm:t>
    </dgm:pt>
    <dgm:pt modelId="{A8A475C9-CAB8-4AC1-8394-9CB6457AFAE1}" type="sibTrans" cxnId="{660A74CB-4742-4ECF-9CE2-6CC103B3267E}">
      <dgm:prSet/>
      <dgm:spPr/>
      <dgm:t>
        <a:bodyPr/>
        <a:lstStyle/>
        <a:p>
          <a:endParaRPr lang="en-US"/>
        </a:p>
      </dgm:t>
    </dgm:pt>
    <dgm:pt modelId="{BDEA9BDB-694F-458B-9BE8-09B7274F214C}">
      <dgm:prSet/>
      <dgm:spPr/>
      <dgm:t>
        <a:bodyPr/>
        <a:lstStyle/>
        <a:p>
          <a:r>
            <a:rPr lang="en-US" dirty="0"/>
            <a:t>Recruitment and selection </a:t>
          </a:r>
        </a:p>
      </dgm:t>
    </dgm:pt>
    <dgm:pt modelId="{FF67886E-08F6-4119-8953-E9ECC39E00C4}" type="parTrans" cxnId="{E7FDAC4C-9B7F-45A0-9BFA-AED7C7D73628}">
      <dgm:prSet/>
      <dgm:spPr/>
      <dgm:t>
        <a:bodyPr/>
        <a:lstStyle/>
        <a:p>
          <a:endParaRPr lang="en-US"/>
        </a:p>
      </dgm:t>
    </dgm:pt>
    <dgm:pt modelId="{F2FC932C-352E-4031-9A06-84DF203A287D}" type="sibTrans" cxnId="{E7FDAC4C-9B7F-45A0-9BFA-AED7C7D73628}">
      <dgm:prSet/>
      <dgm:spPr/>
      <dgm:t>
        <a:bodyPr/>
        <a:lstStyle/>
        <a:p>
          <a:endParaRPr lang="en-US"/>
        </a:p>
      </dgm:t>
    </dgm:pt>
    <dgm:pt modelId="{E6B44C36-BE56-4F51-B451-2991585F4F52}" type="pres">
      <dgm:prSet presAssocID="{BAA66A1A-05E1-4745-BEF9-BE881E5661CA}" presName="root" presStyleCnt="0">
        <dgm:presLayoutVars>
          <dgm:dir/>
          <dgm:resizeHandles val="exact"/>
        </dgm:presLayoutVars>
      </dgm:prSet>
      <dgm:spPr/>
    </dgm:pt>
    <dgm:pt modelId="{56C23777-95A4-4C91-A77B-ED894D96B28A}" type="pres">
      <dgm:prSet presAssocID="{BAA66A1A-05E1-4745-BEF9-BE881E5661CA}" presName="container" presStyleCnt="0">
        <dgm:presLayoutVars>
          <dgm:dir/>
          <dgm:resizeHandles val="exact"/>
        </dgm:presLayoutVars>
      </dgm:prSet>
      <dgm:spPr/>
    </dgm:pt>
    <dgm:pt modelId="{5C7EB457-A873-4330-A715-1BFC05BE64BF}" type="pres">
      <dgm:prSet presAssocID="{EF5D81C1-77A9-479E-A4E9-B31E08D28973}" presName="compNode" presStyleCnt="0"/>
      <dgm:spPr/>
    </dgm:pt>
    <dgm:pt modelId="{20E5F057-B9EC-4FE3-B950-BD14C64A4D5D}" type="pres">
      <dgm:prSet presAssocID="{EF5D81C1-77A9-479E-A4E9-B31E08D28973}" presName="iconBgRect" presStyleLbl="bgShp" presStyleIdx="0" presStyleCnt="7"/>
      <dgm:spPr/>
    </dgm:pt>
    <dgm:pt modelId="{8ABFC4E7-883A-4042-AEFF-B5A9C534212A}" type="pres">
      <dgm:prSet presAssocID="{EF5D81C1-77A9-479E-A4E9-B31E08D28973}"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Bubble"/>
        </a:ext>
      </dgm:extLst>
    </dgm:pt>
    <dgm:pt modelId="{7F56E23D-B405-4BDB-BC2B-A4FDE0525BFB}" type="pres">
      <dgm:prSet presAssocID="{EF5D81C1-77A9-479E-A4E9-B31E08D28973}" presName="spaceRect" presStyleCnt="0"/>
      <dgm:spPr/>
    </dgm:pt>
    <dgm:pt modelId="{FC0BE917-D885-4B8C-B428-3BADF7D693BA}" type="pres">
      <dgm:prSet presAssocID="{EF5D81C1-77A9-479E-A4E9-B31E08D28973}" presName="textRect" presStyleLbl="revTx" presStyleIdx="0" presStyleCnt="7">
        <dgm:presLayoutVars>
          <dgm:chMax val="1"/>
          <dgm:chPref val="1"/>
        </dgm:presLayoutVars>
      </dgm:prSet>
      <dgm:spPr/>
    </dgm:pt>
    <dgm:pt modelId="{37BDBCE8-23DA-47EF-9A95-668B3B2DE847}" type="pres">
      <dgm:prSet presAssocID="{2D3E5BF8-2B66-49C7-9A26-FB91DCE0DC64}" presName="sibTrans" presStyleLbl="sibTrans2D1" presStyleIdx="0" presStyleCnt="0"/>
      <dgm:spPr/>
    </dgm:pt>
    <dgm:pt modelId="{BDD10FED-41C3-4311-AA6D-7254D4B01ABE}" type="pres">
      <dgm:prSet presAssocID="{0C3AC44E-C55B-4C16-8B3E-F849DCFFCF22}" presName="compNode" presStyleCnt="0"/>
      <dgm:spPr/>
    </dgm:pt>
    <dgm:pt modelId="{0A9D85C1-97E4-4C83-8356-B20686A1F44B}" type="pres">
      <dgm:prSet presAssocID="{0C3AC44E-C55B-4C16-8B3E-F849DCFFCF22}" presName="iconBgRect" presStyleLbl="bgShp" presStyleIdx="1" presStyleCnt="7"/>
      <dgm:spPr/>
    </dgm:pt>
    <dgm:pt modelId="{11670844-1DF6-44C5-A534-E3A315CE6161}" type="pres">
      <dgm:prSet presAssocID="{0C3AC44E-C55B-4C16-8B3E-F849DCFFCF22}"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ze"/>
        </a:ext>
      </dgm:extLst>
    </dgm:pt>
    <dgm:pt modelId="{AF4DEDC1-06BD-4696-93A4-A4FD60BB88FC}" type="pres">
      <dgm:prSet presAssocID="{0C3AC44E-C55B-4C16-8B3E-F849DCFFCF22}" presName="spaceRect" presStyleCnt="0"/>
      <dgm:spPr/>
    </dgm:pt>
    <dgm:pt modelId="{5474C0E3-B833-46D9-BD3B-36C731D1D6AD}" type="pres">
      <dgm:prSet presAssocID="{0C3AC44E-C55B-4C16-8B3E-F849DCFFCF22}" presName="textRect" presStyleLbl="revTx" presStyleIdx="1" presStyleCnt="7">
        <dgm:presLayoutVars>
          <dgm:chMax val="1"/>
          <dgm:chPref val="1"/>
        </dgm:presLayoutVars>
      </dgm:prSet>
      <dgm:spPr/>
    </dgm:pt>
    <dgm:pt modelId="{175339D3-51D4-4C8A-9C4A-EE82F651B00C}" type="pres">
      <dgm:prSet presAssocID="{4FAC68DA-CD3A-4239-B14D-532C41664F60}" presName="sibTrans" presStyleLbl="sibTrans2D1" presStyleIdx="0" presStyleCnt="0"/>
      <dgm:spPr/>
    </dgm:pt>
    <dgm:pt modelId="{6BAC0DCD-36CF-4EA3-8371-608FFB62E70C}" type="pres">
      <dgm:prSet presAssocID="{4C5E1C1A-89E0-4B06-9553-7A4217DE218C}" presName="compNode" presStyleCnt="0"/>
      <dgm:spPr/>
    </dgm:pt>
    <dgm:pt modelId="{5F772EED-76E9-4815-80D8-B25915EA9E6D}" type="pres">
      <dgm:prSet presAssocID="{4C5E1C1A-89E0-4B06-9553-7A4217DE218C}" presName="iconBgRect" presStyleLbl="bgShp" presStyleIdx="2" presStyleCnt="7"/>
      <dgm:spPr/>
    </dgm:pt>
    <dgm:pt modelId="{805C89AD-DA7A-4EDA-902C-7C994C091B72}" type="pres">
      <dgm:prSet presAssocID="{4C5E1C1A-89E0-4B06-9553-7A4217DE218C}"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A431F1C0-9A07-4CDF-81B2-1A901D44483C}" type="pres">
      <dgm:prSet presAssocID="{4C5E1C1A-89E0-4B06-9553-7A4217DE218C}" presName="spaceRect" presStyleCnt="0"/>
      <dgm:spPr/>
    </dgm:pt>
    <dgm:pt modelId="{0DF19179-490C-458F-9A4C-F0563A23F79D}" type="pres">
      <dgm:prSet presAssocID="{4C5E1C1A-89E0-4B06-9553-7A4217DE218C}" presName="textRect" presStyleLbl="revTx" presStyleIdx="2" presStyleCnt="7">
        <dgm:presLayoutVars>
          <dgm:chMax val="1"/>
          <dgm:chPref val="1"/>
        </dgm:presLayoutVars>
      </dgm:prSet>
      <dgm:spPr/>
    </dgm:pt>
    <dgm:pt modelId="{44D71479-93C7-4ABA-9EF0-9618A75D3336}" type="pres">
      <dgm:prSet presAssocID="{AEE26928-C5D2-4A70-AEFC-9ACB28BA4F4E}" presName="sibTrans" presStyleLbl="sibTrans2D1" presStyleIdx="0" presStyleCnt="0"/>
      <dgm:spPr/>
    </dgm:pt>
    <dgm:pt modelId="{74E76991-EEB1-4ED4-94E1-2D7DA7443D6A}" type="pres">
      <dgm:prSet presAssocID="{B53DCF31-0B42-4721-B7D2-84C5352E4B1C}" presName="compNode" presStyleCnt="0"/>
      <dgm:spPr/>
    </dgm:pt>
    <dgm:pt modelId="{060A7E86-8F5E-48A6-989B-319F93AE4FC3}" type="pres">
      <dgm:prSet presAssocID="{B53DCF31-0B42-4721-B7D2-84C5352E4B1C}" presName="iconBgRect" presStyleLbl="bgShp" presStyleIdx="3" presStyleCnt="7"/>
      <dgm:spPr/>
    </dgm:pt>
    <dgm:pt modelId="{52FBFD0D-E751-4A5A-802D-3E0978EF97C9}" type="pres">
      <dgm:prSet presAssocID="{B53DCF31-0B42-4721-B7D2-84C5352E4B1C}"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me"/>
        </a:ext>
      </dgm:extLst>
    </dgm:pt>
    <dgm:pt modelId="{6FF1C649-2808-477A-92A0-FC50701E3819}" type="pres">
      <dgm:prSet presAssocID="{B53DCF31-0B42-4721-B7D2-84C5352E4B1C}" presName="spaceRect" presStyleCnt="0"/>
      <dgm:spPr/>
    </dgm:pt>
    <dgm:pt modelId="{243C3DE3-BCD5-400B-91F1-1F5676CDC2FC}" type="pres">
      <dgm:prSet presAssocID="{B53DCF31-0B42-4721-B7D2-84C5352E4B1C}" presName="textRect" presStyleLbl="revTx" presStyleIdx="3" presStyleCnt="7">
        <dgm:presLayoutVars>
          <dgm:chMax val="1"/>
          <dgm:chPref val="1"/>
        </dgm:presLayoutVars>
      </dgm:prSet>
      <dgm:spPr/>
    </dgm:pt>
    <dgm:pt modelId="{900E65EC-70E6-4C1F-81D7-F4A33C89ED78}" type="pres">
      <dgm:prSet presAssocID="{76D7A92F-FFC3-436E-AA70-7D1890279D18}" presName="sibTrans" presStyleLbl="sibTrans2D1" presStyleIdx="0" presStyleCnt="0"/>
      <dgm:spPr/>
    </dgm:pt>
    <dgm:pt modelId="{2AFEB9CC-4CB6-4D18-9183-87D22E5260AE}" type="pres">
      <dgm:prSet presAssocID="{68C0A18D-3E9F-4DCD-82BC-521E6BADDF86}" presName="compNode" presStyleCnt="0"/>
      <dgm:spPr/>
    </dgm:pt>
    <dgm:pt modelId="{F8763E0E-E321-4AEA-BB06-8EA3DB1DFB6B}" type="pres">
      <dgm:prSet presAssocID="{68C0A18D-3E9F-4DCD-82BC-521E6BADDF86}" presName="iconBgRect" presStyleLbl="bgShp" presStyleIdx="4" presStyleCnt="7"/>
      <dgm:spPr/>
    </dgm:pt>
    <dgm:pt modelId="{47CF2AE3-CC66-4173-9304-68D692EAD633}" type="pres">
      <dgm:prSet presAssocID="{68C0A18D-3E9F-4DCD-82BC-521E6BADDF8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hermometer"/>
        </a:ext>
      </dgm:extLst>
    </dgm:pt>
    <dgm:pt modelId="{54014420-6233-43A0-8CAE-FED68F9662CB}" type="pres">
      <dgm:prSet presAssocID="{68C0A18D-3E9F-4DCD-82BC-521E6BADDF86}" presName="spaceRect" presStyleCnt="0"/>
      <dgm:spPr/>
    </dgm:pt>
    <dgm:pt modelId="{0CE4A9B3-7BC5-4925-9A3B-8CB2D738C080}" type="pres">
      <dgm:prSet presAssocID="{68C0A18D-3E9F-4DCD-82BC-521E6BADDF86}" presName="textRect" presStyleLbl="revTx" presStyleIdx="4" presStyleCnt="7">
        <dgm:presLayoutVars>
          <dgm:chMax val="1"/>
          <dgm:chPref val="1"/>
        </dgm:presLayoutVars>
      </dgm:prSet>
      <dgm:spPr/>
    </dgm:pt>
    <dgm:pt modelId="{C1AB37EE-C0FB-4ECE-83A4-0DE30B1C6FFD}" type="pres">
      <dgm:prSet presAssocID="{0CB73487-D5FA-44D2-8986-38E3F4BC88CF}" presName="sibTrans" presStyleLbl="sibTrans2D1" presStyleIdx="0" presStyleCnt="0"/>
      <dgm:spPr/>
    </dgm:pt>
    <dgm:pt modelId="{8E341FD2-848B-438E-AFA3-2137E16F6E37}" type="pres">
      <dgm:prSet presAssocID="{32E71ECA-D43D-4EFD-9540-9E09C9ACD18C}" presName="compNode" presStyleCnt="0"/>
      <dgm:spPr/>
    </dgm:pt>
    <dgm:pt modelId="{EEA17CD4-730C-4970-9D54-DE5C1D382E35}" type="pres">
      <dgm:prSet presAssocID="{32E71ECA-D43D-4EFD-9540-9E09C9ACD18C}" presName="iconBgRect" presStyleLbl="bgShp" presStyleIdx="5" presStyleCnt="7"/>
      <dgm:spPr/>
    </dgm:pt>
    <dgm:pt modelId="{59D872D0-1B23-4492-846A-7C4AC1B02921}" type="pres">
      <dgm:prSet presAssocID="{32E71ECA-D43D-4EFD-9540-9E09C9ACD18C}"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erson with Cane"/>
        </a:ext>
      </dgm:extLst>
    </dgm:pt>
    <dgm:pt modelId="{1ABF463F-7438-4207-825B-008FBEADC45E}" type="pres">
      <dgm:prSet presAssocID="{32E71ECA-D43D-4EFD-9540-9E09C9ACD18C}" presName="spaceRect" presStyleCnt="0"/>
      <dgm:spPr/>
    </dgm:pt>
    <dgm:pt modelId="{45E4A971-F844-43E4-A3A9-C1BEF6103516}" type="pres">
      <dgm:prSet presAssocID="{32E71ECA-D43D-4EFD-9540-9E09C9ACD18C}" presName="textRect" presStyleLbl="revTx" presStyleIdx="5" presStyleCnt="7">
        <dgm:presLayoutVars>
          <dgm:chMax val="1"/>
          <dgm:chPref val="1"/>
        </dgm:presLayoutVars>
      </dgm:prSet>
      <dgm:spPr/>
    </dgm:pt>
    <dgm:pt modelId="{6F85279D-900D-490F-888E-43341626F635}" type="pres">
      <dgm:prSet presAssocID="{A8A475C9-CAB8-4AC1-8394-9CB6457AFAE1}" presName="sibTrans" presStyleLbl="sibTrans2D1" presStyleIdx="0" presStyleCnt="0"/>
      <dgm:spPr/>
    </dgm:pt>
    <dgm:pt modelId="{89C98D07-BDC7-407F-A0E8-FC3D5EED3902}" type="pres">
      <dgm:prSet presAssocID="{BDEA9BDB-694F-458B-9BE8-09B7274F214C}" presName="compNode" presStyleCnt="0"/>
      <dgm:spPr/>
    </dgm:pt>
    <dgm:pt modelId="{309FAF66-05A5-4D6D-8D2D-4E9CCFE1AE3E}" type="pres">
      <dgm:prSet presAssocID="{BDEA9BDB-694F-458B-9BE8-09B7274F214C}" presName="iconBgRect" presStyleLbl="bgShp" presStyleIdx="6" presStyleCnt="7"/>
      <dgm:spPr/>
    </dgm:pt>
    <dgm:pt modelId="{094B1F15-1F3F-4DCA-B867-8EEFC3CE77C5}" type="pres">
      <dgm:prSet presAssocID="{BDEA9BDB-694F-458B-9BE8-09B7274F214C}"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Users"/>
        </a:ext>
      </dgm:extLst>
    </dgm:pt>
    <dgm:pt modelId="{AA19D068-31D9-46D5-9542-0FE9974AD7B4}" type="pres">
      <dgm:prSet presAssocID="{BDEA9BDB-694F-458B-9BE8-09B7274F214C}" presName="spaceRect" presStyleCnt="0"/>
      <dgm:spPr/>
    </dgm:pt>
    <dgm:pt modelId="{2EDCF6EF-DD57-491D-9C22-7F982022DBC2}" type="pres">
      <dgm:prSet presAssocID="{BDEA9BDB-694F-458B-9BE8-09B7274F214C}" presName="textRect" presStyleLbl="revTx" presStyleIdx="6" presStyleCnt="7">
        <dgm:presLayoutVars>
          <dgm:chMax val="1"/>
          <dgm:chPref val="1"/>
        </dgm:presLayoutVars>
      </dgm:prSet>
      <dgm:spPr/>
    </dgm:pt>
  </dgm:ptLst>
  <dgm:cxnLst>
    <dgm:cxn modelId="{D5C18201-E434-4F74-95D3-B527664DEDDC}" type="presOf" srcId="{32E71ECA-D43D-4EFD-9540-9E09C9ACD18C}" destId="{45E4A971-F844-43E4-A3A9-C1BEF6103516}" srcOrd="0" destOrd="0" presId="urn:microsoft.com/office/officeart/2018/2/layout/IconCircleList"/>
    <dgm:cxn modelId="{02776305-BBC4-460F-BED1-53C7AAB239D0}" srcId="{BAA66A1A-05E1-4745-BEF9-BE881E5661CA}" destId="{0C3AC44E-C55B-4C16-8B3E-F849DCFFCF22}" srcOrd="1" destOrd="0" parTransId="{69B22D7A-5BF1-42E2-8CB7-995D25707819}" sibTransId="{4FAC68DA-CD3A-4239-B14D-532C41664F60}"/>
    <dgm:cxn modelId="{9FBD0B0F-67C2-44BE-B72E-ADFCE693CDFC}" type="presOf" srcId="{BAA66A1A-05E1-4745-BEF9-BE881E5661CA}" destId="{E6B44C36-BE56-4F51-B451-2991585F4F52}" srcOrd="0" destOrd="0" presId="urn:microsoft.com/office/officeart/2018/2/layout/IconCircleList"/>
    <dgm:cxn modelId="{D551C512-0569-47A1-AC48-479D54B705CE}" srcId="{BAA66A1A-05E1-4745-BEF9-BE881E5661CA}" destId="{EF5D81C1-77A9-479E-A4E9-B31E08D28973}" srcOrd="0" destOrd="0" parTransId="{BE977FF2-AA38-4EAE-A947-948CD5C8D37F}" sibTransId="{2D3E5BF8-2B66-49C7-9A26-FB91DCE0DC64}"/>
    <dgm:cxn modelId="{A6339730-AB14-4C54-915E-7C88BC53C4C4}" srcId="{BAA66A1A-05E1-4745-BEF9-BE881E5661CA}" destId="{68C0A18D-3E9F-4DCD-82BC-521E6BADDF86}" srcOrd="4" destOrd="0" parTransId="{3989C0FC-AEF4-4BC1-93F9-37D8A9AD0F8E}" sibTransId="{0CB73487-D5FA-44D2-8986-38E3F4BC88CF}"/>
    <dgm:cxn modelId="{09411B4B-4A6C-4E08-A162-F73946F9B6A8}" type="presOf" srcId="{BDEA9BDB-694F-458B-9BE8-09B7274F214C}" destId="{2EDCF6EF-DD57-491D-9C22-7F982022DBC2}" srcOrd="0" destOrd="0" presId="urn:microsoft.com/office/officeart/2018/2/layout/IconCircleList"/>
    <dgm:cxn modelId="{E7FDAC4C-9B7F-45A0-9BFA-AED7C7D73628}" srcId="{BAA66A1A-05E1-4745-BEF9-BE881E5661CA}" destId="{BDEA9BDB-694F-458B-9BE8-09B7274F214C}" srcOrd="6" destOrd="0" parTransId="{FF67886E-08F6-4119-8953-E9ECC39E00C4}" sibTransId="{F2FC932C-352E-4031-9A06-84DF203A287D}"/>
    <dgm:cxn modelId="{FDE21F54-E3FD-4D8F-AD37-44487F14F71C}" type="presOf" srcId="{B53DCF31-0B42-4721-B7D2-84C5352E4B1C}" destId="{243C3DE3-BCD5-400B-91F1-1F5676CDC2FC}" srcOrd="0" destOrd="0" presId="urn:microsoft.com/office/officeart/2018/2/layout/IconCircleList"/>
    <dgm:cxn modelId="{A75B2D57-D21F-4C5F-B791-E825DC055422}" type="presOf" srcId="{A8A475C9-CAB8-4AC1-8394-9CB6457AFAE1}" destId="{6F85279D-900D-490F-888E-43341626F635}" srcOrd="0" destOrd="0" presId="urn:microsoft.com/office/officeart/2018/2/layout/IconCircleList"/>
    <dgm:cxn modelId="{0C1B7C81-2C86-4A0F-A2E3-79832A5381C7}" type="presOf" srcId="{AEE26928-C5D2-4A70-AEFC-9ACB28BA4F4E}" destId="{44D71479-93C7-4ABA-9EF0-9618A75D3336}" srcOrd="0" destOrd="0" presId="urn:microsoft.com/office/officeart/2018/2/layout/IconCircleList"/>
    <dgm:cxn modelId="{E1863F85-B313-43FD-9021-A797443F3DFF}" type="presOf" srcId="{68C0A18D-3E9F-4DCD-82BC-521E6BADDF86}" destId="{0CE4A9B3-7BC5-4925-9A3B-8CB2D738C080}" srcOrd="0" destOrd="0" presId="urn:microsoft.com/office/officeart/2018/2/layout/IconCircleList"/>
    <dgm:cxn modelId="{EC76E786-F4BE-4159-831C-C5D2B9C1CB81}" type="presOf" srcId="{4FAC68DA-CD3A-4239-B14D-532C41664F60}" destId="{175339D3-51D4-4C8A-9C4A-EE82F651B00C}" srcOrd="0" destOrd="0" presId="urn:microsoft.com/office/officeart/2018/2/layout/IconCircleList"/>
    <dgm:cxn modelId="{0BDAF2AE-BC5A-4C19-9E63-3C8FCA84381F}" srcId="{BAA66A1A-05E1-4745-BEF9-BE881E5661CA}" destId="{B53DCF31-0B42-4721-B7D2-84C5352E4B1C}" srcOrd="3" destOrd="0" parTransId="{F87C2868-CF37-4D14-8525-9BE403517526}" sibTransId="{76D7A92F-FFC3-436E-AA70-7D1890279D18}"/>
    <dgm:cxn modelId="{7DCE07C2-CD21-4341-90AE-374AAF9EF123}" srcId="{BAA66A1A-05E1-4745-BEF9-BE881E5661CA}" destId="{4C5E1C1A-89E0-4B06-9553-7A4217DE218C}" srcOrd="2" destOrd="0" parTransId="{E1D62C08-C1FB-4181-BDD5-C5780615ECB8}" sibTransId="{AEE26928-C5D2-4A70-AEFC-9ACB28BA4F4E}"/>
    <dgm:cxn modelId="{64C8FDCA-1436-4061-8760-38ADC32BCA1D}" type="presOf" srcId="{0C3AC44E-C55B-4C16-8B3E-F849DCFFCF22}" destId="{5474C0E3-B833-46D9-BD3B-36C731D1D6AD}" srcOrd="0" destOrd="0" presId="urn:microsoft.com/office/officeart/2018/2/layout/IconCircleList"/>
    <dgm:cxn modelId="{660A74CB-4742-4ECF-9CE2-6CC103B3267E}" srcId="{BAA66A1A-05E1-4745-BEF9-BE881E5661CA}" destId="{32E71ECA-D43D-4EFD-9540-9E09C9ACD18C}" srcOrd="5" destOrd="0" parTransId="{9D1144DA-1A28-48EE-AEA1-8E8050E328F9}" sibTransId="{A8A475C9-CAB8-4AC1-8394-9CB6457AFAE1}"/>
    <dgm:cxn modelId="{060B70D2-64C2-44A2-A942-C7C40C0CE107}" type="presOf" srcId="{76D7A92F-FFC3-436E-AA70-7D1890279D18}" destId="{900E65EC-70E6-4C1F-81D7-F4A33C89ED78}" srcOrd="0" destOrd="0" presId="urn:microsoft.com/office/officeart/2018/2/layout/IconCircleList"/>
    <dgm:cxn modelId="{613B9BE0-8D1B-4E67-A44C-39205720979E}" type="presOf" srcId="{2D3E5BF8-2B66-49C7-9A26-FB91DCE0DC64}" destId="{37BDBCE8-23DA-47EF-9A95-668B3B2DE847}" srcOrd="0" destOrd="0" presId="urn:microsoft.com/office/officeart/2018/2/layout/IconCircleList"/>
    <dgm:cxn modelId="{05416EEC-0C33-4AFE-BB75-F7B28F166013}" type="presOf" srcId="{4C5E1C1A-89E0-4B06-9553-7A4217DE218C}" destId="{0DF19179-490C-458F-9A4C-F0563A23F79D}" srcOrd="0" destOrd="0" presId="urn:microsoft.com/office/officeart/2018/2/layout/IconCircleList"/>
    <dgm:cxn modelId="{18F637EE-974E-4FD1-9A00-6DAF34DD4399}" type="presOf" srcId="{0CB73487-D5FA-44D2-8986-38E3F4BC88CF}" destId="{C1AB37EE-C0FB-4ECE-83A4-0DE30B1C6FFD}" srcOrd="0" destOrd="0" presId="urn:microsoft.com/office/officeart/2018/2/layout/IconCircleList"/>
    <dgm:cxn modelId="{CCCBD2FB-0100-4D5A-AC3D-0CCC19A337E5}" type="presOf" srcId="{EF5D81C1-77A9-479E-A4E9-B31E08D28973}" destId="{FC0BE917-D885-4B8C-B428-3BADF7D693BA}" srcOrd="0" destOrd="0" presId="urn:microsoft.com/office/officeart/2018/2/layout/IconCircleList"/>
    <dgm:cxn modelId="{B9FF7FD7-C72E-457F-A714-8A3938DA85DE}" type="presParOf" srcId="{E6B44C36-BE56-4F51-B451-2991585F4F52}" destId="{56C23777-95A4-4C91-A77B-ED894D96B28A}" srcOrd="0" destOrd="0" presId="urn:microsoft.com/office/officeart/2018/2/layout/IconCircleList"/>
    <dgm:cxn modelId="{5A8C90B4-D6DC-4189-9343-A2957FB7E67A}" type="presParOf" srcId="{56C23777-95A4-4C91-A77B-ED894D96B28A}" destId="{5C7EB457-A873-4330-A715-1BFC05BE64BF}" srcOrd="0" destOrd="0" presId="urn:microsoft.com/office/officeart/2018/2/layout/IconCircleList"/>
    <dgm:cxn modelId="{F873FB6E-423D-4913-9580-6EF7167DC80E}" type="presParOf" srcId="{5C7EB457-A873-4330-A715-1BFC05BE64BF}" destId="{20E5F057-B9EC-4FE3-B950-BD14C64A4D5D}" srcOrd="0" destOrd="0" presId="urn:microsoft.com/office/officeart/2018/2/layout/IconCircleList"/>
    <dgm:cxn modelId="{0C566BCA-AD47-4715-AE2C-FEB3E836C807}" type="presParOf" srcId="{5C7EB457-A873-4330-A715-1BFC05BE64BF}" destId="{8ABFC4E7-883A-4042-AEFF-B5A9C534212A}" srcOrd="1" destOrd="0" presId="urn:microsoft.com/office/officeart/2018/2/layout/IconCircleList"/>
    <dgm:cxn modelId="{235B847B-302C-4BE2-8746-53017FDF713D}" type="presParOf" srcId="{5C7EB457-A873-4330-A715-1BFC05BE64BF}" destId="{7F56E23D-B405-4BDB-BC2B-A4FDE0525BFB}" srcOrd="2" destOrd="0" presId="urn:microsoft.com/office/officeart/2018/2/layout/IconCircleList"/>
    <dgm:cxn modelId="{6482F788-88BE-40C2-9704-80EB13BEF9BB}" type="presParOf" srcId="{5C7EB457-A873-4330-A715-1BFC05BE64BF}" destId="{FC0BE917-D885-4B8C-B428-3BADF7D693BA}" srcOrd="3" destOrd="0" presId="urn:microsoft.com/office/officeart/2018/2/layout/IconCircleList"/>
    <dgm:cxn modelId="{F3C3BF73-347D-4648-AC96-6B35F0968459}" type="presParOf" srcId="{56C23777-95A4-4C91-A77B-ED894D96B28A}" destId="{37BDBCE8-23DA-47EF-9A95-668B3B2DE847}" srcOrd="1" destOrd="0" presId="urn:microsoft.com/office/officeart/2018/2/layout/IconCircleList"/>
    <dgm:cxn modelId="{065696D1-9757-45D6-AD9B-FD7609527EE2}" type="presParOf" srcId="{56C23777-95A4-4C91-A77B-ED894D96B28A}" destId="{BDD10FED-41C3-4311-AA6D-7254D4B01ABE}" srcOrd="2" destOrd="0" presId="urn:microsoft.com/office/officeart/2018/2/layout/IconCircleList"/>
    <dgm:cxn modelId="{4C39E92A-A5C4-4102-83DB-1A7A14F32680}" type="presParOf" srcId="{BDD10FED-41C3-4311-AA6D-7254D4B01ABE}" destId="{0A9D85C1-97E4-4C83-8356-B20686A1F44B}" srcOrd="0" destOrd="0" presId="urn:microsoft.com/office/officeart/2018/2/layout/IconCircleList"/>
    <dgm:cxn modelId="{9A247748-7E1C-421C-B3EF-C949CFBFA24C}" type="presParOf" srcId="{BDD10FED-41C3-4311-AA6D-7254D4B01ABE}" destId="{11670844-1DF6-44C5-A534-E3A315CE6161}" srcOrd="1" destOrd="0" presId="urn:microsoft.com/office/officeart/2018/2/layout/IconCircleList"/>
    <dgm:cxn modelId="{6C8322C7-7219-4715-8CD1-6655EF7243C0}" type="presParOf" srcId="{BDD10FED-41C3-4311-AA6D-7254D4B01ABE}" destId="{AF4DEDC1-06BD-4696-93A4-A4FD60BB88FC}" srcOrd="2" destOrd="0" presId="urn:microsoft.com/office/officeart/2018/2/layout/IconCircleList"/>
    <dgm:cxn modelId="{A048AE6E-6296-4073-9B17-57F626A96155}" type="presParOf" srcId="{BDD10FED-41C3-4311-AA6D-7254D4B01ABE}" destId="{5474C0E3-B833-46D9-BD3B-36C731D1D6AD}" srcOrd="3" destOrd="0" presId="urn:microsoft.com/office/officeart/2018/2/layout/IconCircleList"/>
    <dgm:cxn modelId="{D5FD19DC-FDC8-4B79-8743-8B7F3AF8CF81}" type="presParOf" srcId="{56C23777-95A4-4C91-A77B-ED894D96B28A}" destId="{175339D3-51D4-4C8A-9C4A-EE82F651B00C}" srcOrd="3" destOrd="0" presId="urn:microsoft.com/office/officeart/2018/2/layout/IconCircleList"/>
    <dgm:cxn modelId="{6BC26800-03C6-4C55-A118-9EC8502BF6D9}" type="presParOf" srcId="{56C23777-95A4-4C91-A77B-ED894D96B28A}" destId="{6BAC0DCD-36CF-4EA3-8371-608FFB62E70C}" srcOrd="4" destOrd="0" presId="urn:microsoft.com/office/officeart/2018/2/layout/IconCircleList"/>
    <dgm:cxn modelId="{BE844CA1-AF7C-4650-8446-EA8275C2D2CF}" type="presParOf" srcId="{6BAC0DCD-36CF-4EA3-8371-608FFB62E70C}" destId="{5F772EED-76E9-4815-80D8-B25915EA9E6D}" srcOrd="0" destOrd="0" presId="urn:microsoft.com/office/officeart/2018/2/layout/IconCircleList"/>
    <dgm:cxn modelId="{764A999E-1ED0-4D47-BA69-6712963E9E93}" type="presParOf" srcId="{6BAC0DCD-36CF-4EA3-8371-608FFB62E70C}" destId="{805C89AD-DA7A-4EDA-902C-7C994C091B72}" srcOrd="1" destOrd="0" presId="urn:microsoft.com/office/officeart/2018/2/layout/IconCircleList"/>
    <dgm:cxn modelId="{45E3B435-2439-4C7B-834E-2D2BFD5312E7}" type="presParOf" srcId="{6BAC0DCD-36CF-4EA3-8371-608FFB62E70C}" destId="{A431F1C0-9A07-4CDF-81B2-1A901D44483C}" srcOrd="2" destOrd="0" presId="urn:microsoft.com/office/officeart/2018/2/layout/IconCircleList"/>
    <dgm:cxn modelId="{CA8A93ED-8459-45E0-A69E-57DE07C14E64}" type="presParOf" srcId="{6BAC0DCD-36CF-4EA3-8371-608FFB62E70C}" destId="{0DF19179-490C-458F-9A4C-F0563A23F79D}" srcOrd="3" destOrd="0" presId="urn:microsoft.com/office/officeart/2018/2/layout/IconCircleList"/>
    <dgm:cxn modelId="{6C10CABE-509C-42EC-8F31-8F33FA1CEFE8}" type="presParOf" srcId="{56C23777-95A4-4C91-A77B-ED894D96B28A}" destId="{44D71479-93C7-4ABA-9EF0-9618A75D3336}" srcOrd="5" destOrd="0" presId="urn:microsoft.com/office/officeart/2018/2/layout/IconCircleList"/>
    <dgm:cxn modelId="{2CF89640-347F-46A9-977F-3CBAAF6C8193}" type="presParOf" srcId="{56C23777-95A4-4C91-A77B-ED894D96B28A}" destId="{74E76991-EEB1-4ED4-94E1-2D7DA7443D6A}" srcOrd="6" destOrd="0" presId="urn:microsoft.com/office/officeart/2018/2/layout/IconCircleList"/>
    <dgm:cxn modelId="{004CC6AF-4EB0-4DDD-8021-DF6715894714}" type="presParOf" srcId="{74E76991-EEB1-4ED4-94E1-2D7DA7443D6A}" destId="{060A7E86-8F5E-48A6-989B-319F93AE4FC3}" srcOrd="0" destOrd="0" presId="urn:microsoft.com/office/officeart/2018/2/layout/IconCircleList"/>
    <dgm:cxn modelId="{D8F3EA9C-938B-4525-923B-654FB6F0A9CD}" type="presParOf" srcId="{74E76991-EEB1-4ED4-94E1-2D7DA7443D6A}" destId="{52FBFD0D-E751-4A5A-802D-3E0978EF97C9}" srcOrd="1" destOrd="0" presId="urn:microsoft.com/office/officeart/2018/2/layout/IconCircleList"/>
    <dgm:cxn modelId="{82E6FDEE-57CF-4866-A9CE-ECCE860E2A98}" type="presParOf" srcId="{74E76991-EEB1-4ED4-94E1-2D7DA7443D6A}" destId="{6FF1C649-2808-477A-92A0-FC50701E3819}" srcOrd="2" destOrd="0" presId="urn:microsoft.com/office/officeart/2018/2/layout/IconCircleList"/>
    <dgm:cxn modelId="{CF1B87A3-8370-4F56-B0FC-6E21177FCA9E}" type="presParOf" srcId="{74E76991-EEB1-4ED4-94E1-2D7DA7443D6A}" destId="{243C3DE3-BCD5-400B-91F1-1F5676CDC2FC}" srcOrd="3" destOrd="0" presId="urn:microsoft.com/office/officeart/2018/2/layout/IconCircleList"/>
    <dgm:cxn modelId="{9615F54A-FB20-4861-9125-7176BE791C2D}" type="presParOf" srcId="{56C23777-95A4-4C91-A77B-ED894D96B28A}" destId="{900E65EC-70E6-4C1F-81D7-F4A33C89ED78}" srcOrd="7" destOrd="0" presId="urn:microsoft.com/office/officeart/2018/2/layout/IconCircleList"/>
    <dgm:cxn modelId="{3BD5C809-6E3F-42C7-B05C-E5C65623ABF2}" type="presParOf" srcId="{56C23777-95A4-4C91-A77B-ED894D96B28A}" destId="{2AFEB9CC-4CB6-4D18-9183-87D22E5260AE}" srcOrd="8" destOrd="0" presId="urn:microsoft.com/office/officeart/2018/2/layout/IconCircleList"/>
    <dgm:cxn modelId="{3346E118-2815-45FD-8D6F-AA73AD4FAA1D}" type="presParOf" srcId="{2AFEB9CC-4CB6-4D18-9183-87D22E5260AE}" destId="{F8763E0E-E321-4AEA-BB06-8EA3DB1DFB6B}" srcOrd="0" destOrd="0" presId="urn:microsoft.com/office/officeart/2018/2/layout/IconCircleList"/>
    <dgm:cxn modelId="{762A9278-2BA6-48FD-AEB9-0B2B309F49A6}" type="presParOf" srcId="{2AFEB9CC-4CB6-4D18-9183-87D22E5260AE}" destId="{47CF2AE3-CC66-4173-9304-68D692EAD633}" srcOrd="1" destOrd="0" presId="urn:microsoft.com/office/officeart/2018/2/layout/IconCircleList"/>
    <dgm:cxn modelId="{87AFB0E4-BC48-4D49-8A03-96A47DD46C7B}" type="presParOf" srcId="{2AFEB9CC-4CB6-4D18-9183-87D22E5260AE}" destId="{54014420-6233-43A0-8CAE-FED68F9662CB}" srcOrd="2" destOrd="0" presId="urn:microsoft.com/office/officeart/2018/2/layout/IconCircleList"/>
    <dgm:cxn modelId="{C1C2710F-1CA8-4E72-B283-32D4E5626094}" type="presParOf" srcId="{2AFEB9CC-4CB6-4D18-9183-87D22E5260AE}" destId="{0CE4A9B3-7BC5-4925-9A3B-8CB2D738C080}" srcOrd="3" destOrd="0" presId="urn:microsoft.com/office/officeart/2018/2/layout/IconCircleList"/>
    <dgm:cxn modelId="{3BE162E6-305C-4073-9887-A3989AB83D94}" type="presParOf" srcId="{56C23777-95A4-4C91-A77B-ED894D96B28A}" destId="{C1AB37EE-C0FB-4ECE-83A4-0DE30B1C6FFD}" srcOrd="9" destOrd="0" presId="urn:microsoft.com/office/officeart/2018/2/layout/IconCircleList"/>
    <dgm:cxn modelId="{1E02A1D7-44EF-4D49-BBB6-AB7A3789045B}" type="presParOf" srcId="{56C23777-95A4-4C91-A77B-ED894D96B28A}" destId="{8E341FD2-848B-438E-AFA3-2137E16F6E37}" srcOrd="10" destOrd="0" presId="urn:microsoft.com/office/officeart/2018/2/layout/IconCircleList"/>
    <dgm:cxn modelId="{E53656F4-B1AB-4DF1-AFA9-176CA47FA3DB}" type="presParOf" srcId="{8E341FD2-848B-438E-AFA3-2137E16F6E37}" destId="{EEA17CD4-730C-4970-9D54-DE5C1D382E35}" srcOrd="0" destOrd="0" presId="urn:microsoft.com/office/officeart/2018/2/layout/IconCircleList"/>
    <dgm:cxn modelId="{F0E4E216-1E7B-4BE1-8A60-0C0EE6531277}" type="presParOf" srcId="{8E341FD2-848B-438E-AFA3-2137E16F6E37}" destId="{59D872D0-1B23-4492-846A-7C4AC1B02921}" srcOrd="1" destOrd="0" presId="urn:microsoft.com/office/officeart/2018/2/layout/IconCircleList"/>
    <dgm:cxn modelId="{10D107A5-5D0D-469B-9B44-215BF872055C}" type="presParOf" srcId="{8E341FD2-848B-438E-AFA3-2137E16F6E37}" destId="{1ABF463F-7438-4207-825B-008FBEADC45E}" srcOrd="2" destOrd="0" presId="urn:microsoft.com/office/officeart/2018/2/layout/IconCircleList"/>
    <dgm:cxn modelId="{1048373B-5A5E-42FF-9880-330817FB219E}" type="presParOf" srcId="{8E341FD2-848B-438E-AFA3-2137E16F6E37}" destId="{45E4A971-F844-43E4-A3A9-C1BEF6103516}" srcOrd="3" destOrd="0" presId="urn:microsoft.com/office/officeart/2018/2/layout/IconCircleList"/>
    <dgm:cxn modelId="{82581BA0-49B8-4411-94B3-8134D54A33EB}" type="presParOf" srcId="{56C23777-95A4-4C91-A77B-ED894D96B28A}" destId="{6F85279D-900D-490F-888E-43341626F635}" srcOrd="11" destOrd="0" presId="urn:microsoft.com/office/officeart/2018/2/layout/IconCircleList"/>
    <dgm:cxn modelId="{DFAC82AA-890F-46C5-8060-D54F0230CC1F}" type="presParOf" srcId="{56C23777-95A4-4C91-A77B-ED894D96B28A}" destId="{89C98D07-BDC7-407F-A0E8-FC3D5EED3902}" srcOrd="12" destOrd="0" presId="urn:microsoft.com/office/officeart/2018/2/layout/IconCircleList"/>
    <dgm:cxn modelId="{57A1EA7A-2AD4-421B-BCEC-700FE6563251}" type="presParOf" srcId="{89C98D07-BDC7-407F-A0E8-FC3D5EED3902}" destId="{309FAF66-05A5-4D6D-8D2D-4E9CCFE1AE3E}" srcOrd="0" destOrd="0" presId="urn:microsoft.com/office/officeart/2018/2/layout/IconCircleList"/>
    <dgm:cxn modelId="{C9BDC9F4-4619-44D8-A2C4-0F5583A58DB3}" type="presParOf" srcId="{89C98D07-BDC7-407F-A0E8-FC3D5EED3902}" destId="{094B1F15-1F3F-4DCA-B867-8EEFC3CE77C5}" srcOrd="1" destOrd="0" presId="urn:microsoft.com/office/officeart/2018/2/layout/IconCircleList"/>
    <dgm:cxn modelId="{E78BBF69-1DB7-4DAC-B07C-D070FE7B51A0}" type="presParOf" srcId="{89C98D07-BDC7-407F-A0E8-FC3D5EED3902}" destId="{AA19D068-31D9-46D5-9542-0FE9974AD7B4}" srcOrd="2" destOrd="0" presId="urn:microsoft.com/office/officeart/2018/2/layout/IconCircleList"/>
    <dgm:cxn modelId="{BF30CD14-8B5E-4899-B5EE-9572C6506B81}" type="presParOf" srcId="{89C98D07-BDC7-407F-A0E8-FC3D5EED3902}" destId="{2EDCF6EF-DD57-491D-9C22-7F982022DBC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C48D8A-3141-4F68-A35B-8C28E07945AB}"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10B97C72-97DA-4384-84DE-EF9CFE568C06}">
      <dgm:prSet/>
      <dgm:spPr/>
      <dgm:t>
        <a:bodyPr/>
        <a:lstStyle/>
        <a:p>
          <a:r>
            <a:rPr lang="en-US" dirty="0"/>
            <a:t>Connie- Hilton </a:t>
          </a:r>
        </a:p>
      </dgm:t>
    </dgm:pt>
    <dgm:pt modelId="{2B7E3505-39CE-4D6A-99F8-5064AB457D09}" type="parTrans" cxnId="{F71C4D28-6094-400C-AD6E-DB533E6EEC56}">
      <dgm:prSet/>
      <dgm:spPr/>
      <dgm:t>
        <a:bodyPr/>
        <a:lstStyle/>
        <a:p>
          <a:endParaRPr lang="en-US"/>
        </a:p>
      </dgm:t>
    </dgm:pt>
    <dgm:pt modelId="{33E0C09D-335D-4C5F-8CFF-C01136C3CAE6}" type="sibTrans" cxnId="{F71C4D28-6094-400C-AD6E-DB533E6EEC56}">
      <dgm:prSet/>
      <dgm:spPr/>
      <dgm:t>
        <a:bodyPr/>
        <a:lstStyle/>
        <a:p>
          <a:endParaRPr lang="en-US"/>
        </a:p>
      </dgm:t>
    </dgm:pt>
    <dgm:pt modelId="{A0F972EE-2A6A-4C16-912D-669B6581D530}">
      <dgm:prSet/>
      <dgm:spPr/>
      <dgm:t>
        <a:bodyPr/>
        <a:lstStyle/>
        <a:p>
          <a:r>
            <a:rPr lang="en-US" dirty="0"/>
            <a:t>IBM Watson AI</a:t>
          </a:r>
        </a:p>
      </dgm:t>
    </dgm:pt>
    <dgm:pt modelId="{FC609503-2805-4F0E-B08D-3AA47BFFE0E3}" type="parTrans" cxnId="{0CA4412A-D55A-417B-9582-1666708DD541}">
      <dgm:prSet/>
      <dgm:spPr/>
      <dgm:t>
        <a:bodyPr/>
        <a:lstStyle/>
        <a:p>
          <a:endParaRPr lang="en-US"/>
        </a:p>
      </dgm:t>
    </dgm:pt>
    <dgm:pt modelId="{91CD4299-D50D-4D42-B4FE-34567B655CE3}" type="sibTrans" cxnId="{0CA4412A-D55A-417B-9582-1666708DD541}">
      <dgm:prSet/>
      <dgm:spPr/>
      <dgm:t>
        <a:bodyPr/>
        <a:lstStyle/>
        <a:p>
          <a:endParaRPr lang="en-US"/>
        </a:p>
      </dgm:t>
    </dgm:pt>
    <dgm:pt modelId="{0BE26273-FEE0-43B0-A3DF-60C90E8CE382}">
      <dgm:prSet/>
      <dgm:spPr/>
      <dgm:t>
        <a:bodyPr/>
        <a:lstStyle/>
        <a:p>
          <a:r>
            <a:rPr lang="en-US" dirty="0"/>
            <a:t>Plus Marriott, Accor etc. </a:t>
          </a:r>
        </a:p>
      </dgm:t>
    </dgm:pt>
    <dgm:pt modelId="{4E894F4E-80BC-414B-9E67-73F3BEE7EFBF}" type="parTrans" cxnId="{9F3C45CF-DE5F-4C8A-9657-0E8B45115A2B}">
      <dgm:prSet/>
      <dgm:spPr/>
      <dgm:t>
        <a:bodyPr/>
        <a:lstStyle/>
        <a:p>
          <a:endParaRPr lang="en-US"/>
        </a:p>
      </dgm:t>
    </dgm:pt>
    <dgm:pt modelId="{F8AA1BEF-3EBA-4CC8-8356-AA1741807BB0}" type="sibTrans" cxnId="{9F3C45CF-DE5F-4C8A-9657-0E8B45115A2B}">
      <dgm:prSet/>
      <dgm:spPr/>
      <dgm:t>
        <a:bodyPr/>
        <a:lstStyle/>
        <a:p>
          <a:endParaRPr lang="en-US"/>
        </a:p>
      </dgm:t>
    </dgm:pt>
    <dgm:pt modelId="{1FC3828C-946D-458B-A64B-FF3DF220C41C}" type="pres">
      <dgm:prSet presAssocID="{A1C48D8A-3141-4F68-A35B-8C28E07945AB}" presName="hierChild1" presStyleCnt="0">
        <dgm:presLayoutVars>
          <dgm:chPref val="1"/>
          <dgm:dir/>
          <dgm:animOne val="branch"/>
          <dgm:animLvl val="lvl"/>
          <dgm:resizeHandles/>
        </dgm:presLayoutVars>
      </dgm:prSet>
      <dgm:spPr/>
    </dgm:pt>
    <dgm:pt modelId="{33EF5E10-0660-4C0C-9964-E1958E92A52E}" type="pres">
      <dgm:prSet presAssocID="{10B97C72-97DA-4384-84DE-EF9CFE568C06}" presName="hierRoot1" presStyleCnt="0"/>
      <dgm:spPr/>
    </dgm:pt>
    <dgm:pt modelId="{B6FB3D20-0BD1-468E-AF85-8AF1880D95DF}" type="pres">
      <dgm:prSet presAssocID="{10B97C72-97DA-4384-84DE-EF9CFE568C06}" presName="composite" presStyleCnt="0"/>
      <dgm:spPr/>
    </dgm:pt>
    <dgm:pt modelId="{04347334-1F99-4535-BFE2-9DAF52A4985B}" type="pres">
      <dgm:prSet presAssocID="{10B97C72-97DA-4384-84DE-EF9CFE568C06}" presName="background" presStyleLbl="node0" presStyleIdx="0" presStyleCnt="3"/>
      <dgm:spPr/>
    </dgm:pt>
    <dgm:pt modelId="{5B52976F-E299-4465-9517-E91FB127B00D}" type="pres">
      <dgm:prSet presAssocID="{10B97C72-97DA-4384-84DE-EF9CFE568C06}" presName="text" presStyleLbl="fgAcc0" presStyleIdx="0" presStyleCnt="3">
        <dgm:presLayoutVars>
          <dgm:chPref val="3"/>
        </dgm:presLayoutVars>
      </dgm:prSet>
      <dgm:spPr/>
    </dgm:pt>
    <dgm:pt modelId="{986A83A0-DB6D-4DD4-93C3-AD1CA9162ACD}" type="pres">
      <dgm:prSet presAssocID="{10B97C72-97DA-4384-84DE-EF9CFE568C06}" presName="hierChild2" presStyleCnt="0"/>
      <dgm:spPr/>
    </dgm:pt>
    <dgm:pt modelId="{7E54FAE0-5AA2-4D46-9486-7C876ABB7550}" type="pres">
      <dgm:prSet presAssocID="{A0F972EE-2A6A-4C16-912D-669B6581D530}" presName="hierRoot1" presStyleCnt="0"/>
      <dgm:spPr/>
    </dgm:pt>
    <dgm:pt modelId="{305B562A-03E6-4194-81EB-D4853C6070F7}" type="pres">
      <dgm:prSet presAssocID="{A0F972EE-2A6A-4C16-912D-669B6581D530}" presName="composite" presStyleCnt="0"/>
      <dgm:spPr/>
    </dgm:pt>
    <dgm:pt modelId="{DAF944AF-B5E1-41B0-9C87-F18076D05D01}" type="pres">
      <dgm:prSet presAssocID="{A0F972EE-2A6A-4C16-912D-669B6581D530}" presName="background" presStyleLbl="node0" presStyleIdx="1" presStyleCnt="3"/>
      <dgm:spPr/>
    </dgm:pt>
    <dgm:pt modelId="{026D3FB4-1845-42F0-98C1-35E9793511C2}" type="pres">
      <dgm:prSet presAssocID="{A0F972EE-2A6A-4C16-912D-669B6581D530}" presName="text" presStyleLbl="fgAcc0" presStyleIdx="1" presStyleCnt="3">
        <dgm:presLayoutVars>
          <dgm:chPref val="3"/>
        </dgm:presLayoutVars>
      </dgm:prSet>
      <dgm:spPr/>
    </dgm:pt>
    <dgm:pt modelId="{EF7AE2F4-182A-43CD-9685-70AE7261256F}" type="pres">
      <dgm:prSet presAssocID="{A0F972EE-2A6A-4C16-912D-669B6581D530}" presName="hierChild2" presStyleCnt="0"/>
      <dgm:spPr/>
    </dgm:pt>
    <dgm:pt modelId="{E281F66F-E0AE-4146-AF0F-6D26F4F80023}" type="pres">
      <dgm:prSet presAssocID="{0BE26273-FEE0-43B0-A3DF-60C90E8CE382}" presName="hierRoot1" presStyleCnt="0"/>
      <dgm:spPr/>
    </dgm:pt>
    <dgm:pt modelId="{53ACE71A-4A42-49A4-991A-3E0D528CA007}" type="pres">
      <dgm:prSet presAssocID="{0BE26273-FEE0-43B0-A3DF-60C90E8CE382}" presName="composite" presStyleCnt="0"/>
      <dgm:spPr/>
    </dgm:pt>
    <dgm:pt modelId="{D79A8658-2C60-4CF8-9211-C6CFD1AA645A}" type="pres">
      <dgm:prSet presAssocID="{0BE26273-FEE0-43B0-A3DF-60C90E8CE382}" presName="background" presStyleLbl="node0" presStyleIdx="2" presStyleCnt="3"/>
      <dgm:spPr/>
    </dgm:pt>
    <dgm:pt modelId="{70E83982-DA86-47DF-A201-FFEC3608E57C}" type="pres">
      <dgm:prSet presAssocID="{0BE26273-FEE0-43B0-A3DF-60C90E8CE382}" presName="text" presStyleLbl="fgAcc0" presStyleIdx="2" presStyleCnt="3">
        <dgm:presLayoutVars>
          <dgm:chPref val="3"/>
        </dgm:presLayoutVars>
      </dgm:prSet>
      <dgm:spPr/>
    </dgm:pt>
    <dgm:pt modelId="{7E120B12-DF03-4D2A-9B0C-DD012F020544}" type="pres">
      <dgm:prSet presAssocID="{0BE26273-FEE0-43B0-A3DF-60C90E8CE382}" presName="hierChild2" presStyleCnt="0"/>
      <dgm:spPr/>
    </dgm:pt>
  </dgm:ptLst>
  <dgm:cxnLst>
    <dgm:cxn modelId="{C15CDD18-C99D-4321-8087-F0D8568E4BCD}" type="presOf" srcId="{A0F972EE-2A6A-4C16-912D-669B6581D530}" destId="{026D3FB4-1845-42F0-98C1-35E9793511C2}" srcOrd="0" destOrd="0" presId="urn:microsoft.com/office/officeart/2005/8/layout/hierarchy1"/>
    <dgm:cxn modelId="{F71C4D28-6094-400C-AD6E-DB533E6EEC56}" srcId="{A1C48D8A-3141-4F68-A35B-8C28E07945AB}" destId="{10B97C72-97DA-4384-84DE-EF9CFE568C06}" srcOrd="0" destOrd="0" parTransId="{2B7E3505-39CE-4D6A-99F8-5064AB457D09}" sibTransId="{33E0C09D-335D-4C5F-8CFF-C01136C3CAE6}"/>
    <dgm:cxn modelId="{0CA4412A-D55A-417B-9582-1666708DD541}" srcId="{A1C48D8A-3141-4F68-A35B-8C28E07945AB}" destId="{A0F972EE-2A6A-4C16-912D-669B6581D530}" srcOrd="1" destOrd="0" parTransId="{FC609503-2805-4F0E-B08D-3AA47BFFE0E3}" sibTransId="{91CD4299-D50D-4D42-B4FE-34567B655CE3}"/>
    <dgm:cxn modelId="{D252326A-5EC1-4F74-A228-413D1E65DF28}" type="presOf" srcId="{10B97C72-97DA-4384-84DE-EF9CFE568C06}" destId="{5B52976F-E299-4465-9517-E91FB127B00D}" srcOrd="0" destOrd="0" presId="urn:microsoft.com/office/officeart/2005/8/layout/hierarchy1"/>
    <dgm:cxn modelId="{DFE0F06F-8800-4592-BEA0-D57849CF87D0}" type="presOf" srcId="{A1C48D8A-3141-4F68-A35B-8C28E07945AB}" destId="{1FC3828C-946D-458B-A64B-FF3DF220C41C}" srcOrd="0" destOrd="0" presId="urn:microsoft.com/office/officeart/2005/8/layout/hierarchy1"/>
    <dgm:cxn modelId="{9F3C45CF-DE5F-4C8A-9657-0E8B45115A2B}" srcId="{A1C48D8A-3141-4F68-A35B-8C28E07945AB}" destId="{0BE26273-FEE0-43B0-A3DF-60C90E8CE382}" srcOrd="2" destOrd="0" parTransId="{4E894F4E-80BC-414B-9E67-73F3BEE7EFBF}" sibTransId="{F8AA1BEF-3EBA-4CC8-8356-AA1741807BB0}"/>
    <dgm:cxn modelId="{FB8DE1D3-124E-4303-82EC-F646B7C41419}" type="presOf" srcId="{0BE26273-FEE0-43B0-A3DF-60C90E8CE382}" destId="{70E83982-DA86-47DF-A201-FFEC3608E57C}" srcOrd="0" destOrd="0" presId="urn:microsoft.com/office/officeart/2005/8/layout/hierarchy1"/>
    <dgm:cxn modelId="{4B0AF7F2-435F-40C9-8D49-C1B905BD9700}" type="presParOf" srcId="{1FC3828C-946D-458B-A64B-FF3DF220C41C}" destId="{33EF5E10-0660-4C0C-9964-E1958E92A52E}" srcOrd="0" destOrd="0" presId="urn:microsoft.com/office/officeart/2005/8/layout/hierarchy1"/>
    <dgm:cxn modelId="{C15F82C1-4B74-4949-AE79-31B48555E37F}" type="presParOf" srcId="{33EF5E10-0660-4C0C-9964-E1958E92A52E}" destId="{B6FB3D20-0BD1-468E-AF85-8AF1880D95DF}" srcOrd="0" destOrd="0" presId="urn:microsoft.com/office/officeart/2005/8/layout/hierarchy1"/>
    <dgm:cxn modelId="{000502E3-63FD-49ED-915A-F448B9E94B9C}" type="presParOf" srcId="{B6FB3D20-0BD1-468E-AF85-8AF1880D95DF}" destId="{04347334-1F99-4535-BFE2-9DAF52A4985B}" srcOrd="0" destOrd="0" presId="urn:microsoft.com/office/officeart/2005/8/layout/hierarchy1"/>
    <dgm:cxn modelId="{DF3C19A9-3502-4BC4-9AC3-691E4AE61D0D}" type="presParOf" srcId="{B6FB3D20-0BD1-468E-AF85-8AF1880D95DF}" destId="{5B52976F-E299-4465-9517-E91FB127B00D}" srcOrd="1" destOrd="0" presId="urn:microsoft.com/office/officeart/2005/8/layout/hierarchy1"/>
    <dgm:cxn modelId="{BE56A00D-92EE-498A-8900-7BCE33AF33C8}" type="presParOf" srcId="{33EF5E10-0660-4C0C-9964-E1958E92A52E}" destId="{986A83A0-DB6D-4DD4-93C3-AD1CA9162ACD}" srcOrd="1" destOrd="0" presId="urn:microsoft.com/office/officeart/2005/8/layout/hierarchy1"/>
    <dgm:cxn modelId="{9F867530-40D4-496B-B9F3-CEBD3A5DD1DF}" type="presParOf" srcId="{1FC3828C-946D-458B-A64B-FF3DF220C41C}" destId="{7E54FAE0-5AA2-4D46-9486-7C876ABB7550}" srcOrd="1" destOrd="0" presId="urn:microsoft.com/office/officeart/2005/8/layout/hierarchy1"/>
    <dgm:cxn modelId="{793DB32B-2447-4432-9FA8-2A4E9C465512}" type="presParOf" srcId="{7E54FAE0-5AA2-4D46-9486-7C876ABB7550}" destId="{305B562A-03E6-4194-81EB-D4853C6070F7}" srcOrd="0" destOrd="0" presId="urn:microsoft.com/office/officeart/2005/8/layout/hierarchy1"/>
    <dgm:cxn modelId="{D1DC055F-25D8-4118-84DD-AB021680B891}" type="presParOf" srcId="{305B562A-03E6-4194-81EB-D4853C6070F7}" destId="{DAF944AF-B5E1-41B0-9C87-F18076D05D01}" srcOrd="0" destOrd="0" presId="urn:microsoft.com/office/officeart/2005/8/layout/hierarchy1"/>
    <dgm:cxn modelId="{4CCB2B90-B5E2-4FC8-999C-850124DEA71D}" type="presParOf" srcId="{305B562A-03E6-4194-81EB-D4853C6070F7}" destId="{026D3FB4-1845-42F0-98C1-35E9793511C2}" srcOrd="1" destOrd="0" presId="urn:microsoft.com/office/officeart/2005/8/layout/hierarchy1"/>
    <dgm:cxn modelId="{E08962A6-BA4E-4F70-B874-C72DCFC417B6}" type="presParOf" srcId="{7E54FAE0-5AA2-4D46-9486-7C876ABB7550}" destId="{EF7AE2F4-182A-43CD-9685-70AE7261256F}" srcOrd="1" destOrd="0" presId="urn:microsoft.com/office/officeart/2005/8/layout/hierarchy1"/>
    <dgm:cxn modelId="{5B07A416-9E4C-46F7-981D-30CF56411322}" type="presParOf" srcId="{1FC3828C-946D-458B-A64B-FF3DF220C41C}" destId="{E281F66F-E0AE-4146-AF0F-6D26F4F80023}" srcOrd="2" destOrd="0" presId="urn:microsoft.com/office/officeart/2005/8/layout/hierarchy1"/>
    <dgm:cxn modelId="{7E921009-9418-4826-8F6A-7D173E0AABD2}" type="presParOf" srcId="{E281F66F-E0AE-4146-AF0F-6D26F4F80023}" destId="{53ACE71A-4A42-49A4-991A-3E0D528CA007}" srcOrd="0" destOrd="0" presId="urn:microsoft.com/office/officeart/2005/8/layout/hierarchy1"/>
    <dgm:cxn modelId="{518961D1-3990-4BF3-9134-2D600F8D3961}" type="presParOf" srcId="{53ACE71A-4A42-49A4-991A-3E0D528CA007}" destId="{D79A8658-2C60-4CF8-9211-C6CFD1AA645A}" srcOrd="0" destOrd="0" presId="urn:microsoft.com/office/officeart/2005/8/layout/hierarchy1"/>
    <dgm:cxn modelId="{AB9BB73F-9D66-48DC-901E-E39C2F05B122}" type="presParOf" srcId="{53ACE71A-4A42-49A4-991A-3E0D528CA007}" destId="{70E83982-DA86-47DF-A201-FFEC3608E57C}" srcOrd="1" destOrd="0" presId="urn:microsoft.com/office/officeart/2005/8/layout/hierarchy1"/>
    <dgm:cxn modelId="{023E254D-0A0F-4EAF-9365-4EE8D1037A71}" type="presParOf" srcId="{E281F66F-E0AE-4146-AF0F-6D26F4F80023}" destId="{7E120B12-DF03-4D2A-9B0C-DD012F02054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7F88C7-A704-4F63-B170-AA8F0C845C3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192DCC9-BD56-4F39-B180-D65227C9D562}">
      <dgm:prSet/>
      <dgm:spPr/>
      <dgm:t>
        <a:bodyPr/>
        <a:lstStyle/>
        <a:p>
          <a:r>
            <a:rPr lang="en-US" b="1" dirty="0"/>
            <a:t>Personalized Guest Experiences</a:t>
          </a:r>
          <a:r>
            <a:rPr lang="en-US" dirty="0"/>
            <a:t>: </a:t>
          </a:r>
          <a:r>
            <a:rPr lang="en-US" i="1" dirty="0"/>
            <a:t>I reiterate that a balance is needed to provide optimal guest service. Technological efficiency and labor savings are great but not at the expense of guest service. A deep dive into target market segments and their demographics and preferences is in order.</a:t>
          </a:r>
          <a:endParaRPr lang="en-US" dirty="0"/>
        </a:p>
      </dgm:t>
    </dgm:pt>
    <dgm:pt modelId="{87445BDB-26A4-4A5A-84E5-165C118A2BE1}" type="parTrans" cxnId="{472AB080-E2AB-425D-A441-C1EBE693DAC8}">
      <dgm:prSet/>
      <dgm:spPr/>
      <dgm:t>
        <a:bodyPr/>
        <a:lstStyle/>
        <a:p>
          <a:endParaRPr lang="en-US"/>
        </a:p>
      </dgm:t>
    </dgm:pt>
    <dgm:pt modelId="{FF48B2E7-7A7B-4D88-BF48-49341425E924}" type="sibTrans" cxnId="{472AB080-E2AB-425D-A441-C1EBE693DAC8}">
      <dgm:prSet/>
      <dgm:spPr/>
      <dgm:t>
        <a:bodyPr/>
        <a:lstStyle/>
        <a:p>
          <a:endParaRPr lang="en-US"/>
        </a:p>
      </dgm:t>
    </dgm:pt>
    <dgm:pt modelId="{CFF13A4A-09BE-4E09-AB3D-C1A3254FC39F}">
      <dgm:prSet/>
      <dgm:spPr/>
      <dgm:t>
        <a:bodyPr/>
        <a:lstStyle/>
        <a:p>
          <a:r>
            <a:rPr lang="en-US" b="1" dirty="0"/>
            <a:t>Dynamic Pricing</a:t>
          </a:r>
          <a:r>
            <a:rPr lang="en-US" dirty="0"/>
            <a:t>: </a:t>
          </a:r>
          <a:r>
            <a:rPr lang="en-US" i="1" dirty="0"/>
            <a:t>AI can perform these tasks more quickly, but a reminder that the decisions on pricing are made by people. The machines are providing tools for decision-making). </a:t>
          </a:r>
          <a:endParaRPr lang="en-US" dirty="0"/>
        </a:p>
      </dgm:t>
    </dgm:pt>
    <dgm:pt modelId="{0EE192AE-38B9-4F83-8A2C-EC9B8CA0EE20}" type="parTrans" cxnId="{D11BE577-436B-4865-8639-92A239FA57F5}">
      <dgm:prSet/>
      <dgm:spPr/>
      <dgm:t>
        <a:bodyPr/>
        <a:lstStyle/>
        <a:p>
          <a:endParaRPr lang="en-US"/>
        </a:p>
      </dgm:t>
    </dgm:pt>
    <dgm:pt modelId="{A8F10C43-D1FB-4E4A-ADF8-1F20DCFA52DE}" type="sibTrans" cxnId="{D11BE577-436B-4865-8639-92A239FA57F5}">
      <dgm:prSet/>
      <dgm:spPr/>
      <dgm:t>
        <a:bodyPr/>
        <a:lstStyle/>
        <a:p>
          <a:endParaRPr lang="en-US"/>
        </a:p>
      </dgm:t>
    </dgm:pt>
    <dgm:pt modelId="{0DEE308B-CCCE-42E5-A5D5-D8E304739C67}">
      <dgm:prSet/>
      <dgm:spPr/>
      <dgm:t>
        <a:bodyPr/>
        <a:lstStyle/>
        <a:p>
          <a:r>
            <a:rPr lang="en-US" b="1" dirty="0"/>
            <a:t>Chatbots and Virtual Assistants</a:t>
          </a:r>
          <a:r>
            <a:rPr lang="en-US" dirty="0"/>
            <a:t>: </a:t>
          </a:r>
          <a:r>
            <a:rPr lang="en-US" i="1" dirty="0"/>
            <a:t>Again, I refer to market segments and knowing your guests. I hate talking to machines. </a:t>
          </a:r>
          <a:endParaRPr lang="en-US" dirty="0"/>
        </a:p>
      </dgm:t>
    </dgm:pt>
    <dgm:pt modelId="{7C152240-AFD4-467B-9FA0-32C3E21D8770}" type="parTrans" cxnId="{A52C54F7-AC15-4029-B0FB-CCEB339829D1}">
      <dgm:prSet/>
      <dgm:spPr/>
      <dgm:t>
        <a:bodyPr/>
        <a:lstStyle/>
        <a:p>
          <a:endParaRPr lang="en-US"/>
        </a:p>
      </dgm:t>
    </dgm:pt>
    <dgm:pt modelId="{BA1DE7B2-4A2E-4650-BEED-59DE40AF6B85}" type="sibTrans" cxnId="{A52C54F7-AC15-4029-B0FB-CCEB339829D1}">
      <dgm:prSet/>
      <dgm:spPr/>
      <dgm:t>
        <a:bodyPr/>
        <a:lstStyle/>
        <a:p>
          <a:endParaRPr lang="en-US"/>
        </a:p>
      </dgm:t>
    </dgm:pt>
    <dgm:pt modelId="{249BDC18-B40D-4E96-B747-E211B5206D17}">
      <dgm:prSet/>
      <dgm:spPr/>
      <dgm:t>
        <a:bodyPr/>
        <a:lstStyle/>
        <a:p>
          <a:r>
            <a:rPr lang="en-US" b="1" dirty="0"/>
            <a:t>Operational Efficiency</a:t>
          </a:r>
          <a:r>
            <a:rPr lang="en-US" dirty="0"/>
            <a:t>: </a:t>
          </a:r>
          <a:r>
            <a:rPr lang="en-US" i="1" dirty="0"/>
            <a:t>This ties AI to sustainability and efficiency of operation. AI is perhaps a tool to help sustainability become truly mainstream in decision-making processes.</a:t>
          </a:r>
          <a:endParaRPr lang="en-US" dirty="0"/>
        </a:p>
      </dgm:t>
    </dgm:pt>
    <dgm:pt modelId="{18939E6A-2B3E-434B-BFE0-66846ADC4F6A}" type="parTrans" cxnId="{17473DF8-305F-49FE-AE94-6997B95C54C2}">
      <dgm:prSet/>
      <dgm:spPr/>
      <dgm:t>
        <a:bodyPr/>
        <a:lstStyle/>
        <a:p>
          <a:endParaRPr lang="en-US"/>
        </a:p>
      </dgm:t>
    </dgm:pt>
    <dgm:pt modelId="{6A820F99-20A1-4156-8B44-4AAB86195BB9}" type="sibTrans" cxnId="{17473DF8-305F-49FE-AE94-6997B95C54C2}">
      <dgm:prSet/>
      <dgm:spPr/>
      <dgm:t>
        <a:bodyPr/>
        <a:lstStyle/>
        <a:p>
          <a:endParaRPr lang="en-US"/>
        </a:p>
      </dgm:t>
    </dgm:pt>
    <dgm:pt modelId="{FC29A247-81B3-480E-85D1-D5714E5F17C9}" type="pres">
      <dgm:prSet presAssocID="{1B7F88C7-A704-4F63-B170-AA8F0C845C37}" presName="root" presStyleCnt="0">
        <dgm:presLayoutVars>
          <dgm:dir/>
          <dgm:resizeHandles val="exact"/>
        </dgm:presLayoutVars>
      </dgm:prSet>
      <dgm:spPr/>
    </dgm:pt>
    <dgm:pt modelId="{023D6FC2-AB56-4A85-9A95-3DEB4A0C311C}" type="pres">
      <dgm:prSet presAssocID="{5192DCC9-BD56-4F39-B180-D65227C9D562}" presName="compNode" presStyleCnt="0"/>
      <dgm:spPr/>
    </dgm:pt>
    <dgm:pt modelId="{3321AA93-86A2-4F05-8E34-283D23C43382}" type="pres">
      <dgm:prSet presAssocID="{5192DCC9-BD56-4F39-B180-D65227C9D562}" presName="bgRect" presStyleLbl="bgShp" presStyleIdx="0" presStyleCnt="4"/>
      <dgm:spPr/>
    </dgm:pt>
    <dgm:pt modelId="{0FE98289-2809-4A7E-A667-8F9C97AE959A}" type="pres">
      <dgm:prSet presAssocID="{5192DCC9-BD56-4F39-B180-D65227C9D56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iter"/>
        </a:ext>
      </dgm:extLst>
    </dgm:pt>
    <dgm:pt modelId="{650FEB40-38F1-4055-951E-EF3735057903}" type="pres">
      <dgm:prSet presAssocID="{5192DCC9-BD56-4F39-B180-D65227C9D562}" presName="spaceRect" presStyleCnt="0"/>
      <dgm:spPr/>
    </dgm:pt>
    <dgm:pt modelId="{28C95D95-90F7-4A89-A43A-7BB8FC127C03}" type="pres">
      <dgm:prSet presAssocID="{5192DCC9-BD56-4F39-B180-D65227C9D562}" presName="parTx" presStyleLbl="revTx" presStyleIdx="0" presStyleCnt="4">
        <dgm:presLayoutVars>
          <dgm:chMax val="0"/>
          <dgm:chPref val="0"/>
        </dgm:presLayoutVars>
      </dgm:prSet>
      <dgm:spPr/>
    </dgm:pt>
    <dgm:pt modelId="{A27C0445-6A73-40B7-939B-E4A7A6D190BE}" type="pres">
      <dgm:prSet presAssocID="{FF48B2E7-7A7B-4D88-BF48-49341425E924}" presName="sibTrans" presStyleCnt="0"/>
      <dgm:spPr/>
    </dgm:pt>
    <dgm:pt modelId="{C19DC223-0533-471C-B01C-E7B71C76F1F2}" type="pres">
      <dgm:prSet presAssocID="{CFF13A4A-09BE-4E09-AB3D-C1A3254FC39F}" presName="compNode" presStyleCnt="0"/>
      <dgm:spPr/>
    </dgm:pt>
    <dgm:pt modelId="{88069536-FE55-40D8-A89D-4F422E251B0A}" type="pres">
      <dgm:prSet presAssocID="{CFF13A4A-09BE-4E09-AB3D-C1A3254FC39F}" presName="bgRect" presStyleLbl="bgShp" presStyleIdx="1" presStyleCnt="4"/>
      <dgm:spPr/>
    </dgm:pt>
    <dgm:pt modelId="{40A0A540-693C-4DA0-84D2-6043BCDEC788}" type="pres">
      <dgm:prSet presAssocID="{CFF13A4A-09BE-4E09-AB3D-C1A3254FC39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B14BE987-632A-4ED9-BEBE-317531CB8AEF}" type="pres">
      <dgm:prSet presAssocID="{CFF13A4A-09BE-4E09-AB3D-C1A3254FC39F}" presName="spaceRect" presStyleCnt="0"/>
      <dgm:spPr/>
    </dgm:pt>
    <dgm:pt modelId="{0544FB86-7E55-48E2-A4DB-50932B4425E4}" type="pres">
      <dgm:prSet presAssocID="{CFF13A4A-09BE-4E09-AB3D-C1A3254FC39F}" presName="parTx" presStyleLbl="revTx" presStyleIdx="1" presStyleCnt="4">
        <dgm:presLayoutVars>
          <dgm:chMax val="0"/>
          <dgm:chPref val="0"/>
        </dgm:presLayoutVars>
      </dgm:prSet>
      <dgm:spPr/>
    </dgm:pt>
    <dgm:pt modelId="{1D39D4E9-5F39-4720-8189-8026138D89BE}" type="pres">
      <dgm:prSet presAssocID="{A8F10C43-D1FB-4E4A-ADF8-1F20DCFA52DE}" presName="sibTrans" presStyleCnt="0"/>
      <dgm:spPr/>
    </dgm:pt>
    <dgm:pt modelId="{8EE01F4D-0222-4D12-8C75-CD4E94F83E6A}" type="pres">
      <dgm:prSet presAssocID="{0DEE308B-CCCE-42E5-A5D5-D8E304739C67}" presName="compNode" presStyleCnt="0"/>
      <dgm:spPr/>
    </dgm:pt>
    <dgm:pt modelId="{1AE84D74-6955-451E-9BFA-0DE1707C9D86}" type="pres">
      <dgm:prSet presAssocID="{0DEE308B-CCCE-42E5-A5D5-D8E304739C67}" presName="bgRect" presStyleLbl="bgShp" presStyleIdx="2" presStyleCnt="4"/>
      <dgm:spPr/>
    </dgm:pt>
    <dgm:pt modelId="{88AA34AE-7C39-4541-A45A-1F9EF1EB53E6}" type="pres">
      <dgm:prSet presAssocID="{0DEE308B-CCCE-42E5-A5D5-D8E304739C6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Idea"/>
        </a:ext>
      </dgm:extLst>
    </dgm:pt>
    <dgm:pt modelId="{8CA645BE-4492-4A29-8A87-CA3EBCDC071F}" type="pres">
      <dgm:prSet presAssocID="{0DEE308B-CCCE-42E5-A5D5-D8E304739C67}" presName="spaceRect" presStyleCnt="0"/>
      <dgm:spPr/>
    </dgm:pt>
    <dgm:pt modelId="{E5378761-4184-48C9-A807-EFDD4B6FC5DE}" type="pres">
      <dgm:prSet presAssocID="{0DEE308B-CCCE-42E5-A5D5-D8E304739C67}" presName="parTx" presStyleLbl="revTx" presStyleIdx="2" presStyleCnt="4">
        <dgm:presLayoutVars>
          <dgm:chMax val="0"/>
          <dgm:chPref val="0"/>
        </dgm:presLayoutVars>
      </dgm:prSet>
      <dgm:spPr/>
    </dgm:pt>
    <dgm:pt modelId="{27C2C78E-833D-4B3D-B79C-FBFD80B1117E}" type="pres">
      <dgm:prSet presAssocID="{BA1DE7B2-4A2E-4650-BEED-59DE40AF6B85}" presName="sibTrans" presStyleCnt="0"/>
      <dgm:spPr/>
    </dgm:pt>
    <dgm:pt modelId="{DE1B0E3E-814A-48DC-ADCA-89CA345E3611}" type="pres">
      <dgm:prSet presAssocID="{249BDC18-B40D-4E96-B747-E211B5206D17}" presName="compNode" presStyleCnt="0"/>
      <dgm:spPr/>
    </dgm:pt>
    <dgm:pt modelId="{CADE0657-4152-4FAD-90F0-04D950CF01FD}" type="pres">
      <dgm:prSet presAssocID="{249BDC18-B40D-4E96-B747-E211B5206D17}" presName="bgRect" presStyleLbl="bgShp" presStyleIdx="3" presStyleCnt="4"/>
      <dgm:spPr/>
    </dgm:pt>
    <dgm:pt modelId="{6DAE0A43-FF72-45F5-9DA2-58DD6F8D5B2C}" type="pres">
      <dgm:prSet presAssocID="{249BDC18-B40D-4E96-B747-E211B5206D1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 Bulb and Gear"/>
        </a:ext>
      </dgm:extLst>
    </dgm:pt>
    <dgm:pt modelId="{50B434F8-B008-4633-8C15-189A26DBA703}" type="pres">
      <dgm:prSet presAssocID="{249BDC18-B40D-4E96-B747-E211B5206D17}" presName="spaceRect" presStyleCnt="0"/>
      <dgm:spPr/>
    </dgm:pt>
    <dgm:pt modelId="{0291A8CD-5146-469E-BD57-6431DB6C6049}" type="pres">
      <dgm:prSet presAssocID="{249BDC18-B40D-4E96-B747-E211B5206D17}" presName="parTx" presStyleLbl="revTx" presStyleIdx="3" presStyleCnt="4">
        <dgm:presLayoutVars>
          <dgm:chMax val="0"/>
          <dgm:chPref val="0"/>
        </dgm:presLayoutVars>
      </dgm:prSet>
      <dgm:spPr/>
    </dgm:pt>
  </dgm:ptLst>
  <dgm:cxnLst>
    <dgm:cxn modelId="{A6B7AA16-B3B3-49A9-B387-E0CD7B586C25}" type="presOf" srcId="{1B7F88C7-A704-4F63-B170-AA8F0C845C37}" destId="{FC29A247-81B3-480E-85D1-D5714E5F17C9}" srcOrd="0" destOrd="0" presId="urn:microsoft.com/office/officeart/2018/2/layout/IconVerticalSolidList"/>
    <dgm:cxn modelId="{8F64E716-E205-43D4-932E-0A9594B6C8CD}" type="presOf" srcId="{0DEE308B-CCCE-42E5-A5D5-D8E304739C67}" destId="{E5378761-4184-48C9-A807-EFDD4B6FC5DE}" srcOrd="0" destOrd="0" presId="urn:microsoft.com/office/officeart/2018/2/layout/IconVerticalSolidList"/>
    <dgm:cxn modelId="{7BC00575-DFB8-4E1B-9902-2078936A0A35}" type="presOf" srcId="{249BDC18-B40D-4E96-B747-E211B5206D17}" destId="{0291A8CD-5146-469E-BD57-6431DB6C6049}" srcOrd="0" destOrd="0" presId="urn:microsoft.com/office/officeart/2018/2/layout/IconVerticalSolidList"/>
    <dgm:cxn modelId="{D11BE577-436B-4865-8639-92A239FA57F5}" srcId="{1B7F88C7-A704-4F63-B170-AA8F0C845C37}" destId="{CFF13A4A-09BE-4E09-AB3D-C1A3254FC39F}" srcOrd="1" destOrd="0" parTransId="{0EE192AE-38B9-4F83-8A2C-EC9B8CA0EE20}" sibTransId="{A8F10C43-D1FB-4E4A-ADF8-1F20DCFA52DE}"/>
    <dgm:cxn modelId="{977A917F-0569-4DCA-A455-75B86E38D34B}" type="presOf" srcId="{CFF13A4A-09BE-4E09-AB3D-C1A3254FC39F}" destId="{0544FB86-7E55-48E2-A4DB-50932B4425E4}" srcOrd="0" destOrd="0" presId="urn:microsoft.com/office/officeart/2018/2/layout/IconVerticalSolidList"/>
    <dgm:cxn modelId="{472AB080-E2AB-425D-A441-C1EBE693DAC8}" srcId="{1B7F88C7-A704-4F63-B170-AA8F0C845C37}" destId="{5192DCC9-BD56-4F39-B180-D65227C9D562}" srcOrd="0" destOrd="0" parTransId="{87445BDB-26A4-4A5A-84E5-165C118A2BE1}" sibTransId="{FF48B2E7-7A7B-4D88-BF48-49341425E924}"/>
    <dgm:cxn modelId="{8D9DAB9C-94E9-4F14-809E-911D49D7544E}" type="presOf" srcId="{5192DCC9-BD56-4F39-B180-D65227C9D562}" destId="{28C95D95-90F7-4A89-A43A-7BB8FC127C03}" srcOrd="0" destOrd="0" presId="urn:microsoft.com/office/officeart/2018/2/layout/IconVerticalSolidList"/>
    <dgm:cxn modelId="{A52C54F7-AC15-4029-B0FB-CCEB339829D1}" srcId="{1B7F88C7-A704-4F63-B170-AA8F0C845C37}" destId="{0DEE308B-CCCE-42E5-A5D5-D8E304739C67}" srcOrd="2" destOrd="0" parTransId="{7C152240-AFD4-467B-9FA0-32C3E21D8770}" sibTransId="{BA1DE7B2-4A2E-4650-BEED-59DE40AF6B85}"/>
    <dgm:cxn modelId="{17473DF8-305F-49FE-AE94-6997B95C54C2}" srcId="{1B7F88C7-A704-4F63-B170-AA8F0C845C37}" destId="{249BDC18-B40D-4E96-B747-E211B5206D17}" srcOrd="3" destOrd="0" parTransId="{18939E6A-2B3E-434B-BFE0-66846ADC4F6A}" sibTransId="{6A820F99-20A1-4156-8B44-4AAB86195BB9}"/>
    <dgm:cxn modelId="{99B2CCF0-06A3-418D-AA11-80F93E9287B7}" type="presParOf" srcId="{FC29A247-81B3-480E-85D1-D5714E5F17C9}" destId="{023D6FC2-AB56-4A85-9A95-3DEB4A0C311C}" srcOrd="0" destOrd="0" presId="urn:microsoft.com/office/officeart/2018/2/layout/IconVerticalSolidList"/>
    <dgm:cxn modelId="{19DFC422-E3CA-416E-9EA2-45D68B921DEF}" type="presParOf" srcId="{023D6FC2-AB56-4A85-9A95-3DEB4A0C311C}" destId="{3321AA93-86A2-4F05-8E34-283D23C43382}" srcOrd="0" destOrd="0" presId="urn:microsoft.com/office/officeart/2018/2/layout/IconVerticalSolidList"/>
    <dgm:cxn modelId="{106A9371-8B0E-4E35-BB32-36D793F11D57}" type="presParOf" srcId="{023D6FC2-AB56-4A85-9A95-3DEB4A0C311C}" destId="{0FE98289-2809-4A7E-A667-8F9C97AE959A}" srcOrd="1" destOrd="0" presId="urn:microsoft.com/office/officeart/2018/2/layout/IconVerticalSolidList"/>
    <dgm:cxn modelId="{AAE6147B-D6F1-4441-A7B6-28559A0E4D68}" type="presParOf" srcId="{023D6FC2-AB56-4A85-9A95-3DEB4A0C311C}" destId="{650FEB40-38F1-4055-951E-EF3735057903}" srcOrd="2" destOrd="0" presId="urn:microsoft.com/office/officeart/2018/2/layout/IconVerticalSolidList"/>
    <dgm:cxn modelId="{333A860D-2D9A-4BAF-874A-A68A410C6EDC}" type="presParOf" srcId="{023D6FC2-AB56-4A85-9A95-3DEB4A0C311C}" destId="{28C95D95-90F7-4A89-A43A-7BB8FC127C03}" srcOrd="3" destOrd="0" presId="urn:microsoft.com/office/officeart/2018/2/layout/IconVerticalSolidList"/>
    <dgm:cxn modelId="{8A295CF6-228D-4A12-99EB-5704D0C8C530}" type="presParOf" srcId="{FC29A247-81B3-480E-85D1-D5714E5F17C9}" destId="{A27C0445-6A73-40B7-939B-E4A7A6D190BE}" srcOrd="1" destOrd="0" presId="urn:microsoft.com/office/officeart/2018/2/layout/IconVerticalSolidList"/>
    <dgm:cxn modelId="{0333B138-4BAE-495A-B38F-154C988A389B}" type="presParOf" srcId="{FC29A247-81B3-480E-85D1-D5714E5F17C9}" destId="{C19DC223-0533-471C-B01C-E7B71C76F1F2}" srcOrd="2" destOrd="0" presId="urn:microsoft.com/office/officeart/2018/2/layout/IconVerticalSolidList"/>
    <dgm:cxn modelId="{1BAE30D4-8BC7-4CE8-B05D-D4365D879CF6}" type="presParOf" srcId="{C19DC223-0533-471C-B01C-E7B71C76F1F2}" destId="{88069536-FE55-40D8-A89D-4F422E251B0A}" srcOrd="0" destOrd="0" presId="urn:microsoft.com/office/officeart/2018/2/layout/IconVerticalSolidList"/>
    <dgm:cxn modelId="{2F6B7857-D256-43D5-A9EF-FE61F05AD6EB}" type="presParOf" srcId="{C19DC223-0533-471C-B01C-E7B71C76F1F2}" destId="{40A0A540-693C-4DA0-84D2-6043BCDEC788}" srcOrd="1" destOrd="0" presId="urn:microsoft.com/office/officeart/2018/2/layout/IconVerticalSolidList"/>
    <dgm:cxn modelId="{357E315E-3F7E-46B0-8DE2-150BD2D2CFAB}" type="presParOf" srcId="{C19DC223-0533-471C-B01C-E7B71C76F1F2}" destId="{B14BE987-632A-4ED9-BEBE-317531CB8AEF}" srcOrd="2" destOrd="0" presId="urn:microsoft.com/office/officeart/2018/2/layout/IconVerticalSolidList"/>
    <dgm:cxn modelId="{18EB3E84-324A-4DAB-BFEA-3FF8E6D61B13}" type="presParOf" srcId="{C19DC223-0533-471C-B01C-E7B71C76F1F2}" destId="{0544FB86-7E55-48E2-A4DB-50932B4425E4}" srcOrd="3" destOrd="0" presId="urn:microsoft.com/office/officeart/2018/2/layout/IconVerticalSolidList"/>
    <dgm:cxn modelId="{577515E5-7CD4-488F-BDB6-96D8642AAFB1}" type="presParOf" srcId="{FC29A247-81B3-480E-85D1-D5714E5F17C9}" destId="{1D39D4E9-5F39-4720-8189-8026138D89BE}" srcOrd="3" destOrd="0" presId="urn:microsoft.com/office/officeart/2018/2/layout/IconVerticalSolidList"/>
    <dgm:cxn modelId="{CD7854C0-C729-49E6-A0D9-1AA191869BC4}" type="presParOf" srcId="{FC29A247-81B3-480E-85D1-D5714E5F17C9}" destId="{8EE01F4D-0222-4D12-8C75-CD4E94F83E6A}" srcOrd="4" destOrd="0" presId="urn:microsoft.com/office/officeart/2018/2/layout/IconVerticalSolidList"/>
    <dgm:cxn modelId="{2312702A-C71D-4DB5-8358-B5AA8B14FF10}" type="presParOf" srcId="{8EE01F4D-0222-4D12-8C75-CD4E94F83E6A}" destId="{1AE84D74-6955-451E-9BFA-0DE1707C9D86}" srcOrd="0" destOrd="0" presId="urn:microsoft.com/office/officeart/2018/2/layout/IconVerticalSolidList"/>
    <dgm:cxn modelId="{874CB45E-07EF-44A6-8748-7DF4881D9419}" type="presParOf" srcId="{8EE01F4D-0222-4D12-8C75-CD4E94F83E6A}" destId="{88AA34AE-7C39-4541-A45A-1F9EF1EB53E6}" srcOrd="1" destOrd="0" presId="urn:microsoft.com/office/officeart/2018/2/layout/IconVerticalSolidList"/>
    <dgm:cxn modelId="{5A86ECCF-C156-4C2E-8F57-2FB353619B54}" type="presParOf" srcId="{8EE01F4D-0222-4D12-8C75-CD4E94F83E6A}" destId="{8CA645BE-4492-4A29-8A87-CA3EBCDC071F}" srcOrd="2" destOrd="0" presId="urn:microsoft.com/office/officeart/2018/2/layout/IconVerticalSolidList"/>
    <dgm:cxn modelId="{1BDF22D5-B902-4112-8A53-F430A467DC36}" type="presParOf" srcId="{8EE01F4D-0222-4D12-8C75-CD4E94F83E6A}" destId="{E5378761-4184-48C9-A807-EFDD4B6FC5DE}" srcOrd="3" destOrd="0" presId="urn:microsoft.com/office/officeart/2018/2/layout/IconVerticalSolidList"/>
    <dgm:cxn modelId="{6DEE8F82-EA97-4DD5-9D03-F31955C153A5}" type="presParOf" srcId="{FC29A247-81B3-480E-85D1-D5714E5F17C9}" destId="{27C2C78E-833D-4B3D-B79C-FBFD80B1117E}" srcOrd="5" destOrd="0" presId="urn:microsoft.com/office/officeart/2018/2/layout/IconVerticalSolidList"/>
    <dgm:cxn modelId="{2869EC05-F730-4546-BEF5-62BAD23899DE}" type="presParOf" srcId="{FC29A247-81B3-480E-85D1-D5714E5F17C9}" destId="{DE1B0E3E-814A-48DC-ADCA-89CA345E3611}" srcOrd="6" destOrd="0" presId="urn:microsoft.com/office/officeart/2018/2/layout/IconVerticalSolidList"/>
    <dgm:cxn modelId="{17228EAB-00AD-4451-BE2E-861F2A0D1B5D}" type="presParOf" srcId="{DE1B0E3E-814A-48DC-ADCA-89CA345E3611}" destId="{CADE0657-4152-4FAD-90F0-04D950CF01FD}" srcOrd="0" destOrd="0" presId="urn:microsoft.com/office/officeart/2018/2/layout/IconVerticalSolidList"/>
    <dgm:cxn modelId="{8E179A0D-9603-45B3-A2EB-E66A473BD5A6}" type="presParOf" srcId="{DE1B0E3E-814A-48DC-ADCA-89CA345E3611}" destId="{6DAE0A43-FF72-45F5-9DA2-58DD6F8D5B2C}" srcOrd="1" destOrd="0" presId="urn:microsoft.com/office/officeart/2018/2/layout/IconVerticalSolidList"/>
    <dgm:cxn modelId="{2166B83C-FBE7-4BE0-8ACC-F4CEEEAA5EF4}" type="presParOf" srcId="{DE1B0E3E-814A-48DC-ADCA-89CA345E3611}" destId="{50B434F8-B008-4633-8C15-189A26DBA703}" srcOrd="2" destOrd="0" presId="urn:microsoft.com/office/officeart/2018/2/layout/IconVerticalSolidList"/>
    <dgm:cxn modelId="{C7FB6D38-35BE-4390-A2A7-8D65FF3FB7DF}" type="presParOf" srcId="{DE1B0E3E-814A-48DC-ADCA-89CA345E3611}" destId="{0291A8CD-5146-469E-BD57-6431DB6C604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C062E9-5EE8-4FD8-AAB6-2C275769942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01C65CA-8E39-49DA-A775-86681BBF7DDD}">
      <dgm:prSet/>
      <dgm:spPr/>
      <dgm:t>
        <a:bodyPr/>
        <a:lstStyle/>
        <a:p>
          <a:r>
            <a:rPr lang="en-US" b="1" i="0" baseline="0" dirty="0"/>
            <a:t>5. Staffing Optimization</a:t>
          </a:r>
          <a:r>
            <a:rPr lang="en-US" b="0" i="0" baseline="0" dirty="0"/>
            <a:t>: </a:t>
          </a:r>
          <a:r>
            <a:rPr lang="en-US" b="0" i="1" baseline="0" dirty="0"/>
            <a:t>As previously discussed, AI analysis of booking patterns can optimize staffing levels to provide the optimal level of service needed for a hotel. </a:t>
          </a:r>
          <a:endParaRPr lang="en-US" dirty="0"/>
        </a:p>
      </dgm:t>
    </dgm:pt>
    <dgm:pt modelId="{EAE45332-A2A7-48FC-B16F-1B0DC3418374}" type="parTrans" cxnId="{5F0AAE3E-FD20-4A19-9A24-0BB3CC52CADC}">
      <dgm:prSet/>
      <dgm:spPr/>
      <dgm:t>
        <a:bodyPr/>
        <a:lstStyle/>
        <a:p>
          <a:endParaRPr lang="en-US"/>
        </a:p>
      </dgm:t>
    </dgm:pt>
    <dgm:pt modelId="{03B0FF27-48A5-4B14-A432-5C4B495E6807}" type="sibTrans" cxnId="{5F0AAE3E-FD20-4A19-9A24-0BB3CC52CADC}">
      <dgm:prSet/>
      <dgm:spPr/>
      <dgm:t>
        <a:bodyPr/>
        <a:lstStyle/>
        <a:p>
          <a:endParaRPr lang="en-US"/>
        </a:p>
      </dgm:t>
    </dgm:pt>
    <dgm:pt modelId="{16AD1ECF-7707-4E6C-8710-0C868EDAD675}">
      <dgm:prSet/>
      <dgm:spPr/>
      <dgm:t>
        <a:bodyPr/>
        <a:lstStyle/>
        <a:p>
          <a:r>
            <a:rPr lang="en-US" b="1" i="0" baseline="0" dirty="0"/>
            <a:t>6. Fraud Detection</a:t>
          </a:r>
          <a:r>
            <a:rPr lang="en-US" b="0" i="0" baseline="0" dirty="0"/>
            <a:t>: </a:t>
          </a:r>
          <a:r>
            <a:rPr lang="en-US" b="0" i="1" baseline="0" dirty="0"/>
            <a:t>AI can provide additional support for fraud detection and prevention. </a:t>
          </a:r>
          <a:endParaRPr lang="en-US" dirty="0"/>
        </a:p>
      </dgm:t>
    </dgm:pt>
    <dgm:pt modelId="{A03B687A-9B02-443A-A2F6-B1E127A1572D}" type="parTrans" cxnId="{8BAD098E-085C-41A5-8CC8-73A1171FD8CE}">
      <dgm:prSet/>
      <dgm:spPr/>
      <dgm:t>
        <a:bodyPr/>
        <a:lstStyle/>
        <a:p>
          <a:endParaRPr lang="en-US"/>
        </a:p>
      </dgm:t>
    </dgm:pt>
    <dgm:pt modelId="{41637B74-6A55-42F6-B43F-BE8462405D38}" type="sibTrans" cxnId="{8BAD098E-085C-41A5-8CC8-73A1171FD8CE}">
      <dgm:prSet/>
      <dgm:spPr/>
      <dgm:t>
        <a:bodyPr/>
        <a:lstStyle/>
        <a:p>
          <a:endParaRPr lang="en-US"/>
        </a:p>
      </dgm:t>
    </dgm:pt>
    <dgm:pt modelId="{97A2396D-2904-4945-B327-6E4DB45D4273}">
      <dgm:prSet/>
      <dgm:spPr/>
      <dgm:t>
        <a:bodyPr/>
        <a:lstStyle/>
        <a:p>
          <a:r>
            <a:rPr lang="en-US" b="1" i="0" baseline="0" dirty="0"/>
            <a:t>7. Sentiment Analysis</a:t>
          </a:r>
          <a:r>
            <a:rPr lang="en-US" b="0" i="0" baseline="0" dirty="0"/>
            <a:t>: A</a:t>
          </a:r>
          <a:r>
            <a:rPr lang="en-US" b="0" i="1" baseline="0" dirty="0"/>
            <a:t> great tool, but managers and owners will need to input the needed parameters to help interpret guest feedback. Maybe the guest is not always right, but an appreciation of their impressions of receiving good value for the price charged is great information.)</a:t>
          </a:r>
          <a:endParaRPr lang="en-US" dirty="0"/>
        </a:p>
      </dgm:t>
    </dgm:pt>
    <dgm:pt modelId="{0E0A7551-7255-4DCF-8188-753B6D615B1B}" type="parTrans" cxnId="{C7120F6E-3ACE-48F0-BDB4-2F448A5EAF27}">
      <dgm:prSet/>
      <dgm:spPr/>
      <dgm:t>
        <a:bodyPr/>
        <a:lstStyle/>
        <a:p>
          <a:endParaRPr lang="en-US"/>
        </a:p>
      </dgm:t>
    </dgm:pt>
    <dgm:pt modelId="{76BD0006-0A43-42B4-836B-3889785E2F2E}" type="sibTrans" cxnId="{C7120F6E-3ACE-48F0-BDB4-2F448A5EAF27}">
      <dgm:prSet/>
      <dgm:spPr/>
      <dgm:t>
        <a:bodyPr/>
        <a:lstStyle/>
        <a:p>
          <a:endParaRPr lang="en-US"/>
        </a:p>
      </dgm:t>
    </dgm:pt>
    <dgm:pt modelId="{72C7DC70-2D0F-475C-9C24-5FFB37D707B2}">
      <dgm:prSet/>
      <dgm:spPr/>
      <dgm:t>
        <a:bodyPr/>
        <a:lstStyle/>
        <a:p>
          <a:r>
            <a:rPr lang="en-US" b="1" i="0" baseline="0" dirty="0"/>
            <a:t>8. Enhanced Booking Platforms</a:t>
          </a:r>
          <a:r>
            <a:rPr lang="en-US" b="0" i="0" baseline="0" dirty="0"/>
            <a:t>: </a:t>
          </a:r>
          <a:r>
            <a:rPr lang="en-US" b="0" i="1" baseline="0" dirty="0"/>
            <a:t>I can only imagine that booking engines will get better and make the experience easier and smoother than ever. The booking online platforms on a computer or using mobile apps are not always easy to navigate.  </a:t>
          </a:r>
          <a:endParaRPr lang="en-US" dirty="0"/>
        </a:p>
      </dgm:t>
    </dgm:pt>
    <dgm:pt modelId="{6C0E5BDA-882E-4692-A7E9-2EE51C365297}" type="parTrans" cxnId="{C2A1F561-28EF-457F-A15A-20EC26313E92}">
      <dgm:prSet/>
      <dgm:spPr/>
      <dgm:t>
        <a:bodyPr/>
        <a:lstStyle/>
        <a:p>
          <a:endParaRPr lang="en-US"/>
        </a:p>
      </dgm:t>
    </dgm:pt>
    <dgm:pt modelId="{5C26F3A4-15D9-4B99-BC6D-F8C1E025E3BE}" type="sibTrans" cxnId="{C2A1F561-28EF-457F-A15A-20EC26313E92}">
      <dgm:prSet/>
      <dgm:spPr/>
      <dgm:t>
        <a:bodyPr/>
        <a:lstStyle/>
        <a:p>
          <a:endParaRPr lang="en-US"/>
        </a:p>
      </dgm:t>
    </dgm:pt>
    <dgm:pt modelId="{54C7715B-64F0-4D1F-8BD8-060446B1B6E0}" type="pres">
      <dgm:prSet presAssocID="{98C062E9-5EE8-4FD8-AAB6-2C2757699420}" presName="root" presStyleCnt="0">
        <dgm:presLayoutVars>
          <dgm:dir/>
          <dgm:resizeHandles val="exact"/>
        </dgm:presLayoutVars>
      </dgm:prSet>
      <dgm:spPr/>
    </dgm:pt>
    <dgm:pt modelId="{2966BFAF-93DC-4266-88CB-8D13BD9DA4DC}" type="pres">
      <dgm:prSet presAssocID="{301C65CA-8E39-49DA-A775-86681BBF7DDD}" presName="compNode" presStyleCnt="0"/>
      <dgm:spPr/>
    </dgm:pt>
    <dgm:pt modelId="{6E442621-5084-4FCE-A8C9-F447BD4A16F8}" type="pres">
      <dgm:prSet presAssocID="{301C65CA-8E39-49DA-A775-86681BBF7DDD}" presName="bgRect" presStyleLbl="bgShp" presStyleIdx="0" presStyleCnt="4"/>
      <dgm:spPr/>
    </dgm:pt>
    <dgm:pt modelId="{43CC05A5-A8D6-4F83-BA23-E4F7C40E33CF}" type="pres">
      <dgm:prSet presAssocID="{301C65CA-8E39-49DA-A775-86681BBF7DD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20D53124-D35A-4697-B652-5DE88223D3C2}" type="pres">
      <dgm:prSet presAssocID="{301C65CA-8E39-49DA-A775-86681BBF7DDD}" presName="spaceRect" presStyleCnt="0"/>
      <dgm:spPr/>
    </dgm:pt>
    <dgm:pt modelId="{3CCFF4A2-8B90-4075-B63A-5BFD76D2DBA8}" type="pres">
      <dgm:prSet presAssocID="{301C65CA-8E39-49DA-A775-86681BBF7DDD}" presName="parTx" presStyleLbl="revTx" presStyleIdx="0" presStyleCnt="4">
        <dgm:presLayoutVars>
          <dgm:chMax val="0"/>
          <dgm:chPref val="0"/>
        </dgm:presLayoutVars>
      </dgm:prSet>
      <dgm:spPr/>
    </dgm:pt>
    <dgm:pt modelId="{AF1E1EB4-0556-4F0A-8787-15A3ACF946C1}" type="pres">
      <dgm:prSet presAssocID="{03B0FF27-48A5-4B14-A432-5C4B495E6807}" presName="sibTrans" presStyleCnt="0"/>
      <dgm:spPr/>
    </dgm:pt>
    <dgm:pt modelId="{30F24CC4-F6D0-4E75-9DD2-BCF994FA45C8}" type="pres">
      <dgm:prSet presAssocID="{16AD1ECF-7707-4E6C-8710-0C868EDAD675}" presName="compNode" presStyleCnt="0"/>
      <dgm:spPr/>
    </dgm:pt>
    <dgm:pt modelId="{DAB8F8A9-C27A-4BDE-AA5D-26EF2E0284AA}" type="pres">
      <dgm:prSet presAssocID="{16AD1ECF-7707-4E6C-8710-0C868EDAD675}" presName="bgRect" presStyleLbl="bgShp" presStyleIdx="1" presStyleCnt="4"/>
      <dgm:spPr/>
    </dgm:pt>
    <dgm:pt modelId="{4B2F496F-22F2-4E1F-B9B3-53732AE9A5DD}" type="pres">
      <dgm:prSet presAssocID="{16AD1ECF-7707-4E6C-8710-0C868EDAD67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ber"/>
        </a:ext>
      </dgm:extLst>
    </dgm:pt>
    <dgm:pt modelId="{B0C0DF98-5506-4D60-A2B5-9736AE557975}" type="pres">
      <dgm:prSet presAssocID="{16AD1ECF-7707-4E6C-8710-0C868EDAD675}" presName="spaceRect" presStyleCnt="0"/>
      <dgm:spPr/>
    </dgm:pt>
    <dgm:pt modelId="{3F518DCE-CF39-43D2-A6BF-0892AF0311EB}" type="pres">
      <dgm:prSet presAssocID="{16AD1ECF-7707-4E6C-8710-0C868EDAD675}" presName="parTx" presStyleLbl="revTx" presStyleIdx="1" presStyleCnt="4">
        <dgm:presLayoutVars>
          <dgm:chMax val="0"/>
          <dgm:chPref val="0"/>
        </dgm:presLayoutVars>
      </dgm:prSet>
      <dgm:spPr/>
    </dgm:pt>
    <dgm:pt modelId="{3A7F6F7E-B9F7-4577-BA5B-6D986200774D}" type="pres">
      <dgm:prSet presAssocID="{41637B74-6A55-42F6-B43F-BE8462405D38}" presName="sibTrans" presStyleCnt="0"/>
      <dgm:spPr/>
    </dgm:pt>
    <dgm:pt modelId="{EF14FC12-D433-4FA1-8E9E-A8C35F17CF00}" type="pres">
      <dgm:prSet presAssocID="{97A2396D-2904-4945-B327-6E4DB45D4273}" presName="compNode" presStyleCnt="0"/>
      <dgm:spPr/>
    </dgm:pt>
    <dgm:pt modelId="{647137DC-ED31-4F6B-9584-319BF8350D6A}" type="pres">
      <dgm:prSet presAssocID="{97A2396D-2904-4945-B327-6E4DB45D4273}" presName="bgRect" presStyleLbl="bgShp" presStyleIdx="2" presStyleCnt="4"/>
      <dgm:spPr/>
    </dgm:pt>
    <dgm:pt modelId="{A7D1DD4F-9B3A-486C-8C82-9007A1C93E03}" type="pres">
      <dgm:prSet presAssocID="{97A2396D-2904-4945-B327-6E4DB45D427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94E9B566-4610-4A84-9A5F-62D031793552}" type="pres">
      <dgm:prSet presAssocID="{97A2396D-2904-4945-B327-6E4DB45D4273}" presName="spaceRect" presStyleCnt="0"/>
      <dgm:spPr/>
    </dgm:pt>
    <dgm:pt modelId="{3A7B4E75-54FB-4192-9BD3-0D97640243D9}" type="pres">
      <dgm:prSet presAssocID="{97A2396D-2904-4945-B327-6E4DB45D4273}" presName="parTx" presStyleLbl="revTx" presStyleIdx="2" presStyleCnt="4">
        <dgm:presLayoutVars>
          <dgm:chMax val="0"/>
          <dgm:chPref val="0"/>
        </dgm:presLayoutVars>
      </dgm:prSet>
      <dgm:spPr/>
    </dgm:pt>
    <dgm:pt modelId="{5037F3DD-707B-48CF-98D4-41C147C18EB1}" type="pres">
      <dgm:prSet presAssocID="{76BD0006-0A43-42B4-836B-3889785E2F2E}" presName="sibTrans" presStyleCnt="0"/>
      <dgm:spPr/>
    </dgm:pt>
    <dgm:pt modelId="{0EDD915C-844D-4338-A01E-76A0E431A527}" type="pres">
      <dgm:prSet presAssocID="{72C7DC70-2D0F-475C-9C24-5FFB37D707B2}" presName="compNode" presStyleCnt="0"/>
      <dgm:spPr/>
    </dgm:pt>
    <dgm:pt modelId="{559654F4-8188-422B-8F28-0D350AB7B993}" type="pres">
      <dgm:prSet presAssocID="{72C7DC70-2D0F-475C-9C24-5FFB37D707B2}" presName="bgRect" presStyleLbl="bgShp" presStyleIdx="3" presStyleCnt="4"/>
      <dgm:spPr/>
    </dgm:pt>
    <dgm:pt modelId="{2BE863C0-FEFC-4F45-B5E9-A458CFC57D22}" type="pres">
      <dgm:prSet presAssocID="{72C7DC70-2D0F-475C-9C24-5FFB37D707B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icopter"/>
        </a:ext>
      </dgm:extLst>
    </dgm:pt>
    <dgm:pt modelId="{A6AC9F62-AC94-4F0A-A85C-3B266576C42B}" type="pres">
      <dgm:prSet presAssocID="{72C7DC70-2D0F-475C-9C24-5FFB37D707B2}" presName="spaceRect" presStyleCnt="0"/>
      <dgm:spPr/>
    </dgm:pt>
    <dgm:pt modelId="{1DF5C119-61F2-40AE-848A-AAB30828C04A}" type="pres">
      <dgm:prSet presAssocID="{72C7DC70-2D0F-475C-9C24-5FFB37D707B2}" presName="parTx" presStyleLbl="revTx" presStyleIdx="3" presStyleCnt="4">
        <dgm:presLayoutVars>
          <dgm:chMax val="0"/>
          <dgm:chPref val="0"/>
        </dgm:presLayoutVars>
      </dgm:prSet>
      <dgm:spPr/>
    </dgm:pt>
  </dgm:ptLst>
  <dgm:cxnLst>
    <dgm:cxn modelId="{93D2C619-865A-4E2D-A155-6AA9A4BC6BE4}" type="presOf" srcId="{98C062E9-5EE8-4FD8-AAB6-2C2757699420}" destId="{54C7715B-64F0-4D1F-8BD8-060446B1B6E0}" srcOrd="0" destOrd="0" presId="urn:microsoft.com/office/officeart/2018/2/layout/IconVerticalSolidList"/>
    <dgm:cxn modelId="{5F0AAE3E-FD20-4A19-9A24-0BB3CC52CADC}" srcId="{98C062E9-5EE8-4FD8-AAB6-2C2757699420}" destId="{301C65CA-8E39-49DA-A775-86681BBF7DDD}" srcOrd="0" destOrd="0" parTransId="{EAE45332-A2A7-48FC-B16F-1B0DC3418374}" sibTransId="{03B0FF27-48A5-4B14-A432-5C4B495E6807}"/>
    <dgm:cxn modelId="{C2A1F561-28EF-457F-A15A-20EC26313E92}" srcId="{98C062E9-5EE8-4FD8-AAB6-2C2757699420}" destId="{72C7DC70-2D0F-475C-9C24-5FFB37D707B2}" srcOrd="3" destOrd="0" parTransId="{6C0E5BDA-882E-4692-A7E9-2EE51C365297}" sibTransId="{5C26F3A4-15D9-4B99-BC6D-F8C1E025E3BE}"/>
    <dgm:cxn modelId="{C7120F6E-3ACE-48F0-BDB4-2F448A5EAF27}" srcId="{98C062E9-5EE8-4FD8-AAB6-2C2757699420}" destId="{97A2396D-2904-4945-B327-6E4DB45D4273}" srcOrd="2" destOrd="0" parTransId="{0E0A7551-7255-4DCF-8188-753B6D615B1B}" sibTransId="{76BD0006-0A43-42B4-836B-3889785E2F2E}"/>
    <dgm:cxn modelId="{18238559-B66B-47BD-88A6-7C66BA927E71}" type="presOf" srcId="{72C7DC70-2D0F-475C-9C24-5FFB37D707B2}" destId="{1DF5C119-61F2-40AE-848A-AAB30828C04A}" srcOrd="0" destOrd="0" presId="urn:microsoft.com/office/officeart/2018/2/layout/IconVerticalSolidList"/>
    <dgm:cxn modelId="{8BAD098E-085C-41A5-8CC8-73A1171FD8CE}" srcId="{98C062E9-5EE8-4FD8-AAB6-2C2757699420}" destId="{16AD1ECF-7707-4E6C-8710-0C868EDAD675}" srcOrd="1" destOrd="0" parTransId="{A03B687A-9B02-443A-A2F6-B1E127A1572D}" sibTransId="{41637B74-6A55-42F6-B43F-BE8462405D38}"/>
    <dgm:cxn modelId="{977A7D9F-0BE8-4E8E-870A-4B1E27DC560A}" type="presOf" srcId="{97A2396D-2904-4945-B327-6E4DB45D4273}" destId="{3A7B4E75-54FB-4192-9BD3-0D97640243D9}" srcOrd="0" destOrd="0" presId="urn:microsoft.com/office/officeart/2018/2/layout/IconVerticalSolidList"/>
    <dgm:cxn modelId="{0688BDC4-600C-43E7-BF77-FDE5C1B3F87B}" type="presOf" srcId="{16AD1ECF-7707-4E6C-8710-0C868EDAD675}" destId="{3F518DCE-CF39-43D2-A6BF-0892AF0311EB}" srcOrd="0" destOrd="0" presId="urn:microsoft.com/office/officeart/2018/2/layout/IconVerticalSolidList"/>
    <dgm:cxn modelId="{5A0456CD-BEB0-4A54-B33C-9279E6850B6B}" type="presOf" srcId="{301C65CA-8E39-49DA-A775-86681BBF7DDD}" destId="{3CCFF4A2-8B90-4075-B63A-5BFD76D2DBA8}" srcOrd="0" destOrd="0" presId="urn:microsoft.com/office/officeart/2018/2/layout/IconVerticalSolidList"/>
    <dgm:cxn modelId="{9E48DB70-4796-4848-B4CE-5BA9B900C502}" type="presParOf" srcId="{54C7715B-64F0-4D1F-8BD8-060446B1B6E0}" destId="{2966BFAF-93DC-4266-88CB-8D13BD9DA4DC}" srcOrd="0" destOrd="0" presId="urn:microsoft.com/office/officeart/2018/2/layout/IconVerticalSolidList"/>
    <dgm:cxn modelId="{8058D399-0C5A-48C4-9D91-E80F3E788251}" type="presParOf" srcId="{2966BFAF-93DC-4266-88CB-8D13BD9DA4DC}" destId="{6E442621-5084-4FCE-A8C9-F447BD4A16F8}" srcOrd="0" destOrd="0" presId="urn:microsoft.com/office/officeart/2018/2/layout/IconVerticalSolidList"/>
    <dgm:cxn modelId="{28A904D4-7E28-488D-AC9C-B35EB1F77DE9}" type="presParOf" srcId="{2966BFAF-93DC-4266-88CB-8D13BD9DA4DC}" destId="{43CC05A5-A8D6-4F83-BA23-E4F7C40E33CF}" srcOrd="1" destOrd="0" presId="urn:microsoft.com/office/officeart/2018/2/layout/IconVerticalSolidList"/>
    <dgm:cxn modelId="{E50EDB9B-BDFC-48E4-91A6-02FAECFD561A}" type="presParOf" srcId="{2966BFAF-93DC-4266-88CB-8D13BD9DA4DC}" destId="{20D53124-D35A-4697-B652-5DE88223D3C2}" srcOrd="2" destOrd="0" presId="urn:microsoft.com/office/officeart/2018/2/layout/IconVerticalSolidList"/>
    <dgm:cxn modelId="{7923A955-DCC1-466F-AE8E-FD82DECF4DC1}" type="presParOf" srcId="{2966BFAF-93DC-4266-88CB-8D13BD9DA4DC}" destId="{3CCFF4A2-8B90-4075-B63A-5BFD76D2DBA8}" srcOrd="3" destOrd="0" presId="urn:microsoft.com/office/officeart/2018/2/layout/IconVerticalSolidList"/>
    <dgm:cxn modelId="{F4603FB6-D87A-4BE9-8CB4-9E330858B947}" type="presParOf" srcId="{54C7715B-64F0-4D1F-8BD8-060446B1B6E0}" destId="{AF1E1EB4-0556-4F0A-8787-15A3ACF946C1}" srcOrd="1" destOrd="0" presId="urn:microsoft.com/office/officeart/2018/2/layout/IconVerticalSolidList"/>
    <dgm:cxn modelId="{6A041C82-F1AB-43A6-847B-4954B29693BB}" type="presParOf" srcId="{54C7715B-64F0-4D1F-8BD8-060446B1B6E0}" destId="{30F24CC4-F6D0-4E75-9DD2-BCF994FA45C8}" srcOrd="2" destOrd="0" presId="urn:microsoft.com/office/officeart/2018/2/layout/IconVerticalSolidList"/>
    <dgm:cxn modelId="{D1792D8E-B4B2-405B-8139-663D9AB7E01C}" type="presParOf" srcId="{30F24CC4-F6D0-4E75-9DD2-BCF994FA45C8}" destId="{DAB8F8A9-C27A-4BDE-AA5D-26EF2E0284AA}" srcOrd="0" destOrd="0" presId="urn:microsoft.com/office/officeart/2018/2/layout/IconVerticalSolidList"/>
    <dgm:cxn modelId="{8F76CDB9-7FF6-453D-B25C-2C432DD6F11F}" type="presParOf" srcId="{30F24CC4-F6D0-4E75-9DD2-BCF994FA45C8}" destId="{4B2F496F-22F2-4E1F-B9B3-53732AE9A5DD}" srcOrd="1" destOrd="0" presId="urn:microsoft.com/office/officeart/2018/2/layout/IconVerticalSolidList"/>
    <dgm:cxn modelId="{83FCD4C1-3073-414E-B3AF-72F6FAD2227A}" type="presParOf" srcId="{30F24CC4-F6D0-4E75-9DD2-BCF994FA45C8}" destId="{B0C0DF98-5506-4D60-A2B5-9736AE557975}" srcOrd="2" destOrd="0" presId="urn:microsoft.com/office/officeart/2018/2/layout/IconVerticalSolidList"/>
    <dgm:cxn modelId="{C33DEE4E-6BE4-4F99-A719-3B2B825214E1}" type="presParOf" srcId="{30F24CC4-F6D0-4E75-9DD2-BCF994FA45C8}" destId="{3F518DCE-CF39-43D2-A6BF-0892AF0311EB}" srcOrd="3" destOrd="0" presId="urn:microsoft.com/office/officeart/2018/2/layout/IconVerticalSolidList"/>
    <dgm:cxn modelId="{F19E8F36-6ACF-438E-99D0-029D852789F8}" type="presParOf" srcId="{54C7715B-64F0-4D1F-8BD8-060446B1B6E0}" destId="{3A7F6F7E-B9F7-4577-BA5B-6D986200774D}" srcOrd="3" destOrd="0" presId="urn:microsoft.com/office/officeart/2018/2/layout/IconVerticalSolidList"/>
    <dgm:cxn modelId="{4AC9DF66-92D5-49D4-8A6A-3426A58E2BF9}" type="presParOf" srcId="{54C7715B-64F0-4D1F-8BD8-060446B1B6E0}" destId="{EF14FC12-D433-4FA1-8E9E-A8C35F17CF00}" srcOrd="4" destOrd="0" presId="urn:microsoft.com/office/officeart/2018/2/layout/IconVerticalSolidList"/>
    <dgm:cxn modelId="{495DE352-5A1E-4285-BCF4-51EFA1F0DA09}" type="presParOf" srcId="{EF14FC12-D433-4FA1-8E9E-A8C35F17CF00}" destId="{647137DC-ED31-4F6B-9584-319BF8350D6A}" srcOrd="0" destOrd="0" presId="urn:microsoft.com/office/officeart/2018/2/layout/IconVerticalSolidList"/>
    <dgm:cxn modelId="{11878F1A-DECE-4D4F-B45C-207447CB9723}" type="presParOf" srcId="{EF14FC12-D433-4FA1-8E9E-A8C35F17CF00}" destId="{A7D1DD4F-9B3A-486C-8C82-9007A1C93E03}" srcOrd="1" destOrd="0" presId="urn:microsoft.com/office/officeart/2018/2/layout/IconVerticalSolidList"/>
    <dgm:cxn modelId="{6611E270-9A5A-4AD4-BF0F-FFEADDFD0F3E}" type="presParOf" srcId="{EF14FC12-D433-4FA1-8E9E-A8C35F17CF00}" destId="{94E9B566-4610-4A84-9A5F-62D031793552}" srcOrd="2" destOrd="0" presId="urn:microsoft.com/office/officeart/2018/2/layout/IconVerticalSolidList"/>
    <dgm:cxn modelId="{2DC1D608-5EBD-4E47-8777-7E6B4ECC8048}" type="presParOf" srcId="{EF14FC12-D433-4FA1-8E9E-A8C35F17CF00}" destId="{3A7B4E75-54FB-4192-9BD3-0D97640243D9}" srcOrd="3" destOrd="0" presId="urn:microsoft.com/office/officeart/2018/2/layout/IconVerticalSolidList"/>
    <dgm:cxn modelId="{A4AFBCF9-DF7C-4748-891D-3111C4E18285}" type="presParOf" srcId="{54C7715B-64F0-4D1F-8BD8-060446B1B6E0}" destId="{5037F3DD-707B-48CF-98D4-41C147C18EB1}" srcOrd="5" destOrd="0" presId="urn:microsoft.com/office/officeart/2018/2/layout/IconVerticalSolidList"/>
    <dgm:cxn modelId="{01691C29-15AD-4A54-A2D2-8730F30DDB3F}" type="presParOf" srcId="{54C7715B-64F0-4D1F-8BD8-060446B1B6E0}" destId="{0EDD915C-844D-4338-A01E-76A0E431A527}" srcOrd="6" destOrd="0" presId="urn:microsoft.com/office/officeart/2018/2/layout/IconVerticalSolidList"/>
    <dgm:cxn modelId="{09B9962E-6ED0-4DAD-8332-62D4BC4E51C2}" type="presParOf" srcId="{0EDD915C-844D-4338-A01E-76A0E431A527}" destId="{559654F4-8188-422B-8F28-0D350AB7B993}" srcOrd="0" destOrd="0" presId="urn:microsoft.com/office/officeart/2018/2/layout/IconVerticalSolidList"/>
    <dgm:cxn modelId="{D4A3AC2A-1521-415A-A96B-9DD486F90B48}" type="presParOf" srcId="{0EDD915C-844D-4338-A01E-76A0E431A527}" destId="{2BE863C0-FEFC-4F45-B5E9-A458CFC57D22}" srcOrd="1" destOrd="0" presId="urn:microsoft.com/office/officeart/2018/2/layout/IconVerticalSolidList"/>
    <dgm:cxn modelId="{C55C7150-DF9F-441C-B497-E482496E1A44}" type="presParOf" srcId="{0EDD915C-844D-4338-A01E-76A0E431A527}" destId="{A6AC9F62-AC94-4F0A-A85C-3B266576C42B}" srcOrd="2" destOrd="0" presId="urn:microsoft.com/office/officeart/2018/2/layout/IconVerticalSolidList"/>
    <dgm:cxn modelId="{26A402C5-1A8D-4E34-8B6A-797159E18D77}" type="presParOf" srcId="{0EDD915C-844D-4338-A01E-76A0E431A527}" destId="{1DF5C119-61F2-40AE-848A-AAB30828C04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EE5F50-016B-45C2-93C0-0E510A89D07C}"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3EC2F6CB-3471-4F0D-8D56-C86D927D1067}">
      <dgm:prSet/>
      <dgm:spPr/>
      <dgm:t>
        <a:bodyPr/>
        <a:lstStyle/>
        <a:p>
          <a:r>
            <a:rPr lang="en-US" b="1" dirty="0"/>
            <a:t>Data-Driven Decision Making</a:t>
          </a:r>
          <a:r>
            <a:rPr lang="en-US" dirty="0"/>
            <a:t>: Establish </a:t>
          </a:r>
          <a:r>
            <a:rPr lang="en-US" b="1" i="1" dirty="0"/>
            <a:t>robust data collection</a:t>
          </a:r>
          <a:r>
            <a:rPr lang="en-US" dirty="0"/>
            <a:t> and management systems to ensure accurate, comprehensive data is available for AI algorithms. </a:t>
          </a:r>
        </a:p>
      </dgm:t>
    </dgm:pt>
    <dgm:pt modelId="{1CCB204A-BD5F-45EB-80C9-E78B94EFD217}" type="parTrans" cxnId="{388AABE0-3945-4D9C-9441-21DF2C39C821}">
      <dgm:prSet/>
      <dgm:spPr/>
      <dgm:t>
        <a:bodyPr/>
        <a:lstStyle/>
        <a:p>
          <a:endParaRPr lang="en-US"/>
        </a:p>
      </dgm:t>
    </dgm:pt>
    <dgm:pt modelId="{BC9BF76F-A270-492E-89EF-82778A334FE9}" type="sibTrans" cxnId="{388AABE0-3945-4D9C-9441-21DF2C39C821}">
      <dgm:prSet/>
      <dgm:spPr/>
      <dgm:t>
        <a:bodyPr/>
        <a:lstStyle/>
        <a:p>
          <a:endParaRPr lang="en-US"/>
        </a:p>
      </dgm:t>
    </dgm:pt>
    <dgm:pt modelId="{60CB334A-BD59-4A48-B6CD-C6797CCE68E6}">
      <dgm:prSet/>
      <dgm:spPr/>
      <dgm:t>
        <a:bodyPr/>
        <a:lstStyle/>
        <a:p>
          <a:r>
            <a:rPr lang="en-US" b="1" dirty="0"/>
            <a:t>Personalization Strategies</a:t>
          </a:r>
          <a:r>
            <a:rPr lang="en-US" dirty="0"/>
            <a:t>: Utilize AI to </a:t>
          </a:r>
          <a:r>
            <a:rPr lang="en-US" b="1" i="1" dirty="0"/>
            <a:t>analyze guest data and tailor experiences, from personalized marketing to customized room settings</a:t>
          </a:r>
          <a:r>
            <a:rPr lang="en-US" dirty="0"/>
            <a:t>. </a:t>
          </a:r>
        </a:p>
      </dgm:t>
    </dgm:pt>
    <dgm:pt modelId="{F3FE76C1-240B-4325-BAC1-CDC372D0B5B8}" type="parTrans" cxnId="{BDAA1A59-6F04-480B-B93F-2853CA4508D7}">
      <dgm:prSet/>
      <dgm:spPr/>
      <dgm:t>
        <a:bodyPr/>
        <a:lstStyle/>
        <a:p>
          <a:endParaRPr lang="en-US"/>
        </a:p>
      </dgm:t>
    </dgm:pt>
    <dgm:pt modelId="{1691B977-5B63-4494-BF97-6E0993BBBE9C}" type="sibTrans" cxnId="{BDAA1A59-6F04-480B-B93F-2853CA4508D7}">
      <dgm:prSet/>
      <dgm:spPr/>
      <dgm:t>
        <a:bodyPr/>
        <a:lstStyle/>
        <a:p>
          <a:endParaRPr lang="en-US"/>
        </a:p>
      </dgm:t>
    </dgm:pt>
    <dgm:pt modelId="{29B3D358-2A86-4C62-8EDD-2A697EBB6B46}">
      <dgm:prSet/>
      <dgm:spPr/>
      <dgm:t>
        <a:bodyPr/>
        <a:lstStyle/>
        <a:p>
          <a:r>
            <a:rPr lang="en-US" b="1" dirty="0"/>
            <a:t>Integrating AI with Existing Systems</a:t>
          </a:r>
          <a:r>
            <a:rPr lang="en-US" dirty="0"/>
            <a:t>: Ensure that AI tools </a:t>
          </a:r>
          <a:r>
            <a:rPr lang="en-US" b="1" i="1" dirty="0"/>
            <a:t>seamlessly integrate with existing property management systems (PMS), customer relationship management (CRM) systems</a:t>
          </a:r>
          <a:r>
            <a:rPr lang="en-US" i="1" dirty="0"/>
            <a:t>,</a:t>
          </a:r>
          <a:r>
            <a:rPr lang="en-US" dirty="0"/>
            <a:t> and other operational technologies for smooth functionality.</a:t>
          </a:r>
        </a:p>
      </dgm:t>
    </dgm:pt>
    <dgm:pt modelId="{8879153C-0845-405E-B5BF-8BA1869A4A99}" type="parTrans" cxnId="{C9E4842B-7697-4C03-B275-5B2A89A43B52}">
      <dgm:prSet/>
      <dgm:spPr/>
      <dgm:t>
        <a:bodyPr/>
        <a:lstStyle/>
        <a:p>
          <a:endParaRPr lang="en-US"/>
        </a:p>
      </dgm:t>
    </dgm:pt>
    <dgm:pt modelId="{68E7EC66-B10B-4255-AE3B-53652B3A8B0A}" type="sibTrans" cxnId="{C9E4842B-7697-4C03-B275-5B2A89A43B52}">
      <dgm:prSet/>
      <dgm:spPr/>
      <dgm:t>
        <a:bodyPr/>
        <a:lstStyle/>
        <a:p>
          <a:endParaRPr lang="en-US"/>
        </a:p>
      </dgm:t>
    </dgm:pt>
    <dgm:pt modelId="{5A97F0D7-4972-454F-AD1D-BBB6908FFAB0}">
      <dgm:prSet/>
      <dgm:spPr/>
      <dgm:t>
        <a:bodyPr/>
        <a:lstStyle/>
        <a:p>
          <a:r>
            <a:rPr lang="en-US" b="1" dirty="0"/>
            <a:t>Real-Time Analytics</a:t>
          </a:r>
          <a:r>
            <a:rPr lang="en-US" dirty="0"/>
            <a:t>: Implement AI solutions </a:t>
          </a:r>
          <a:r>
            <a:rPr lang="en-US" i="1" dirty="0"/>
            <a:t>that </a:t>
          </a:r>
          <a:r>
            <a:rPr lang="en-US" b="1" i="1" dirty="0"/>
            <a:t>provide real-time data insights</a:t>
          </a:r>
          <a:r>
            <a:rPr lang="en-US" dirty="0"/>
            <a:t>, allowing hotel managers to respond quickly to changing market conditions, guest needs, and operational challenges.</a:t>
          </a:r>
        </a:p>
      </dgm:t>
    </dgm:pt>
    <dgm:pt modelId="{CACDC81B-EA11-4783-98DE-2A11E7C6FDC0}" type="parTrans" cxnId="{7A21815E-7D3F-4D07-9453-9A5EB3CC72CC}">
      <dgm:prSet/>
      <dgm:spPr/>
      <dgm:t>
        <a:bodyPr/>
        <a:lstStyle/>
        <a:p>
          <a:endParaRPr lang="en-US"/>
        </a:p>
      </dgm:t>
    </dgm:pt>
    <dgm:pt modelId="{AD3C36D5-6242-4C4F-98AE-6C8E4A1C0967}" type="sibTrans" cxnId="{7A21815E-7D3F-4D07-9453-9A5EB3CC72CC}">
      <dgm:prSet/>
      <dgm:spPr/>
      <dgm:t>
        <a:bodyPr/>
        <a:lstStyle/>
        <a:p>
          <a:endParaRPr lang="en-US"/>
        </a:p>
      </dgm:t>
    </dgm:pt>
    <dgm:pt modelId="{BBC72277-CEF0-4343-8D22-F004316FC810}">
      <dgm:prSet/>
      <dgm:spPr/>
      <dgm:t>
        <a:bodyPr/>
        <a:lstStyle/>
        <a:p>
          <a:r>
            <a:rPr lang="en-US" b="1" dirty="0"/>
            <a:t>Cross-Department Collaboration</a:t>
          </a:r>
          <a:r>
            <a:rPr lang="en-US" dirty="0"/>
            <a:t>: Foster collaboration between departments (marketing, operations, customer service) to share insights gained from AI, </a:t>
          </a:r>
          <a:r>
            <a:rPr lang="en-US" b="1" i="1" dirty="0"/>
            <a:t>ensuring that all teams are aligned in their approach to enhancing guest experiences.</a:t>
          </a:r>
          <a:endParaRPr lang="en-US" dirty="0"/>
        </a:p>
      </dgm:t>
    </dgm:pt>
    <dgm:pt modelId="{00A1A837-6602-4FDA-9605-AE47BCE4ACFA}" type="parTrans" cxnId="{D5EB752F-6C03-400C-8320-6E4E3C83C056}">
      <dgm:prSet/>
      <dgm:spPr/>
      <dgm:t>
        <a:bodyPr/>
        <a:lstStyle/>
        <a:p>
          <a:endParaRPr lang="en-US"/>
        </a:p>
      </dgm:t>
    </dgm:pt>
    <dgm:pt modelId="{4E5F690F-41D5-4F73-AA58-A098996A2B63}" type="sibTrans" cxnId="{D5EB752F-6C03-400C-8320-6E4E3C83C056}">
      <dgm:prSet/>
      <dgm:spPr/>
      <dgm:t>
        <a:bodyPr/>
        <a:lstStyle/>
        <a:p>
          <a:endParaRPr lang="en-US"/>
        </a:p>
      </dgm:t>
    </dgm:pt>
    <dgm:pt modelId="{7561CCAF-4CA2-484E-9A9A-9235DB546A7B}" type="pres">
      <dgm:prSet presAssocID="{0CEE5F50-016B-45C2-93C0-0E510A89D07C}" presName="Name0" presStyleCnt="0">
        <dgm:presLayoutVars>
          <dgm:dir/>
          <dgm:animLvl val="lvl"/>
          <dgm:resizeHandles val="exact"/>
        </dgm:presLayoutVars>
      </dgm:prSet>
      <dgm:spPr/>
    </dgm:pt>
    <dgm:pt modelId="{1E182A09-5C13-4095-B300-AABE1672816A}" type="pres">
      <dgm:prSet presAssocID="{BBC72277-CEF0-4343-8D22-F004316FC810}" presName="boxAndChildren" presStyleCnt="0"/>
      <dgm:spPr/>
    </dgm:pt>
    <dgm:pt modelId="{4337E816-A5B0-475B-9C03-EF5FC60E8F72}" type="pres">
      <dgm:prSet presAssocID="{BBC72277-CEF0-4343-8D22-F004316FC810}" presName="parentTextBox" presStyleLbl="node1" presStyleIdx="0" presStyleCnt="5"/>
      <dgm:spPr/>
    </dgm:pt>
    <dgm:pt modelId="{3DFDA026-4765-4ADA-A6AD-36613610E8E0}" type="pres">
      <dgm:prSet presAssocID="{AD3C36D5-6242-4C4F-98AE-6C8E4A1C0967}" presName="sp" presStyleCnt="0"/>
      <dgm:spPr/>
    </dgm:pt>
    <dgm:pt modelId="{1C47843E-DC97-47B5-A8D0-7AAF16C3C833}" type="pres">
      <dgm:prSet presAssocID="{5A97F0D7-4972-454F-AD1D-BBB6908FFAB0}" presName="arrowAndChildren" presStyleCnt="0"/>
      <dgm:spPr/>
    </dgm:pt>
    <dgm:pt modelId="{781077DE-1EB0-4B74-A2E6-5BB6B3460E84}" type="pres">
      <dgm:prSet presAssocID="{5A97F0D7-4972-454F-AD1D-BBB6908FFAB0}" presName="parentTextArrow" presStyleLbl="node1" presStyleIdx="1" presStyleCnt="5"/>
      <dgm:spPr/>
    </dgm:pt>
    <dgm:pt modelId="{D9CE2E39-5091-4D6C-B669-85A5982DB913}" type="pres">
      <dgm:prSet presAssocID="{68E7EC66-B10B-4255-AE3B-53652B3A8B0A}" presName="sp" presStyleCnt="0"/>
      <dgm:spPr/>
    </dgm:pt>
    <dgm:pt modelId="{3E4360B0-4D0F-49E1-85AD-531DE4AF8045}" type="pres">
      <dgm:prSet presAssocID="{29B3D358-2A86-4C62-8EDD-2A697EBB6B46}" presName="arrowAndChildren" presStyleCnt="0"/>
      <dgm:spPr/>
    </dgm:pt>
    <dgm:pt modelId="{497DB46D-1960-4F6B-AD52-31C4FFA6CC83}" type="pres">
      <dgm:prSet presAssocID="{29B3D358-2A86-4C62-8EDD-2A697EBB6B46}" presName="parentTextArrow" presStyleLbl="node1" presStyleIdx="2" presStyleCnt="5"/>
      <dgm:spPr/>
    </dgm:pt>
    <dgm:pt modelId="{C6786444-A2D0-4AD0-9563-23EFFCF8B3E2}" type="pres">
      <dgm:prSet presAssocID="{1691B977-5B63-4494-BF97-6E0993BBBE9C}" presName="sp" presStyleCnt="0"/>
      <dgm:spPr/>
    </dgm:pt>
    <dgm:pt modelId="{CA04CD94-42AF-4577-8EB7-9477A6185A2B}" type="pres">
      <dgm:prSet presAssocID="{60CB334A-BD59-4A48-B6CD-C6797CCE68E6}" presName="arrowAndChildren" presStyleCnt="0"/>
      <dgm:spPr/>
    </dgm:pt>
    <dgm:pt modelId="{D5DA58EA-DBB1-4C5F-B0CC-D9708B5A820B}" type="pres">
      <dgm:prSet presAssocID="{60CB334A-BD59-4A48-B6CD-C6797CCE68E6}" presName="parentTextArrow" presStyleLbl="node1" presStyleIdx="3" presStyleCnt="5"/>
      <dgm:spPr/>
    </dgm:pt>
    <dgm:pt modelId="{2DCFFBD9-83DD-4A6A-A145-01C8119F5256}" type="pres">
      <dgm:prSet presAssocID="{BC9BF76F-A270-492E-89EF-82778A334FE9}" presName="sp" presStyleCnt="0"/>
      <dgm:spPr/>
    </dgm:pt>
    <dgm:pt modelId="{23B59534-F7CD-4A20-9682-BEA5EB6B4DA2}" type="pres">
      <dgm:prSet presAssocID="{3EC2F6CB-3471-4F0D-8D56-C86D927D1067}" presName="arrowAndChildren" presStyleCnt="0"/>
      <dgm:spPr/>
    </dgm:pt>
    <dgm:pt modelId="{2AEC058E-5ADE-4ADA-9851-CB4286F4BB09}" type="pres">
      <dgm:prSet presAssocID="{3EC2F6CB-3471-4F0D-8D56-C86D927D1067}" presName="parentTextArrow" presStyleLbl="node1" presStyleIdx="4" presStyleCnt="5"/>
      <dgm:spPr/>
    </dgm:pt>
  </dgm:ptLst>
  <dgm:cxnLst>
    <dgm:cxn modelId="{08FD7714-FDC2-4C2C-9B86-9487A88B743A}" type="presOf" srcId="{5A97F0D7-4972-454F-AD1D-BBB6908FFAB0}" destId="{781077DE-1EB0-4B74-A2E6-5BB6B3460E84}" srcOrd="0" destOrd="0" presId="urn:microsoft.com/office/officeart/2005/8/layout/process4"/>
    <dgm:cxn modelId="{C848D627-2F24-400C-ADDC-53857D0FF281}" type="presOf" srcId="{BBC72277-CEF0-4343-8D22-F004316FC810}" destId="{4337E816-A5B0-475B-9C03-EF5FC60E8F72}" srcOrd="0" destOrd="0" presId="urn:microsoft.com/office/officeart/2005/8/layout/process4"/>
    <dgm:cxn modelId="{C9E4842B-7697-4C03-B275-5B2A89A43B52}" srcId="{0CEE5F50-016B-45C2-93C0-0E510A89D07C}" destId="{29B3D358-2A86-4C62-8EDD-2A697EBB6B46}" srcOrd="2" destOrd="0" parTransId="{8879153C-0845-405E-B5BF-8BA1869A4A99}" sibTransId="{68E7EC66-B10B-4255-AE3B-53652B3A8B0A}"/>
    <dgm:cxn modelId="{D5EB752F-6C03-400C-8320-6E4E3C83C056}" srcId="{0CEE5F50-016B-45C2-93C0-0E510A89D07C}" destId="{BBC72277-CEF0-4343-8D22-F004316FC810}" srcOrd="4" destOrd="0" parTransId="{00A1A837-6602-4FDA-9605-AE47BCE4ACFA}" sibTransId="{4E5F690F-41D5-4F73-AA58-A098996A2B63}"/>
    <dgm:cxn modelId="{33926735-6623-45F9-877C-224751FDD065}" type="presOf" srcId="{3EC2F6CB-3471-4F0D-8D56-C86D927D1067}" destId="{2AEC058E-5ADE-4ADA-9851-CB4286F4BB09}" srcOrd="0" destOrd="0" presId="urn:microsoft.com/office/officeart/2005/8/layout/process4"/>
    <dgm:cxn modelId="{7A21815E-7D3F-4D07-9453-9A5EB3CC72CC}" srcId="{0CEE5F50-016B-45C2-93C0-0E510A89D07C}" destId="{5A97F0D7-4972-454F-AD1D-BBB6908FFAB0}" srcOrd="3" destOrd="0" parTransId="{CACDC81B-EA11-4783-98DE-2A11E7C6FDC0}" sibTransId="{AD3C36D5-6242-4C4F-98AE-6C8E4A1C0967}"/>
    <dgm:cxn modelId="{1A98FC58-3904-4F8A-A593-D3D48A07DFC7}" type="presOf" srcId="{60CB334A-BD59-4A48-B6CD-C6797CCE68E6}" destId="{D5DA58EA-DBB1-4C5F-B0CC-D9708B5A820B}" srcOrd="0" destOrd="0" presId="urn:microsoft.com/office/officeart/2005/8/layout/process4"/>
    <dgm:cxn modelId="{BDAA1A59-6F04-480B-B93F-2853CA4508D7}" srcId="{0CEE5F50-016B-45C2-93C0-0E510A89D07C}" destId="{60CB334A-BD59-4A48-B6CD-C6797CCE68E6}" srcOrd="1" destOrd="0" parTransId="{F3FE76C1-240B-4325-BAC1-CDC372D0B5B8}" sibTransId="{1691B977-5B63-4494-BF97-6E0993BBBE9C}"/>
    <dgm:cxn modelId="{8F26C699-1585-4750-9AAB-D52C75BBA385}" type="presOf" srcId="{0CEE5F50-016B-45C2-93C0-0E510A89D07C}" destId="{7561CCAF-4CA2-484E-9A9A-9235DB546A7B}" srcOrd="0" destOrd="0" presId="urn:microsoft.com/office/officeart/2005/8/layout/process4"/>
    <dgm:cxn modelId="{35D9D0B6-7989-46C5-A0CE-F2B5F4865D02}" type="presOf" srcId="{29B3D358-2A86-4C62-8EDD-2A697EBB6B46}" destId="{497DB46D-1960-4F6B-AD52-31C4FFA6CC83}" srcOrd="0" destOrd="0" presId="urn:microsoft.com/office/officeart/2005/8/layout/process4"/>
    <dgm:cxn modelId="{388AABE0-3945-4D9C-9441-21DF2C39C821}" srcId="{0CEE5F50-016B-45C2-93C0-0E510A89D07C}" destId="{3EC2F6CB-3471-4F0D-8D56-C86D927D1067}" srcOrd="0" destOrd="0" parTransId="{1CCB204A-BD5F-45EB-80C9-E78B94EFD217}" sibTransId="{BC9BF76F-A270-492E-89EF-82778A334FE9}"/>
    <dgm:cxn modelId="{FC2EA23E-0CAC-4D3F-89D0-EB72DBE4066C}" type="presParOf" srcId="{7561CCAF-4CA2-484E-9A9A-9235DB546A7B}" destId="{1E182A09-5C13-4095-B300-AABE1672816A}" srcOrd="0" destOrd="0" presId="urn:microsoft.com/office/officeart/2005/8/layout/process4"/>
    <dgm:cxn modelId="{179CFAAA-216F-4760-8509-D9EFDA7625D7}" type="presParOf" srcId="{1E182A09-5C13-4095-B300-AABE1672816A}" destId="{4337E816-A5B0-475B-9C03-EF5FC60E8F72}" srcOrd="0" destOrd="0" presId="urn:microsoft.com/office/officeart/2005/8/layout/process4"/>
    <dgm:cxn modelId="{C33BC239-32D4-45A8-B19A-0408ACB2C7D2}" type="presParOf" srcId="{7561CCAF-4CA2-484E-9A9A-9235DB546A7B}" destId="{3DFDA026-4765-4ADA-A6AD-36613610E8E0}" srcOrd="1" destOrd="0" presId="urn:microsoft.com/office/officeart/2005/8/layout/process4"/>
    <dgm:cxn modelId="{7992E7F2-59E7-4661-AFEA-CB8A7F6A3ABE}" type="presParOf" srcId="{7561CCAF-4CA2-484E-9A9A-9235DB546A7B}" destId="{1C47843E-DC97-47B5-A8D0-7AAF16C3C833}" srcOrd="2" destOrd="0" presId="urn:microsoft.com/office/officeart/2005/8/layout/process4"/>
    <dgm:cxn modelId="{D74C079F-38A6-4F8E-B341-112ABD844C7A}" type="presParOf" srcId="{1C47843E-DC97-47B5-A8D0-7AAF16C3C833}" destId="{781077DE-1EB0-4B74-A2E6-5BB6B3460E84}" srcOrd="0" destOrd="0" presId="urn:microsoft.com/office/officeart/2005/8/layout/process4"/>
    <dgm:cxn modelId="{83989186-362C-4C72-B974-E97138265F19}" type="presParOf" srcId="{7561CCAF-4CA2-484E-9A9A-9235DB546A7B}" destId="{D9CE2E39-5091-4D6C-B669-85A5982DB913}" srcOrd="3" destOrd="0" presId="urn:microsoft.com/office/officeart/2005/8/layout/process4"/>
    <dgm:cxn modelId="{B125541F-1B7A-42AD-B2A4-9B83DAA740B9}" type="presParOf" srcId="{7561CCAF-4CA2-484E-9A9A-9235DB546A7B}" destId="{3E4360B0-4D0F-49E1-85AD-531DE4AF8045}" srcOrd="4" destOrd="0" presId="urn:microsoft.com/office/officeart/2005/8/layout/process4"/>
    <dgm:cxn modelId="{51983CF0-5A5D-4A73-A3E1-3B79F58167DD}" type="presParOf" srcId="{3E4360B0-4D0F-49E1-85AD-531DE4AF8045}" destId="{497DB46D-1960-4F6B-AD52-31C4FFA6CC83}" srcOrd="0" destOrd="0" presId="urn:microsoft.com/office/officeart/2005/8/layout/process4"/>
    <dgm:cxn modelId="{31F2ED92-75B5-404A-8D2D-4C4F2325C719}" type="presParOf" srcId="{7561CCAF-4CA2-484E-9A9A-9235DB546A7B}" destId="{C6786444-A2D0-4AD0-9563-23EFFCF8B3E2}" srcOrd="5" destOrd="0" presId="urn:microsoft.com/office/officeart/2005/8/layout/process4"/>
    <dgm:cxn modelId="{BBAAAE1D-BB87-429A-840E-C3597B74962A}" type="presParOf" srcId="{7561CCAF-4CA2-484E-9A9A-9235DB546A7B}" destId="{CA04CD94-42AF-4577-8EB7-9477A6185A2B}" srcOrd="6" destOrd="0" presId="urn:microsoft.com/office/officeart/2005/8/layout/process4"/>
    <dgm:cxn modelId="{E736F3C7-4FBA-4AC1-944D-83E99E872C74}" type="presParOf" srcId="{CA04CD94-42AF-4577-8EB7-9477A6185A2B}" destId="{D5DA58EA-DBB1-4C5F-B0CC-D9708B5A820B}" srcOrd="0" destOrd="0" presId="urn:microsoft.com/office/officeart/2005/8/layout/process4"/>
    <dgm:cxn modelId="{46AA7A01-3C1E-4107-AF4F-FFFF6F928D95}" type="presParOf" srcId="{7561CCAF-4CA2-484E-9A9A-9235DB546A7B}" destId="{2DCFFBD9-83DD-4A6A-A145-01C8119F5256}" srcOrd="7" destOrd="0" presId="urn:microsoft.com/office/officeart/2005/8/layout/process4"/>
    <dgm:cxn modelId="{0BD21268-35AB-4537-8D65-75F57FAECE04}" type="presParOf" srcId="{7561CCAF-4CA2-484E-9A9A-9235DB546A7B}" destId="{23B59534-F7CD-4A20-9682-BEA5EB6B4DA2}" srcOrd="8" destOrd="0" presId="urn:microsoft.com/office/officeart/2005/8/layout/process4"/>
    <dgm:cxn modelId="{0B845661-3352-4CCA-84FA-27B47EA8454A}" type="presParOf" srcId="{23B59534-F7CD-4A20-9682-BEA5EB6B4DA2}" destId="{2AEC058E-5ADE-4ADA-9851-CB4286F4BB0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B91845E-3736-4C17-846B-73093A276063}"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79DCDE72-2465-4D76-BD46-9F1AC8D0639E}">
      <dgm:prSet/>
      <dgm:spPr/>
      <dgm:t>
        <a:bodyPr/>
        <a:lstStyle/>
        <a:p>
          <a:r>
            <a:rPr lang="en-US" b="1" i="0" baseline="0" dirty="0"/>
            <a:t>Continuous Learning and Adaptation</a:t>
          </a:r>
          <a:r>
            <a:rPr lang="en-US" b="0" i="0" baseline="0" dirty="0"/>
            <a:t>: Regularly </a:t>
          </a:r>
          <a:r>
            <a:rPr lang="en-US" b="1" i="1" baseline="0" dirty="0"/>
            <a:t>update AI models based on new data</a:t>
          </a:r>
          <a:r>
            <a:rPr lang="en-US" b="0" i="0" baseline="0" dirty="0"/>
            <a:t> and changing </a:t>
          </a:r>
          <a:r>
            <a:rPr lang="en-US" b="1" i="1" baseline="0" dirty="0"/>
            <a:t>market dynamics</a:t>
          </a:r>
          <a:r>
            <a:rPr lang="en-US" b="0" i="0" baseline="0" dirty="0"/>
            <a:t>. Result: This ensures that AI systems remain effective and relevant.</a:t>
          </a:r>
          <a:endParaRPr lang="en-US" dirty="0"/>
        </a:p>
      </dgm:t>
    </dgm:pt>
    <dgm:pt modelId="{54219043-1661-4178-9D40-B93A64D43E6D}" type="parTrans" cxnId="{6641B321-7C80-4330-920C-12DFEE85DBFA}">
      <dgm:prSet/>
      <dgm:spPr/>
      <dgm:t>
        <a:bodyPr/>
        <a:lstStyle/>
        <a:p>
          <a:endParaRPr lang="en-US"/>
        </a:p>
      </dgm:t>
    </dgm:pt>
    <dgm:pt modelId="{3DA0196F-02C7-430D-9780-28ED4EA30601}" type="sibTrans" cxnId="{6641B321-7C80-4330-920C-12DFEE85DBFA}">
      <dgm:prSet/>
      <dgm:spPr/>
      <dgm:t>
        <a:bodyPr/>
        <a:lstStyle/>
        <a:p>
          <a:endParaRPr lang="en-US"/>
        </a:p>
      </dgm:t>
    </dgm:pt>
    <dgm:pt modelId="{E3F14F4E-97A1-4557-98D9-22F63F7E39BA}">
      <dgm:prSet/>
      <dgm:spPr/>
      <dgm:t>
        <a:bodyPr/>
        <a:lstStyle/>
        <a:p>
          <a:r>
            <a:rPr lang="en-US" b="1" i="0" baseline="0" dirty="0"/>
            <a:t>Customer Feedback Integration</a:t>
          </a:r>
          <a:r>
            <a:rPr lang="en-US" b="0" i="0" baseline="0" dirty="0"/>
            <a:t>: Use AI to </a:t>
          </a:r>
          <a:r>
            <a:rPr lang="en-US" b="1" i="1" baseline="0" dirty="0"/>
            <a:t>analyze </a:t>
          </a:r>
          <a:r>
            <a:rPr lang="en-US" b="0" i="0" baseline="0" dirty="0"/>
            <a:t>guest feedback and reviews </a:t>
          </a:r>
          <a:r>
            <a:rPr lang="en-US" b="1" i="1" baseline="0" dirty="0"/>
            <a:t>continuously</a:t>
          </a:r>
          <a:r>
            <a:rPr lang="en-US" b="0" i="0" baseline="0" dirty="0"/>
            <a:t>, identifying areas for improvement and adapting services accordingly.</a:t>
          </a:r>
          <a:endParaRPr lang="en-US" dirty="0"/>
        </a:p>
      </dgm:t>
    </dgm:pt>
    <dgm:pt modelId="{490D6684-326B-429C-B563-6C16D4705F9A}" type="parTrans" cxnId="{D5AFD514-5662-4CAE-BC3E-BF44F92498E4}">
      <dgm:prSet/>
      <dgm:spPr/>
      <dgm:t>
        <a:bodyPr/>
        <a:lstStyle/>
        <a:p>
          <a:endParaRPr lang="en-US"/>
        </a:p>
      </dgm:t>
    </dgm:pt>
    <dgm:pt modelId="{8D3BBD64-225F-49A4-A32E-840F3C4E0920}" type="sibTrans" cxnId="{D5AFD514-5662-4CAE-BC3E-BF44F92498E4}">
      <dgm:prSet/>
      <dgm:spPr/>
      <dgm:t>
        <a:bodyPr/>
        <a:lstStyle/>
        <a:p>
          <a:endParaRPr lang="en-US"/>
        </a:p>
      </dgm:t>
    </dgm:pt>
    <dgm:pt modelId="{3ACDB8F7-1190-4C2F-870B-749FCBAA13E6}">
      <dgm:prSet/>
      <dgm:spPr/>
      <dgm:t>
        <a:bodyPr/>
        <a:lstStyle/>
        <a:p>
          <a:r>
            <a:rPr lang="en-US" b="1" i="0" baseline="0" dirty="0"/>
            <a:t>Training and Development:</a:t>
          </a:r>
          <a:r>
            <a:rPr lang="en-US" b="0" i="0" baseline="0" dirty="0"/>
            <a:t> </a:t>
          </a:r>
          <a:r>
            <a:rPr lang="en-US" b="1" i="1" baseline="0" dirty="0"/>
            <a:t>Invest in training staff</a:t>
          </a:r>
          <a:r>
            <a:rPr lang="en-US" b="0" i="0" baseline="0" dirty="0"/>
            <a:t> to work effectively with AI tools, ensuring they </a:t>
          </a:r>
          <a:r>
            <a:rPr lang="en-US" b="1" i="1" baseline="0" dirty="0"/>
            <a:t>understand how to leverage AI insights</a:t>
          </a:r>
          <a:r>
            <a:rPr lang="en-US" b="0" i="0" baseline="0" dirty="0"/>
            <a:t> in their daily operations and interactions with guests.</a:t>
          </a:r>
          <a:endParaRPr lang="en-US" dirty="0"/>
        </a:p>
      </dgm:t>
    </dgm:pt>
    <dgm:pt modelId="{CA09CAD1-3DE4-4CF5-A78B-F72DAE4F2402}" type="parTrans" cxnId="{8F71C2EE-D282-4822-917F-2D349044CDFE}">
      <dgm:prSet/>
      <dgm:spPr/>
      <dgm:t>
        <a:bodyPr/>
        <a:lstStyle/>
        <a:p>
          <a:endParaRPr lang="en-US"/>
        </a:p>
      </dgm:t>
    </dgm:pt>
    <dgm:pt modelId="{506B515F-992A-4675-B634-38291C866905}" type="sibTrans" cxnId="{8F71C2EE-D282-4822-917F-2D349044CDFE}">
      <dgm:prSet/>
      <dgm:spPr/>
      <dgm:t>
        <a:bodyPr/>
        <a:lstStyle/>
        <a:p>
          <a:endParaRPr lang="en-US"/>
        </a:p>
      </dgm:t>
    </dgm:pt>
    <dgm:pt modelId="{3021DA40-FE7B-4078-B162-DA341E39B70F}">
      <dgm:prSet/>
      <dgm:spPr/>
      <dgm:t>
        <a:bodyPr/>
        <a:lstStyle/>
        <a:p>
          <a:r>
            <a:rPr lang="en-US" b="1" i="0" baseline="0" dirty="0"/>
            <a:t>Ethical AI Practices</a:t>
          </a:r>
          <a:r>
            <a:rPr lang="en-US" b="0" i="0" baseline="0" dirty="0"/>
            <a:t>: Prioritize transparency and ethical considerations in AI deployment, particularly regarding data privacy and security, </a:t>
          </a:r>
          <a:r>
            <a:rPr lang="en-US" b="1" i="1" baseline="0" dirty="0"/>
            <a:t>to build trust with guests</a:t>
          </a:r>
          <a:r>
            <a:rPr lang="en-US" b="0" i="0" baseline="0" dirty="0"/>
            <a:t>.</a:t>
          </a:r>
          <a:endParaRPr lang="en-US" dirty="0"/>
        </a:p>
      </dgm:t>
    </dgm:pt>
    <dgm:pt modelId="{29656D68-FFBB-48DE-8716-2A01179392D9}" type="parTrans" cxnId="{C4406AAA-E9B0-47C6-A816-B9A6AF77F3D0}">
      <dgm:prSet/>
      <dgm:spPr/>
      <dgm:t>
        <a:bodyPr/>
        <a:lstStyle/>
        <a:p>
          <a:endParaRPr lang="en-US"/>
        </a:p>
      </dgm:t>
    </dgm:pt>
    <dgm:pt modelId="{542A7CB1-2C03-4F39-A031-66F549A6A738}" type="sibTrans" cxnId="{C4406AAA-E9B0-47C6-A816-B9A6AF77F3D0}">
      <dgm:prSet/>
      <dgm:spPr/>
      <dgm:t>
        <a:bodyPr/>
        <a:lstStyle/>
        <a:p>
          <a:endParaRPr lang="en-US"/>
        </a:p>
      </dgm:t>
    </dgm:pt>
    <dgm:pt modelId="{95294C59-2289-4137-912F-3EE1FF10D7D1}">
      <dgm:prSet/>
      <dgm:spPr/>
      <dgm:t>
        <a:bodyPr/>
        <a:lstStyle/>
        <a:p>
          <a:r>
            <a:rPr lang="en-US" b="1" i="0" baseline="0" dirty="0"/>
            <a:t>Scalability</a:t>
          </a:r>
          <a:r>
            <a:rPr lang="en-US" b="0" i="0" baseline="0" dirty="0"/>
            <a:t>: Choose AI solutions that can </a:t>
          </a:r>
          <a:r>
            <a:rPr lang="en-US" b="1" i="1" baseline="0" dirty="0"/>
            <a:t>scale with the organization’s growth</a:t>
          </a:r>
          <a:r>
            <a:rPr lang="en-US" b="0" i="0" baseline="0" dirty="0"/>
            <a:t>, ensuring they can handle </a:t>
          </a:r>
          <a:r>
            <a:rPr lang="en-US" b="1" i="1" baseline="0" dirty="0"/>
            <a:t>increased data and complexity</a:t>
          </a:r>
          <a:r>
            <a:rPr lang="en-US" b="0" i="0" baseline="0" dirty="0"/>
            <a:t> as the brand expands.</a:t>
          </a:r>
          <a:endParaRPr lang="en-US" dirty="0"/>
        </a:p>
      </dgm:t>
    </dgm:pt>
    <dgm:pt modelId="{CEB98FE8-F447-4812-9DE2-52C22299413F}" type="parTrans" cxnId="{A006F713-D4CA-4D2C-861B-161AB15920AA}">
      <dgm:prSet/>
      <dgm:spPr/>
      <dgm:t>
        <a:bodyPr/>
        <a:lstStyle/>
        <a:p>
          <a:endParaRPr lang="en-US"/>
        </a:p>
      </dgm:t>
    </dgm:pt>
    <dgm:pt modelId="{B4EE9D67-9352-4CB8-8B75-0D69E7265110}" type="sibTrans" cxnId="{A006F713-D4CA-4D2C-861B-161AB15920AA}">
      <dgm:prSet/>
      <dgm:spPr/>
      <dgm:t>
        <a:bodyPr/>
        <a:lstStyle/>
        <a:p>
          <a:endParaRPr lang="en-US"/>
        </a:p>
      </dgm:t>
    </dgm:pt>
    <dgm:pt modelId="{649F1D6A-727D-421B-9069-567A7E13DAB4}" type="pres">
      <dgm:prSet presAssocID="{4B91845E-3736-4C17-846B-73093A276063}" presName="linear" presStyleCnt="0">
        <dgm:presLayoutVars>
          <dgm:animLvl val="lvl"/>
          <dgm:resizeHandles val="exact"/>
        </dgm:presLayoutVars>
      </dgm:prSet>
      <dgm:spPr/>
    </dgm:pt>
    <dgm:pt modelId="{7A22B362-2D97-4E24-827F-C1F02A13D891}" type="pres">
      <dgm:prSet presAssocID="{79DCDE72-2465-4D76-BD46-9F1AC8D0639E}" presName="parentText" presStyleLbl="node1" presStyleIdx="0" presStyleCnt="5">
        <dgm:presLayoutVars>
          <dgm:chMax val="0"/>
          <dgm:bulletEnabled val="1"/>
        </dgm:presLayoutVars>
      </dgm:prSet>
      <dgm:spPr/>
    </dgm:pt>
    <dgm:pt modelId="{D2C0CEC0-8818-4D38-BEDB-94636731501F}" type="pres">
      <dgm:prSet presAssocID="{3DA0196F-02C7-430D-9780-28ED4EA30601}" presName="spacer" presStyleCnt="0"/>
      <dgm:spPr/>
    </dgm:pt>
    <dgm:pt modelId="{0F8D155C-8FF0-4885-85C0-AC75B2F946CB}" type="pres">
      <dgm:prSet presAssocID="{E3F14F4E-97A1-4557-98D9-22F63F7E39BA}" presName="parentText" presStyleLbl="node1" presStyleIdx="1" presStyleCnt="5">
        <dgm:presLayoutVars>
          <dgm:chMax val="0"/>
          <dgm:bulletEnabled val="1"/>
        </dgm:presLayoutVars>
      </dgm:prSet>
      <dgm:spPr/>
    </dgm:pt>
    <dgm:pt modelId="{5A6D530D-7F45-4334-B97D-892AF089648E}" type="pres">
      <dgm:prSet presAssocID="{8D3BBD64-225F-49A4-A32E-840F3C4E0920}" presName="spacer" presStyleCnt="0"/>
      <dgm:spPr/>
    </dgm:pt>
    <dgm:pt modelId="{9CC2E40C-1356-4413-B69E-4244062AA773}" type="pres">
      <dgm:prSet presAssocID="{3ACDB8F7-1190-4C2F-870B-749FCBAA13E6}" presName="parentText" presStyleLbl="node1" presStyleIdx="2" presStyleCnt="5">
        <dgm:presLayoutVars>
          <dgm:chMax val="0"/>
          <dgm:bulletEnabled val="1"/>
        </dgm:presLayoutVars>
      </dgm:prSet>
      <dgm:spPr/>
    </dgm:pt>
    <dgm:pt modelId="{F63B92DA-96B0-4BDE-923B-93EACDA462B1}" type="pres">
      <dgm:prSet presAssocID="{506B515F-992A-4675-B634-38291C866905}" presName="spacer" presStyleCnt="0"/>
      <dgm:spPr/>
    </dgm:pt>
    <dgm:pt modelId="{4670FD49-B7B5-4281-BD8F-8372CD293D4C}" type="pres">
      <dgm:prSet presAssocID="{3021DA40-FE7B-4078-B162-DA341E39B70F}" presName="parentText" presStyleLbl="node1" presStyleIdx="3" presStyleCnt="5">
        <dgm:presLayoutVars>
          <dgm:chMax val="0"/>
          <dgm:bulletEnabled val="1"/>
        </dgm:presLayoutVars>
      </dgm:prSet>
      <dgm:spPr/>
    </dgm:pt>
    <dgm:pt modelId="{4D1AE657-67FB-4A36-B0AB-799F7229A188}" type="pres">
      <dgm:prSet presAssocID="{542A7CB1-2C03-4F39-A031-66F549A6A738}" presName="spacer" presStyleCnt="0"/>
      <dgm:spPr/>
    </dgm:pt>
    <dgm:pt modelId="{A15107F1-FD02-44FC-BD23-9482BD8AFA7F}" type="pres">
      <dgm:prSet presAssocID="{95294C59-2289-4137-912F-3EE1FF10D7D1}" presName="parentText" presStyleLbl="node1" presStyleIdx="4" presStyleCnt="5">
        <dgm:presLayoutVars>
          <dgm:chMax val="0"/>
          <dgm:bulletEnabled val="1"/>
        </dgm:presLayoutVars>
      </dgm:prSet>
      <dgm:spPr/>
    </dgm:pt>
  </dgm:ptLst>
  <dgm:cxnLst>
    <dgm:cxn modelId="{3DF32D02-B3DF-4969-889C-228FAF92825D}" type="presOf" srcId="{E3F14F4E-97A1-4557-98D9-22F63F7E39BA}" destId="{0F8D155C-8FF0-4885-85C0-AC75B2F946CB}" srcOrd="0" destOrd="0" presId="urn:microsoft.com/office/officeart/2005/8/layout/vList2"/>
    <dgm:cxn modelId="{A006F713-D4CA-4D2C-861B-161AB15920AA}" srcId="{4B91845E-3736-4C17-846B-73093A276063}" destId="{95294C59-2289-4137-912F-3EE1FF10D7D1}" srcOrd="4" destOrd="0" parTransId="{CEB98FE8-F447-4812-9DE2-52C22299413F}" sibTransId="{B4EE9D67-9352-4CB8-8B75-0D69E7265110}"/>
    <dgm:cxn modelId="{D5AFD514-5662-4CAE-BC3E-BF44F92498E4}" srcId="{4B91845E-3736-4C17-846B-73093A276063}" destId="{E3F14F4E-97A1-4557-98D9-22F63F7E39BA}" srcOrd="1" destOrd="0" parTransId="{490D6684-326B-429C-B563-6C16D4705F9A}" sibTransId="{8D3BBD64-225F-49A4-A32E-840F3C4E0920}"/>
    <dgm:cxn modelId="{6641B321-7C80-4330-920C-12DFEE85DBFA}" srcId="{4B91845E-3736-4C17-846B-73093A276063}" destId="{79DCDE72-2465-4D76-BD46-9F1AC8D0639E}" srcOrd="0" destOrd="0" parTransId="{54219043-1661-4178-9D40-B93A64D43E6D}" sibTransId="{3DA0196F-02C7-430D-9780-28ED4EA30601}"/>
    <dgm:cxn modelId="{132D6563-7BCA-42B0-B703-3083F09D5A7D}" type="presOf" srcId="{79DCDE72-2465-4D76-BD46-9F1AC8D0639E}" destId="{7A22B362-2D97-4E24-827F-C1F02A13D891}" srcOrd="0" destOrd="0" presId="urn:microsoft.com/office/officeart/2005/8/layout/vList2"/>
    <dgm:cxn modelId="{D0ACCD96-3FAE-4C28-B518-D93C7D412175}" type="presOf" srcId="{3021DA40-FE7B-4078-B162-DA341E39B70F}" destId="{4670FD49-B7B5-4281-BD8F-8372CD293D4C}" srcOrd="0" destOrd="0" presId="urn:microsoft.com/office/officeart/2005/8/layout/vList2"/>
    <dgm:cxn modelId="{C4406AAA-E9B0-47C6-A816-B9A6AF77F3D0}" srcId="{4B91845E-3736-4C17-846B-73093A276063}" destId="{3021DA40-FE7B-4078-B162-DA341E39B70F}" srcOrd="3" destOrd="0" parTransId="{29656D68-FFBB-48DE-8716-2A01179392D9}" sibTransId="{542A7CB1-2C03-4F39-A031-66F549A6A738}"/>
    <dgm:cxn modelId="{6C7C92BB-A692-4DB6-9CA7-D7664C700669}" type="presOf" srcId="{3ACDB8F7-1190-4C2F-870B-749FCBAA13E6}" destId="{9CC2E40C-1356-4413-B69E-4244062AA773}" srcOrd="0" destOrd="0" presId="urn:microsoft.com/office/officeart/2005/8/layout/vList2"/>
    <dgm:cxn modelId="{9028DDDE-A752-40FB-BE30-D1D9E5DE61DF}" type="presOf" srcId="{95294C59-2289-4137-912F-3EE1FF10D7D1}" destId="{A15107F1-FD02-44FC-BD23-9482BD8AFA7F}" srcOrd="0" destOrd="0" presId="urn:microsoft.com/office/officeart/2005/8/layout/vList2"/>
    <dgm:cxn modelId="{134952EA-C39D-497B-9CD2-5145C411AF45}" type="presOf" srcId="{4B91845E-3736-4C17-846B-73093A276063}" destId="{649F1D6A-727D-421B-9069-567A7E13DAB4}" srcOrd="0" destOrd="0" presId="urn:microsoft.com/office/officeart/2005/8/layout/vList2"/>
    <dgm:cxn modelId="{8F71C2EE-D282-4822-917F-2D349044CDFE}" srcId="{4B91845E-3736-4C17-846B-73093A276063}" destId="{3ACDB8F7-1190-4C2F-870B-749FCBAA13E6}" srcOrd="2" destOrd="0" parTransId="{CA09CAD1-3DE4-4CF5-A78B-F72DAE4F2402}" sibTransId="{506B515F-992A-4675-B634-38291C866905}"/>
    <dgm:cxn modelId="{5DEA45DC-EA8F-4A73-A7F0-75DB9BF779D8}" type="presParOf" srcId="{649F1D6A-727D-421B-9069-567A7E13DAB4}" destId="{7A22B362-2D97-4E24-827F-C1F02A13D891}" srcOrd="0" destOrd="0" presId="urn:microsoft.com/office/officeart/2005/8/layout/vList2"/>
    <dgm:cxn modelId="{450FAEDE-B9EB-4E4D-A767-50409F4B058D}" type="presParOf" srcId="{649F1D6A-727D-421B-9069-567A7E13DAB4}" destId="{D2C0CEC0-8818-4D38-BEDB-94636731501F}" srcOrd="1" destOrd="0" presId="urn:microsoft.com/office/officeart/2005/8/layout/vList2"/>
    <dgm:cxn modelId="{BD81A7F2-6082-42EC-BCA9-E2354EE502FE}" type="presParOf" srcId="{649F1D6A-727D-421B-9069-567A7E13DAB4}" destId="{0F8D155C-8FF0-4885-85C0-AC75B2F946CB}" srcOrd="2" destOrd="0" presId="urn:microsoft.com/office/officeart/2005/8/layout/vList2"/>
    <dgm:cxn modelId="{657D7C9A-79B6-4E74-9BDD-8A1B5807CBB1}" type="presParOf" srcId="{649F1D6A-727D-421B-9069-567A7E13DAB4}" destId="{5A6D530D-7F45-4334-B97D-892AF089648E}" srcOrd="3" destOrd="0" presId="urn:microsoft.com/office/officeart/2005/8/layout/vList2"/>
    <dgm:cxn modelId="{DB91D6B3-B71E-4A9C-8A7D-7ECD37DA6E69}" type="presParOf" srcId="{649F1D6A-727D-421B-9069-567A7E13DAB4}" destId="{9CC2E40C-1356-4413-B69E-4244062AA773}" srcOrd="4" destOrd="0" presId="urn:microsoft.com/office/officeart/2005/8/layout/vList2"/>
    <dgm:cxn modelId="{F4725522-218E-4B12-B893-5943BE655214}" type="presParOf" srcId="{649F1D6A-727D-421B-9069-567A7E13DAB4}" destId="{F63B92DA-96B0-4BDE-923B-93EACDA462B1}" srcOrd="5" destOrd="0" presId="urn:microsoft.com/office/officeart/2005/8/layout/vList2"/>
    <dgm:cxn modelId="{A19BB6A3-838F-4061-AD44-4969306ED77A}" type="presParOf" srcId="{649F1D6A-727D-421B-9069-567A7E13DAB4}" destId="{4670FD49-B7B5-4281-BD8F-8372CD293D4C}" srcOrd="6" destOrd="0" presId="urn:microsoft.com/office/officeart/2005/8/layout/vList2"/>
    <dgm:cxn modelId="{122F61D0-A0DE-42A3-A2FB-3AF239150240}" type="presParOf" srcId="{649F1D6A-727D-421B-9069-567A7E13DAB4}" destId="{4D1AE657-67FB-4A36-B0AB-799F7229A188}" srcOrd="7" destOrd="0" presId="urn:microsoft.com/office/officeart/2005/8/layout/vList2"/>
    <dgm:cxn modelId="{08BB58B3-A33F-4B56-8180-054E2DCC700A}" type="presParOf" srcId="{649F1D6A-727D-421B-9069-567A7E13DAB4}" destId="{A15107F1-FD02-44FC-BD23-9482BD8AFA7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6A331-0029-4080-972C-EC62696664EA}">
      <dsp:nvSpPr>
        <dsp:cNvPr id="0" name=""/>
        <dsp:cNvSpPr/>
      </dsp:nvSpPr>
      <dsp:spPr>
        <a:xfrm>
          <a:off x="0" y="753526"/>
          <a:ext cx="5913437" cy="139112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BE2561-767A-43E5-904D-BA6BD1DC82D3}">
      <dsp:nvSpPr>
        <dsp:cNvPr id="0" name=""/>
        <dsp:cNvSpPr/>
      </dsp:nvSpPr>
      <dsp:spPr>
        <a:xfrm>
          <a:off x="420815" y="1066530"/>
          <a:ext cx="765119" cy="7651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6E5002-68BF-4F5F-924B-A15BF9ED1C5A}">
      <dsp:nvSpPr>
        <dsp:cNvPr id="0" name=""/>
        <dsp:cNvSpPr/>
      </dsp:nvSpPr>
      <dsp:spPr>
        <a:xfrm>
          <a:off x="1606750" y="753526"/>
          <a:ext cx="4306686" cy="1391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228" tIns="147228" rIns="147228" bIns="147228" numCol="1" spcCol="1270" anchor="ctr" anchorCtr="0">
          <a:noAutofit/>
        </a:bodyPr>
        <a:lstStyle/>
        <a:p>
          <a:pPr marL="0" lvl="0" indent="0" algn="l" defTabSz="889000">
            <a:lnSpc>
              <a:spcPct val="90000"/>
            </a:lnSpc>
            <a:spcBef>
              <a:spcPct val="0"/>
            </a:spcBef>
            <a:spcAft>
              <a:spcPct val="35000"/>
            </a:spcAft>
            <a:buNone/>
          </a:pPr>
          <a:r>
            <a:rPr lang="en-US" sz="2000" kern="1200" dirty="0"/>
            <a:t>How can AI mesh with guest service to act as a framework for effective communications and guest satisfaction?</a:t>
          </a:r>
        </a:p>
      </dsp:txBody>
      <dsp:txXfrm>
        <a:off x="1606750" y="753526"/>
        <a:ext cx="4306686" cy="1391126"/>
      </dsp:txXfrm>
    </dsp:sp>
    <dsp:sp modelId="{BCB74DA7-E634-44DE-BE8D-E631F931E748}">
      <dsp:nvSpPr>
        <dsp:cNvPr id="0" name=""/>
        <dsp:cNvSpPr/>
      </dsp:nvSpPr>
      <dsp:spPr>
        <a:xfrm>
          <a:off x="0" y="2492434"/>
          <a:ext cx="5913437" cy="139112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D31F55-78EB-44C3-A117-9A5BD9D2CA4E}">
      <dsp:nvSpPr>
        <dsp:cNvPr id="0" name=""/>
        <dsp:cNvSpPr/>
      </dsp:nvSpPr>
      <dsp:spPr>
        <a:xfrm>
          <a:off x="420815" y="2805438"/>
          <a:ext cx="765119" cy="7651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64ECD5-748E-4343-A5B3-7AD28B5E539A}">
      <dsp:nvSpPr>
        <dsp:cNvPr id="0" name=""/>
        <dsp:cNvSpPr/>
      </dsp:nvSpPr>
      <dsp:spPr>
        <a:xfrm>
          <a:off x="1606750" y="2492434"/>
          <a:ext cx="4306686" cy="1391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228" tIns="147228" rIns="147228" bIns="147228" numCol="1" spcCol="1270" anchor="ctr" anchorCtr="0">
          <a:noAutofit/>
        </a:bodyPr>
        <a:lstStyle/>
        <a:p>
          <a:pPr marL="0" lvl="0" indent="0" algn="l" defTabSz="889000">
            <a:lnSpc>
              <a:spcPct val="90000"/>
            </a:lnSpc>
            <a:spcBef>
              <a:spcPct val="0"/>
            </a:spcBef>
            <a:spcAft>
              <a:spcPct val="35000"/>
            </a:spcAft>
            <a:buNone/>
          </a:pPr>
          <a:r>
            <a:rPr lang="en-US" sz="2000" u="sng" kern="1200" dirty="0">
              <a:hlinkClick xmlns:r="http://schemas.openxmlformats.org/officeDocument/2006/relationships" r:id="rId5"/>
            </a:rPr>
            <a:t>Hoteliers</a:t>
          </a:r>
          <a:r>
            <a:rPr lang="en-US" sz="2000" kern="1200" dirty="0"/>
            <a:t> who do not engage with AI and its applications will be left behind.</a:t>
          </a:r>
        </a:p>
      </dsp:txBody>
      <dsp:txXfrm>
        <a:off x="1606750" y="2492434"/>
        <a:ext cx="4306686" cy="1391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2198D-7B00-489B-A593-D39A32BA5E0C}">
      <dsp:nvSpPr>
        <dsp:cNvPr id="0" name=""/>
        <dsp:cNvSpPr/>
      </dsp:nvSpPr>
      <dsp:spPr>
        <a:xfrm>
          <a:off x="0" y="524663"/>
          <a:ext cx="5913437" cy="84942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Hospitality industry seeks to embrace AI for its support and enhancement of:  guest experiences, </a:t>
          </a:r>
        </a:p>
      </dsp:txBody>
      <dsp:txXfrm>
        <a:off x="41465" y="566128"/>
        <a:ext cx="5830507" cy="766490"/>
      </dsp:txXfrm>
    </dsp:sp>
    <dsp:sp modelId="{0B08D487-9295-400A-A766-B48BF599EC01}">
      <dsp:nvSpPr>
        <dsp:cNvPr id="0" name=""/>
        <dsp:cNvSpPr/>
      </dsp:nvSpPr>
      <dsp:spPr>
        <a:xfrm>
          <a:off x="0" y="1437443"/>
          <a:ext cx="5913437" cy="849420"/>
        </a:xfrm>
        <a:prstGeom prst="roundRect">
          <a:avLst/>
        </a:prstGeom>
        <a:gradFill rotWithShape="0">
          <a:gsLst>
            <a:gs pos="0">
              <a:schemeClr val="accent2">
                <a:hueOff val="-3450629"/>
                <a:satOff val="15286"/>
                <a:lumOff val="-5621"/>
                <a:alphaOff val="0"/>
                <a:tint val="97000"/>
                <a:satMod val="100000"/>
                <a:lumMod val="102000"/>
              </a:schemeClr>
            </a:gs>
            <a:gs pos="50000">
              <a:schemeClr val="accent2">
                <a:hueOff val="-3450629"/>
                <a:satOff val="15286"/>
                <a:lumOff val="-5621"/>
                <a:alphaOff val="0"/>
                <a:shade val="100000"/>
                <a:satMod val="103000"/>
                <a:lumMod val="100000"/>
              </a:schemeClr>
            </a:gs>
            <a:gs pos="100000">
              <a:schemeClr val="accent2">
                <a:hueOff val="-3450629"/>
                <a:satOff val="15286"/>
                <a:lumOff val="-562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Operational efficiency, </a:t>
          </a:r>
        </a:p>
      </dsp:txBody>
      <dsp:txXfrm>
        <a:off x="41465" y="1478908"/>
        <a:ext cx="5830507" cy="766490"/>
      </dsp:txXfrm>
    </dsp:sp>
    <dsp:sp modelId="{8F2D68E3-C4AB-46B3-8528-01384BB78E33}">
      <dsp:nvSpPr>
        <dsp:cNvPr id="0" name=""/>
        <dsp:cNvSpPr/>
      </dsp:nvSpPr>
      <dsp:spPr>
        <a:xfrm>
          <a:off x="0" y="2350223"/>
          <a:ext cx="5913437" cy="849420"/>
        </a:xfrm>
        <a:prstGeom prst="roundRect">
          <a:avLst/>
        </a:prstGeom>
        <a:gradFill rotWithShape="0">
          <a:gsLst>
            <a:gs pos="0">
              <a:schemeClr val="accent2">
                <a:hueOff val="-6901259"/>
                <a:satOff val="30573"/>
                <a:lumOff val="-11243"/>
                <a:alphaOff val="0"/>
                <a:tint val="97000"/>
                <a:satMod val="100000"/>
                <a:lumMod val="102000"/>
              </a:schemeClr>
            </a:gs>
            <a:gs pos="50000">
              <a:schemeClr val="accent2">
                <a:hueOff val="-6901259"/>
                <a:satOff val="30573"/>
                <a:lumOff val="-11243"/>
                <a:alphaOff val="0"/>
                <a:shade val="100000"/>
                <a:satMod val="103000"/>
                <a:lumMod val="100000"/>
              </a:schemeClr>
            </a:gs>
            <a:gs pos="100000">
              <a:schemeClr val="accent2">
                <a:hueOff val="-6901259"/>
                <a:satOff val="30573"/>
                <a:lumOff val="-1124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Planning and </a:t>
          </a:r>
        </a:p>
      </dsp:txBody>
      <dsp:txXfrm>
        <a:off x="41465" y="2391688"/>
        <a:ext cx="5830507" cy="766490"/>
      </dsp:txXfrm>
    </dsp:sp>
    <dsp:sp modelId="{75CE82F2-62CD-407C-AC33-752425D5AD4D}">
      <dsp:nvSpPr>
        <dsp:cNvPr id="0" name=""/>
        <dsp:cNvSpPr/>
      </dsp:nvSpPr>
      <dsp:spPr>
        <a:xfrm>
          <a:off x="0" y="3263004"/>
          <a:ext cx="5913437" cy="84942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Positive impact on the bottom line. </a:t>
          </a:r>
        </a:p>
      </dsp:txBody>
      <dsp:txXfrm>
        <a:off x="41465" y="3304469"/>
        <a:ext cx="5830507" cy="766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D0268-894C-4ABA-9F7D-4A8BA67FB17E}">
      <dsp:nvSpPr>
        <dsp:cNvPr id="0" name=""/>
        <dsp:cNvSpPr/>
      </dsp:nvSpPr>
      <dsp:spPr>
        <a:xfrm>
          <a:off x="0" y="73944"/>
          <a:ext cx="5913437" cy="678600"/>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Operations </a:t>
          </a:r>
        </a:p>
      </dsp:txBody>
      <dsp:txXfrm>
        <a:off x="33127" y="107071"/>
        <a:ext cx="5847183" cy="612346"/>
      </dsp:txXfrm>
    </dsp:sp>
    <dsp:sp modelId="{E4D55EA5-53FE-474D-8598-D907E34D85B5}">
      <dsp:nvSpPr>
        <dsp:cNvPr id="0" name=""/>
        <dsp:cNvSpPr/>
      </dsp:nvSpPr>
      <dsp:spPr>
        <a:xfrm>
          <a:off x="0" y="836064"/>
          <a:ext cx="5913437" cy="678600"/>
        </a:xfrm>
        <a:prstGeom prst="roundRect">
          <a:avLst/>
        </a:prstGeom>
        <a:gradFill rotWithShape="0">
          <a:gsLst>
            <a:gs pos="0">
              <a:schemeClr val="accent5">
                <a:hueOff val="-47975"/>
                <a:satOff val="-1779"/>
                <a:lumOff val="2823"/>
                <a:alphaOff val="0"/>
                <a:tint val="97000"/>
                <a:satMod val="100000"/>
                <a:lumMod val="102000"/>
              </a:schemeClr>
            </a:gs>
            <a:gs pos="50000">
              <a:schemeClr val="accent5">
                <a:hueOff val="-47975"/>
                <a:satOff val="-1779"/>
                <a:lumOff val="2823"/>
                <a:alphaOff val="0"/>
                <a:shade val="100000"/>
                <a:satMod val="103000"/>
                <a:lumMod val="100000"/>
              </a:schemeClr>
            </a:gs>
            <a:gs pos="100000">
              <a:schemeClr val="accent5">
                <a:hueOff val="-47975"/>
                <a:satOff val="-1779"/>
                <a:lumOff val="282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Revenue management </a:t>
          </a:r>
        </a:p>
      </dsp:txBody>
      <dsp:txXfrm>
        <a:off x="33127" y="869191"/>
        <a:ext cx="5847183" cy="612346"/>
      </dsp:txXfrm>
    </dsp:sp>
    <dsp:sp modelId="{629A0749-0E33-44C9-921A-542898243619}">
      <dsp:nvSpPr>
        <dsp:cNvPr id="0" name=""/>
        <dsp:cNvSpPr/>
      </dsp:nvSpPr>
      <dsp:spPr>
        <a:xfrm>
          <a:off x="0" y="1598184"/>
          <a:ext cx="5913437" cy="678600"/>
        </a:xfrm>
        <a:prstGeom prst="roundRect">
          <a:avLst/>
        </a:prstGeom>
        <a:gradFill rotWithShape="0">
          <a:gsLst>
            <a:gs pos="0">
              <a:schemeClr val="accent5">
                <a:hueOff val="-95949"/>
                <a:satOff val="-3559"/>
                <a:lumOff val="5647"/>
                <a:alphaOff val="0"/>
                <a:tint val="97000"/>
                <a:satMod val="100000"/>
                <a:lumMod val="102000"/>
              </a:schemeClr>
            </a:gs>
            <a:gs pos="50000">
              <a:schemeClr val="accent5">
                <a:hueOff val="-95949"/>
                <a:satOff val="-3559"/>
                <a:lumOff val="5647"/>
                <a:alphaOff val="0"/>
                <a:shade val="100000"/>
                <a:satMod val="103000"/>
                <a:lumMod val="100000"/>
              </a:schemeClr>
            </a:gs>
            <a:gs pos="100000">
              <a:schemeClr val="accent5">
                <a:hueOff val="-95949"/>
                <a:satOff val="-3559"/>
                <a:lumOff val="5647"/>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Marketing </a:t>
          </a:r>
        </a:p>
      </dsp:txBody>
      <dsp:txXfrm>
        <a:off x="33127" y="1631311"/>
        <a:ext cx="5847183" cy="612346"/>
      </dsp:txXfrm>
    </dsp:sp>
    <dsp:sp modelId="{44EBB870-3456-434F-BFB2-56CE7B2973D0}">
      <dsp:nvSpPr>
        <dsp:cNvPr id="0" name=""/>
        <dsp:cNvSpPr/>
      </dsp:nvSpPr>
      <dsp:spPr>
        <a:xfrm>
          <a:off x="0" y="2360304"/>
          <a:ext cx="5913437" cy="678600"/>
        </a:xfrm>
        <a:prstGeom prst="roundRect">
          <a:avLst/>
        </a:prstGeom>
        <a:gradFill rotWithShape="0">
          <a:gsLst>
            <a:gs pos="0">
              <a:schemeClr val="accent5">
                <a:hueOff val="-143924"/>
                <a:satOff val="-5338"/>
                <a:lumOff val="8470"/>
                <a:alphaOff val="0"/>
                <a:tint val="97000"/>
                <a:satMod val="100000"/>
                <a:lumMod val="102000"/>
              </a:schemeClr>
            </a:gs>
            <a:gs pos="50000">
              <a:schemeClr val="accent5">
                <a:hueOff val="-143924"/>
                <a:satOff val="-5338"/>
                <a:lumOff val="8470"/>
                <a:alphaOff val="0"/>
                <a:shade val="100000"/>
                <a:satMod val="103000"/>
                <a:lumMod val="100000"/>
              </a:schemeClr>
            </a:gs>
            <a:gs pos="100000">
              <a:schemeClr val="accent5">
                <a:hueOff val="-143924"/>
                <a:satOff val="-5338"/>
                <a:lumOff val="847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Sales</a:t>
          </a:r>
        </a:p>
      </dsp:txBody>
      <dsp:txXfrm>
        <a:off x="33127" y="2393431"/>
        <a:ext cx="5847183" cy="612346"/>
      </dsp:txXfrm>
    </dsp:sp>
    <dsp:sp modelId="{3FFB263F-BF7F-42C1-A908-AE433223EF1C}">
      <dsp:nvSpPr>
        <dsp:cNvPr id="0" name=""/>
        <dsp:cNvSpPr/>
      </dsp:nvSpPr>
      <dsp:spPr>
        <a:xfrm>
          <a:off x="0" y="3122424"/>
          <a:ext cx="5913437" cy="678600"/>
        </a:xfrm>
        <a:prstGeom prst="roundRect">
          <a:avLst/>
        </a:prstGeom>
        <a:gradFill rotWithShape="0">
          <a:gsLst>
            <a:gs pos="0">
              <a:schemeClr val="accent5">
                <a:hueOff val="-191898"/>
                <a:satOff val="-7118"/>
                <a:lumOff val="11294"/>
                <a:alphaOff val="0"/>
                <a:tint val="97000"/>
                <a:satMod val="100000"/>
                <a:lumMod val="102000"/>
              </a:schemeClr>
            </a:gs>
            <a:gs pos="50000">
              <a:schemeClr val="accent5">
                <a:hueOff val="-191898"/>
                <a:satOff val="-7118"/>
                <a:lumOff val="11294"/>
                <a:alphaOff val="0"/>
                <a:shade val="100000"/>
                <a:satMod val="103000"/>
                <a:lumMod val="100000"/>
              </a:schemeClr>
            </a:gs>
            <a:gs pos="100000">
              <a:schemeClr val="accent5">
                <a:hueOff val="-191898"/>
                <a:satOff val="-7118"/>
                <a:lumOff val="1129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Guest experiences</a:t>
          </a:r>
        </a:p>
      </dsp:txBody>
      <dsp:txXfrm>
        <a:off x="33127" y="3155551"/>
        <a:ext cx="5847183" cy="612346"/>
      </dsp:txXfrm>
    </dsp:sp>
    <dsp:sp modelId="{B4A92957-49D8-4DD9-B6F9-DCD4BFD21F44}">
      <dsp:nvSpPr>
        <dsp:cNvPr id="0" name=""/>
        <dsp:cNvSpPr/>
      </dsp:nvSpPr>
      <dsp:spPr>
        <a:xfrm>
          <a:off x="0" y="3884544"/>
          <a:ext cx="5913437" cy="678600"/>
        </a:xfrm>
        <a:prstGeom prst="roundRect">
          <a:avLst/>
        </a:prstGeom>
        <a:gradFill rotWithShape="0">
          <a:gsLst>
            <a:gs pos="0">
              <a:schemeClr val="accent5">
                <a:hueOff val="-239873"/>
                <a:satOff val="-8897"/>
                <a:lumOff val="14117"/>
                <a:alphaOff val="0"/>
                <a:tint val="97000"/>
                <a:satMod val="100000"/>
                <a:lumMod val="102000"/>
              </a:schemeClr>
            </a:gs>
            <a:gs pos="50000">
              <a:schemeClr val="accent5">
                <a:hueOff val="-239873"/>
                <a:satOff val="-8897"/>
                <a:lumOff val="14117"/>
                <a:alphaOff val="0"/>
                <a:shade val="100000"/>
                <a:satMod val="103000"/>
                <a:lumMod val="100000"/>
              </a:schemeClr>
            </a:gs>
            <a:gs pos="100000">
              <a:schemeClr val="accent5">
                <a:hueOff val="-239873"/>
                <a:satOff val="-8897"/>
                <a:lumOff val="14117"/>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Human Resources </a:t>
          </a:r>
        </a:p>
      </dsp:txBody>
      <dsp:txXfrm>
        <a:off x="33127" y="3917671"/>
        <a:ext cx="5847183" cy="6123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5F057-B9EC-4FE3-B950-BD14C64A4D5D}">
      <dsp:nvSpPr>
        <dsp:cNvPr id="0" name=""/>
        <dsp:cNvSpPr/>
      </dsp:nvSpPr>
      <dsp:spPr>
        <a:xfrm>
          <a:off x="938079" y="92175"/>
          <a:ext cx="669938" cy="66993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BFC4E7-883A-4042-AEFF-B5A9C534212A}">
      <dsp:nvSpPr>
        <dsp:cNvPr id="0" name=""/>
        <dsp:cNvSpPr/>
      </dsp:nvSpPr>
      <dsp:spPr>
        <a:xfrm>
          <a:off x="1078766" y="232862"/>
          <a:ext cx="388564" cy="3885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0BE917-D885-4B8C-B428-3BADF7D693BA}">
      <dsp:nvSpPr>
        <dsp:cNvPr id="0" name=""/>
        <dsp:cNvSpPr/>
      </dsp:nvSpPr>
      <dsp:spPr>
        <a:xfrm>
          <a:off x="1751575" y="92175"/>
          <a:ext cx="1579140" cy="66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Chatbots</a:t>
          </a:r>
        </a:p>
      </dsp:txBody>
      <dsp:txXfrm>
        <a:off x="1751575" y="92175"/>
        <a:ext cx="1579140" cy="669938"/>
      </dsp:txXfrm>
    </dsp:sp>
    <dsp:sp modelId="{0A9D85C1-97E4-4C83-8356-B20686A1F44B}">
      <dsp:nvSpPr>
        <dsp:cNvPr id="0" name=""/>
        <dsp:cNvSpPr/>
      </dsp:nvSpPr>
      <dsp:spPr>
        <a:xfrm>
          <a:off x="3605869" y="92175"/>
          <a:ext cx="669938" cy="66993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670844-1DF6-44C5-A534-E3A315CE6161}">
      <dsp:nvSpPr>
        <dsp:cNvPr id="0" name=""/>
        <dsp:cNvSpPr/>
      </dsp:nvSpPr>
      <dsp:spPr>
        <a:xfrm>
          <a:off x="3746556" y="232862"/>
          <a:ext cx="388564" cy="3885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74C0E3-B833-46D9-BD3B-36C731D1D6AD}">
      <dsp:nvSpPr>
        <dsp:cNvPr id="0" name=""/>
        <dsp:cNvSpPr/>
      </dsp:nvSpPr>
      <dsp:spPr>
        <a:xfrm>
          <a:off x="4419365" y="92175"/>
          <a:ext cx="1579140" cy="66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Repetitive tasks </a:t>
          </a:r>
        </a:p>
      </dsp:txBody>
      <dsp:txXfrm>
        <a:off x="4419365" y="92175"/>
        <a:ext cx="1579140" cy="669938"/>
      </dsp:txXfrm>
    </dsp:sp>
    <dsp:sp modelId="{5F772EED-76E9-4815-80D8-B25915EA9E6D}">
      <dsp:nvSpPr>
        <dsp:cNvPr id="0" name=""/>
        <dsp:cNvSpPr/>
      </dsp:nvSpPr>
      <dsp:spPr>
        <a:xfrm>
          <a:off x="6273659" y="92175"/>
          <a:ext cx="669938" cy="66993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5C89AD-DA7A-4EDA-902C-7C994C091B72}">
      <dsp:nvSpPr>
        <dsp:cNvPr id="0" name=""/>
        <dsp:cNvSpPr/>
      </dsp:nvSpPr>
      <dsp:spPr>
        <a:xfrm>
          <a:off x="6414346" y="232862"/>
          <a:ext cx="388564" cy="3885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F19179-490C-458F-9A4C-F0563A23F79D}">
      <dsp:nvSpPr>
        <dsp:cNvPr id="0" name=""/>
        <dsp:cNvSpPr/>
      </dsp:nvSpPr>
      <dsp:spPr>
        <a:xfrm>
          <a:off x="7087155" y="92175"/>
          <a:ext cx="1579140" cy="66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Predictive analytics-forecast, revenue management</a:t>
          </a:r>
        </a:p>
      </dsp:txBody>
      <dsp:txXfrm>
        <a:off x="7087155" y="92175"/>
        <a:ext cx="1579140" cy="669938"/>
      </dsp:txXfrm>
    </dsp:sp>
    <dsp:sp modelId="{060A7E86-8F5E-48A6-989B-319F93AE4FC3}">
      <dsp:nvSpPr>
        <dsp:cNvPr id="0" name=""/>
        <dsp:cNvSpPr/>
      </dsp:nvSpPr>
      <dsp:spPr>
        <a:xfrm>
          <a:off x="938079" y="1327277"/>
          <a:ext cx="669938" cy="66993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FBFD0D-E751-4A5A-802D-3E0978EF97C9}">
      <dsp:nvSpPr>
        <dsp:cNvPr id="0" name=""/>
        <dsp:cNvSpPr/>
      </dsp:nvSpPr>
      <dsp:spPr>
        <a:xfrm>
          <a:off x="1078766" y="1467964"/>
          <a:ext cx="388564" cy="3885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3C3DE3-BCD5-400B-91F1-1F5676CDC2FC}">
      <dsp:nvSpPr>
        <dsp:cNvPr id="0" name=""/>
        <dsp:cNvSpPr/>
      </dsp:nvSpPr>
      <dsp:spPr>
        <a:xfrm>
          <a:off x="1751575" y="1327277"/>
          <a:ext cx="1579140" cy="66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Lodging operations – housekeeping, sensors </a:t>
          </a:r>
        </a:p>
      </dsp:txBody>
      <dsp:txXfrm>
        <a:off x="1751575" y="1327277"/>
        <a:ext cx="1579140" cy="669938"/>
      </dsp:txXfrm>
    </dsp:sp>
    <dsp:sp modelId="{F8763E0E-E321-4AEA-BB06-8EA3DB1DFB6B}">
      <dsp:nvSpPr>
        <dsp:cNvPr id="0" name=""/>
        <dsp:cNvSpPr/>
      </dsp:nvSpPr>
      <dsp:spPr>
        <a:xfrm>
          <a:off x="3605869" y="1327277"/>
          <a:ext cx="669938" cy="66993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CF2AE3-CC66-4173-9304-68D692EAD633}">
      <dsp:nvSpPr>
        <dsp:cNvPr id="0" name=""/>
        <dsp:cNvSpPr/>
      </dsp:nvSpPr>
      <dsp:spPr>
        <a:xfrm>
          <a:off x="3746556" y="1467964"/>
          <a:ext cx="388564" cy="3885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E4A9B3-7BC5-4925-9A3B-8CB2D738C080}">
      <dsp:nvSpPr>
        <dsp:cNvPr id="0" name=""/>
        <dsp:cNvSpPr/>
      </dsp:nvSpPr>
      <dsp:spPr>
        <a:xfrm>
          <a:off x="4419365" y="1327277"/>
          <a:ext cx="1579140" cy="66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Maintenance- Climate control</a:t>
          </a:r>
        </a:p>
      </dsp:txBody>
      <dsp:txXfrm>
        <a:off x="4419365" y="1327277"/>
        <a:ext cx="1579140" cy="669938"/>
      </dsp:txXfrm>
    </dsp:sp>
    <dsp:sp modelId="{EEA17CD4-730C-4970-9D54-DE5C1D382E35}">
      <dsp:nvSpPr>
        <dsp:cNvPr id="0" name=""/>
        <dsp:cNvSpPr/>
      </dsp:nvSpPr>
      <dsp:spPr>
        <a:xfrm>
          <a:off x="6273659" y="1327277"/>
          <a:ext cx="669938" cy="66993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D872D0-1B23-4492-846A-7C4AC1B02921}">
      <dsp:nvSpPr>
        <dsp:cNvPr id="0" name=""/>
        <dsp:cNvSpPr/>
      </dsp:nvSpPr>
      <dsp:spPr>
        <a:xfrm>
          <a:off x="6414346" y="1467964"/>
          <a:ext cx="388564" cy="38856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E4A971-F844-43E4-A3A9-C1BEF6103516}">
      <dsp:nvSpPr>
        <dsp:cNvPr id="0" name=""/>
        <dsp:cNvSpPr/>
      </dsp:nvSpPr>
      <dsp:spPr>
        <a:xfrm>
          <a:off x="7087155" y="1327277"/>
          <a:ext cx="1579140" cy="66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Predictive customer care -staffing</a:t>
          </a:r>
        </a:p>
      </dsp:txBody>
      <dsp:txXfrm>
        <a:off x="7087155" y="1327277"/>
        <a:ext cx="1579140" cy="669938"/>
      </dsp:txXfrm>
    </dsp:sp>
    <dsp:sp modelId="{309FAF66-05A5-4D6D-8D2D-4E9CCFE1AE3E}">
      <dsp:nvSpPr>
        <dsp:cNvPr id="0" name=""/>
        <dsp:cNvSpPr/>
      </dsp:nvSpPr>
      <dsp:spPr>
        <a:xfrm>
          <a:off x="938079" y="2562380"/>
          <a:ext cx="669938" cy="66993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4B1F15-1F3F-4DCA-B867-8EEFC3CE77C5}">
      <dsp:nvSpPr>
        <dsp:cNvPr id="0" name=""/>
        <dsp:cNvSpPr/>
      </dsp:nvSpPr>
      <dsp:spPr>
        <a:xfrm>
          <a:off x="1078766" y="2703067"/>
          <a:ext cx="388564" cy="38856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DCF6EF-DD57-491D-9C22-7F982022DBC2}">
      <dsp:nvSpPr>
        <dsp:cNvPr id="0" name=""/>
        <dsp:cNvSpPr/>
      </dsp:nvSpPr>
      <dsp:spPr>
        <a:xfrm>
          <a:off x="1751575" y="2562380"/>
          <a:ext cx="1579140" cy="66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Recruitment and selection </a:t>
          </a:r>
        </a:p>
      </dsp:txBody>
      <dsp:txXfrm>
        <a:off x="1751575" y="2562380"/>
        <a:ext cx="1579140" cy="6699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47334-1F99-4535-BFE2-9DAF52A4985B}">
      <dsp:nvSpPr>
        <dsp:cNvPr id="0" name=""/>
        <dsp:cNvSpPr/>
      </dsp:nvSpPr>
      <dsp:spPr>
        <a:xfrm>
          <a:off x="0" y="662041"/>
          <a:ext cx="2701230" cy="1715281"/>
        </a:xfrm>
        <a:prstGeom prst="roundRect">
          <a:avLst>
            <a:gd name="adj" fmla="val 10000"/>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B52976F-E299-4465-9517-E91FB127B00D}">
      <dsp:nvSpPr>
        <dsp:cNvPr id="0" name=""/>
        <dsp:cNvSpPr/>
      </dsp:nvSpPr>
      <dsp:spPr>
        <a:xfrm>
          <a:off x="300136" y="947171"/>
          <a:ext cx="2701230" cy="171528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Connie- Hilton </a:t>
          </a:r>
        </a:p>
      </dsp:txBody>
      <dsp:txXfrm>
        <a:off x="350375" y="997410"/>
        <a:ext cx="2600752" cy="1614803"/>
      </dsp:txXfrm>
    </dsp:sp>
    <dsp:sp modelId="{DAF944AF-B5E1-41B0-9C87-F18076D05D01}">
      <dsp:nvSpPr>
        <dsp:cNvPr id="0" name=""/>
        <dsp:cNvSpPr/>
      </dsp:nvSpPr>
      <dsp:spPr>
        <a:xfrm>
          <a:off x="3301503" y="662041"/>
          <a:ext cx="2701230" cy="1715281"/>
        </a:xfrm>
        <a:prstGeom prst="roundRect">
          <a:avLst>
            <a:gd name="adj" fmla="val 10000"/>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26D3FB4-1845-42F0-98C1-35E9793511C2}">
      <dsp:nvSpPr>
        <dsp:cNvPr id="0" name=""/>
        <dsp:cNvSpPr/>
      </dsp:nvSpPr>
      <dsp:spPr>
        <a:xfrm>
          <a:off x="3601640" y="947171"/>
          <a:ext cx="2701230" cy="171528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IBM Watson AI</a:t>
          </a:r>
        </a:p>
      </dsp:txBody>
      <dsp:txXfrm>
        <a:off x="3651879" y="997410"/>
        <a:ext cx="2600752" cy="1614803"/>
      </dsp:txXfrm>
    </dsp:sp>
    <dsp:sp modelId="{D79A8658-2C60-4CF8-9211-C6CFD1AA645A}">
      <dsp:nvSpPr>
        <dsp:cNvPr id="0" name=""/>
        <dsp:cNvSpPr/>
      </dsp:nvSpPr>
      <dsp:spPr>
        <a:xfrm>
          <a:off x="6603007" y="662041"/>
          <a:ext cx="2701230" cy="1715281"/>
        </a:xfrm>
        <a:prstGeom prst="roundRect">
          <a:avLst>
            <a:gd name="adj" fmla="val 10000"/>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0E83982-DA86-47DF-A201-FFEC3608E57C}">
      <dsp:nvSpPr>
        <dsp:cNvPr id="0" name=""/>
        <dsp:cNvSpPr/>
      </dsp:nvSpPr>
      <dsp:spPr>
        <a:xfrm>
          <a:off x="6903144" y="947171"/>
          <a:ext cx="2701230" cy="171528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Plus Marriott, Accor etc. </a:t>
          </a:r>
        </a:p>
      </dsp:txBody>
      <dsp:txXfrm>
        <a:off x="6953383" y="997410"/>
        <a:ext cx="2600752" cy="16148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1AA93-86A2-4F05-8E34-283D23C43382}">
      <dsp:nvSpPr>
        <dsp:cNvPr id="0" name=""/>
        <dsp:cNvSpPr/>
      </dsp:nvSpPr>
      <dsp:spPr>
        <a:xfrm>
          <a:off x="0" y="2829"/>
          <a:ext cx="5913437" cy="9787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E98289-2809-4A7E-A667-8F9C97AE959A}">
      <dsp:nvSpPr>
        <dsp:cNvPr id="0" name=""/>
        <dsp:cNvSpPr/>
      </dsp:nvSpPr>
      <dsp:spPr>
        <a:xfrm>
          <a:off x="296077" y="223052"/>
          <a:ext cx="538848" cy="5383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C95D95-90F7-4A89-A43A-7BB8FC127C03}">
      <dsp:nvSpPr>
        <dsp:cNvPr id="0" name=""/>
        <dsp:cNvSpPr/>
      </dsp:nvSpPr>
      <dsp:spPr>
        <a:xfrm>
          <a:off x="1131003" y="2829"/>
          <a:ext cx="4531094" cy="979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88" tIns="103688" rIns="103688" bIns="103688" numCol="1" spcCol="1270" anchor="ctr" anchorCtr="0">
          <a:noAutofit/>
        </a:bodyPr>
        <a:lstStyle/>
        <a:p>
          <a:pPr marL="0" lvl="0" indent="0" algn="l" defTabSz="622300">
            <a:lnSpc>
              <a:spcPct val="90000"/>
            </a:lnSpc>
            <a:spcBef>
              <a:spcPct val="0"/>
            </a:spcBef>
            <a:spcAft>
              <a:spcPct val="35000"/>
            </a:spcAft>
            <a:buNone/>
          </a:pPr>
          <a:r>
            <a:rPr lang="en-US" sz="1400" b="1" kern="1200" dirty="0"/>
            <a:t>Personalized Guest Experiences</a:t>
          </a:r>
          <a:r>
            <a:rPr lang="en-US" sz="1400" kern="1200" dirty="0"/>
            <a:t>: </a:t>
          </a:r>
          <a:r>
            <a:rPr lang="en-US" sz="1400" i="1" kern="1200" dirty="0"/>
            <a:t>I reiterate that a balance is needed to provide optimal guest service. Technological efficiency and labor savings are great but not at the expense of guest service. A deep dive into target market segments and their demographics and preferences is in order.</a:t>
          </a:r>
          <a:endParaRPr lang="en-US" sz="1400" kern="1200" dirty="0"/>
        </a:p>
      </dsp:txBody>
      <dsp:txXfrm>
        <a:off x="1131003" y="2829"/>
        <a:ext cx="4531094" cy="979725"/>
      </dsp:txXfrm>
    </dsp:sp>
    <dsp:sp modelId="{88069536-FE55-40D8-A89D-4F422E251B0A}">
      <dsp:nvSpPr>
        <dsp:cNvPr id="0" name=""/>
        <dsp:cNvSpPr/>
      </dsp:nvSpPr>
      <dsp:spPr>
        <a:xfrm>
          <a:off x="0" y="1220064"/>
          <a:ext cx="5913437" cy="9787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A0A540-693C-4DA0-84D2-6043BCDEC788}">
      <dsp:nvSpPr>
        <dsp:cNvPr id="0" name=""/>
        <dsp:cNvSpPr/>
      </dsp:nvSpPr>
      <dsp:spPr>
        <a:xfrm>
          <a:off x="296077" y="1440287"/>
          <a:ext cx="538848" cy="5383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44FB86-7E55-48E2-A4DB-50932B4425E4}">
      <dsp:nvSpPr>
        <dsp:cNvPr id="0" name=""/>
        <dsp:cNvSpPr/>
      </dsp:nvSpPr>
      <dsp:spPr>
        <a:xfrm>
          <a:off x="1131003" y="1220064"/>
          <a:ext cx="4531094" cy="979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88" tIns="103688" rIns="103688" bIns="103688" numCol="1" spcCol="1270" anchor="ctr" anchorCtr="0">
          <a:noAutofit/>
        </a:bodyPr>
        <a:lstStyle/>
        <a:p>
          <a:pPr marL="0" lvl="0" indent="0" algn="l" defTabSz="622300">
            <a:lnSpc>
              <a:spcPct val="90000"/>
            </a:lnSpc>
            <a:spcBef>
              <a:spcPct val="0"/>
            </a:spcBef>
            <a:spcAft>
              <a:spcPct val="35000"/>
            </a:spcAft>
            <a:buNone/>
          </a:pPr>
          <a:r>
            <a:rPr lang="en-US" sz="1400" b="1" kern="1200" dirty="0"/>
            <a:t>Dynamic Pricing</a:t>
          </a:r>
          <a:r>
            <a:rPr lang="en-US" sz="1400" kern="1200" dirty="0"/>
            <a:t>: </a:t>
          </a:r>
          <a:r>
            <a:rPr lang="en-US" sz="1400" i="1" kern="1200" dirty="0"/>
            <a:t>AI can perform these tasks more quickly, but a reminder that the decisions on pricing are made by people. The machines are providing tools for decision-making). </a:t>
          </a:r>
          <a:endParaRPr lang="en-US" sz="1400" kern="1200" dirty="0"/>
        </a:p>
      </dsp:txBody>
      <dsp:txXfrm>
        <a:off x="1131003" y="1220064"/>
        <a:ext cx="4531094" cy="979725"/>
      </dsp:txXfrm>
    </dsp:sp>
    <dsp:sp modelId="{1AE84D74-6955-451E-9BFA-0DE1707C9D86}">
      <dsp:nvSpPr>
        <dsp:cNvPr id="0" name=""/>
        <dsp:cNvSpPr/>
      </dsp:nvSpPr>
      <dsp:spPr>
        <a:xfrm>
          <a:off x="0" y="2437298"/>
          <a:ext cx="5913437" cy="97876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A34AE-7C39-4541-A45A-1F9EF1EB53E6}">
      <dsp:nvSpPr>
        <dsp:cNvPr id="0" name=""/>
        <dsp:cNvSpPr/>
      </dsp:nvSpPr>
      <dsp:spPr>
        <a:xfrm>
          <a:off x="296077" y="2657521"/>
          <a:ext cx="538848" cy="5383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378761-4184-48C9-A807-EFDD4B6FC5DE}">
      <dsp:nvSpPr>
        <dsp:cNvPr id="0" name=""/>
        <dsp:cNvSpPr/>
      </dsp:nvSpPr>
      <dsp:spPr>
        <a:xfrm>
          <a:off x="1131003" y="2437298"/>
          <a:ext cx="4531094" cy="979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88" tIns="103688" rIns="103688" bIns="103688" numCol="1" spcCol="1270" anchor="ctr" anchorCtr="0">
          <a:noAutofit/>
        </a:bodyPr>
        <a:lstStyle/>
        <a:p>
          <a:pPr marL="0" lvl="0" indent="0" algn="l" defTabSz="622300">
            <a:lnSpc>
              <a:spcPct val="90000"/>
            </a:lnSpc>
            <a:spcBef>
              <a:spcPct val="0"/>
            </a:spcBef>
            <a:spcAft>
              <a:spcPct val="35000"/>
            </a:spcAft>
            <a:buNone/>
          </a:pPr>
          <a:r>
            <a:rPr lang="en-US" sz="1400" b="1" kern="1200" dirty="0"/>
            <a:t>Chatbots and Virtual Assistants</a:t>
          </a:r>
          <a:r>
            <a:rPr lang="en-US" sz="1400" kern="1200" dirty="0"/>
            <a:t>: </a:t>
          </a:r>
          <a:r>
            <a:rPr lang="en-US" sz="1400" i="1" kern="1200" dirty="0"/>
            <a:t>Again, I refer to market segments and knowing your guests. I hate talking to machines. </a:t>
          </a:r>
          <a:endParaRPr lang="en-US" sz="1400" kern="1200" dirty="0"/>
        </a:p>
      </dsp:txBody>
      <dsp:txXfrm>
        <a:off x="1131003" y="2437298"/>
        <a:ext cx="4531094" cy="979725"/>
      </dsp:txXfrm>
    </dsp:sp>
    <dsp:sp modelId="{CADE0657-4152-4FAD-90F0-04D950CF01FD}">
      <dsp:nvSpPr>
        <dsp:cNvPr id="0" name=""/>
        <dsp:cNvSpPr/>
      </dsp:nvSpPr>
      <dsp:spPr>
        <a:xfrm>
          <a:off x="0" y="3654533"/>
          <a:ext cx="5913437" cy="97876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AE0A43-FF72-45F5-9DA2-58DD6F8D5B2C}">
      <dsp:nvSpPr>
        <dsp:cNvPr id="0" name=""/>
        <dsp:cNvSpPr/>
      </dsp:nvSpPr>
      <dsp:spPr>
        <a:xfrm>
          <a:off x="296077" y="3874755"/>
          <a:ext cx="538848" cy="5383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91A8CD-5146-469E-BD57-6431DB6C6049}">
      <dsp:nvSpPr>
        <dsp:cNvPr id="0" name=""/>
        <dsp:cNvSpPr/>
      </dsp:nvSpPr>
      <dsp:spPr>
        <a:xfrm>
          <a:off x="1131003" y="3654533"/>
          <a:ext cx="4531094" cy="979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88" tIns="103688" rIns="103688" bIns="103688" numCol="1" spcCol="1270" anchor="ctr" anchorCtr="0">
          <a:noAutofit/>
        </a:bodyPr>
        <a:lstStyle/>
        <a:p>
          <a:pPr marL="0" lvl="0" indent="0" algn="l" defTabSz="622300">
            <a:lnSpc>
              <a:spcPct val="90000"/>
            </a:lnSpc>
            <a:spcBef>
              <a:spcPct val="0"/>
            </a:spcBef>
            <a:spcAft>
              <a:spcPct val="35000"/>
            </a:spcAft>
            <a:buNone/>
          </a:pPr>
          <a:r>
            <a:rPr lang="en-US" sz="1400" b="1" kern="1200" dirty="0"/>
            <a:t>Operational Efficiency</a:t>
          </a:r>
          <a:r>
            <a:rPr lang="en-US" sz="1400" kern="1200" dirty="0"/>
            <a:t>: </a:t>
          </a:r>
          <a:r>
            <a:rPr lang="en-US" sz="1400" i="1" kern="1200" dirty="0"/>
            <a:t>This ties AI to sustainability and efficiency of operation. AI is perhaps a tool to help sustainability become truly mainstream in decision-making processes.</a:t>
          </a:r>
          <a:endParaRPr lang="en-US" sz="1400" kern="1200" dirty="0"/>
        </a:p>
      </dsp:txBody>
      <dsp:txXfrm>
        <a:off x="1131003" y="3654533"/>
        <a:ext cx="4531094" cy="9797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42621-5084-4FCE-A8C9-F447BD4A16F8}">
      <dsp:nvSpPr>
        <dsp:cNvPr id="0" name=""/>
        <dsp:cNvSpPr/>
      </dsp:nvSpPr>
      <dsp:spPr>
        <a:xfrm>
          <a:off x="0" y="4186"/>
          <a:ext cx="5913437" cy="79956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CC05A5-A8D6-4F83-BA23-E4F7C40E33CF}">
      <dsp:nvSpPr>
        <dsp:cNvPr id="0" name=""/>
        <dsp:cNvSpPr/>
      </dsp:nvSpPr>
      <dsp:spPr>
        <a:xfrm>
          <a:off x="241867" y="184088"/>
          <a:ext cx="440188" cy="4397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CFF4A2-8B90-4075-B63A-5BFD76D2DBA8}">
      <dsp:nvSpPr>
        <dsp:cNvPr id="0" name=""/>
        <dsp:cNvSpPr/>
      </dsp:nvSpPr>
      <dsp:spPr>
        <a:xfrm>
          <a:off x="923923" y="4186"/>
          <a:ext cx="4892748" cy="97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131" tIns="103131" rIns="103131" bIns="103131" numCol="1" spcCol="1270" anchor="ctr" anchorCtr="0">
          <a:noAutofit/>
        </a:bodyPr>
        <a:lstStyle/>
        <a:p>
          <a:pPr marL="0" lvl="0" indent="0" algn="l" defTabSz="622300">
            <a:lnSpc>
              <a:spcPct val="90000"/>
            </a:lnSpc>
            <a:spcBef>
              <a:spcPct val="0"/>
            </a:spcBef>
            <a:spcAft>
              <a:spcPct val="35000"/>
            </a:spcAft>
            <a:buNone/>
          </a:pPr>
          <a:r>
            <a:rPr lang="en-US" sz="1400" b="1" i="0" kern="1200" baseline="0" dirty="0"/>
            <a:t>5. Staffing Optimization</a:t>
          </a:r>
          <a:r>
            <a:rPr lang="en-US" sz="1400" b="0" i="0" kern="1200" baseline="0" dirty="0"/>
            <a:t>: </a:t>
          </a:r>
          <a:r>
            <a:rPr lang="en-US" sz="1400" b="0" i="1" kern="1200" baseline="0" dirty="0"/>
            <a:t>As previously discussed, AI analysis of booking patterns can optimize staffing levels to provide the optimal level of service needed for a hotel. </a:t>
          </a:r>
          <a:endParaRPr lang="en-US" sz="1400" kern="1200" dirty="0"/>
        </a:p>
      </dsp:txBody>
      <dsp:txXfrm>
        <a:off x="923923" y="4186"/>
        <a:ext cx="4892748" cy="974466"/>
      </dsp:txXfrm>
    </dsp:sp>
    <dsp:sp modelId="{DAB8F8A9-C27A-4BDE-AA5D-26EF2E0284AA}">
      <dsp:nvSpPr>
        <dsp:cNvPr id="0" name=""/>
        <dsp:cNvSpPr/>
      </dsp:nvSpPr>
      <dsp:spPr>
        <a:xfrm>
          <a:off x="0" y="1222269"/>
          <a:ext cx="5913437" cy="79956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2F496F-22F2-4E1F-B9B3-53732AE9A5DD}">
      <dsp:nvSpPr>
        <dsp:cNvPr id="0" name=""/>
        <dsp:cNvSpPr/>
      </dsp:nvSpPr>
      <dsp:spPr>
        <a:xfrm>
          <a:off x="241867" y="1402171"/>
          <a:ext cx="440188" cy="4397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518DCE-CF39-43D2-A6BF-0892AF0311EB}">
      <dsp:nvSpPr>
        <dsp:cNvPr id="0" name=""/>
        <dsp:cNvSpPr/>
      </dsp:nvSpPr>
      <dsp:spPr>
        <a:xfrm>
          <a:off x="923923" y="1222269"/>
          <a:ext cx="4892748" cy="97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131" tIns="103131" rIns="103131" bIns="103131" numCol="1" spcCol="1270" anchor="ctr" anchorCtr="0">
          <a:noAutofit/>
        </a:bodyPr>
        <a:lstStyle/>
        <a:p>
          <a:pPr marL="0" lvl="0" indent="0" algn="l" defTabSz="622300">
            <a:lnSpc>
              <a:spcPct val="90000"/>
            </a:lnSpc>
            <a:spcBef>
              <a:spcPct val="0"/>
            </a:spcBef>
            <a:spcAft>
              <a:spcPct val="35000"/>
            </a:spcAft>
            <a:buNone/>
          </a:pPr>
          <a:r>
            <a:rPr lang="en-US" sz="1400" b="1" i="0" kern="1200" baseline="0" dirty="0"/>
            <a:t>6. Fraud Detection</a:t>
          </a:r>
          <a:r>
            <a:rPr lang="en-US" sz="1400" b="0" i="0" kern="1200" baseline="0" dirty="0"/>
            <a:t>: </a:t>
          </a:r>
          <a:r>
            <a:rPr lang="en-US" sz="1400" b="0" i="1" kern="1200" baseline="0" dirty="0"/>
            <a:t>AI can provide additional support for fraud detection and prevention. </a:t>
          </a:r>
          <a:endParaRPr lang="en-US" sz="1400" kern="1200" dirty="0"/>
        </a:p>
      </dsp:txBody>
      <dsp:txXfrm>
        <a:off x="923923" y="1222269"/>
        <a:ext cx="4892748" cy="974466"/>
      </dsp:txXfrm>
    </dsp:sp>
    <dsp:sp modelId="{647137DC-ED31-4F6B-9584-319BF8350D6A}">
      <dsp:nvSpPr>
        <dsp:cNvPr id="0" name=""/>
        <dsp:cNvSpPr/>
      </dsp:nvSpPr>
      <dsp:spPr>
        <a:xfrm>
          <a:off x="0" y="2440352"/>
          <a:ext cx="5913437" cy="79956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D1DD4F-9B3A-486C-8C82-9007A1C93E03}">
      <dsp:nvSpPr>
        <dsp:cNvPr id="0" name=""/>
        <dsp:cNvSpPr/>
      </dsp:nvSpPr>
      <dsp:spPr>
        <a:xfrm>
          <a:off x="241867" y="2620253"/>
          <a:ext cx="440188" cy="4397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7B4E75-54FB-4192-9BD3-0D97640243D9}">
      <dsp:nvSpPr>
        <dsp:cNvPr id="0" name=""/>
        <dsp:cNvSpPr/>
      </dsp:nvSpPr>
      <dsp:spPr>
        <a:xfrm>
          <a:off x="923923" y="2440352"/>
          <a:ext cx="4892748" cy="97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131" tIns="103131" rIns="103131" bIns="103131" numCol="1" spcCol="1270" anchor="ctr" anchorCtr="0">
          <a:noAutofit/>
        </a:bodyPr>
        <a:lstStyle/>
        <a:p>
          <a:pPr marL="0" lvl="0" indent="0" algn="l" defTabSz="622300">
            <a:lnSpc>
              <a:spcPct val="90000"/>
            </a:lnSpc>
            <a:spcBef>
              <a:spcPct val="0"/>
            </a:spcBef>
            <a:spcAft>
              <a:spcPct val="35000"/>
            </a:spcAft>
            <a:buNone/>
          </a:pPr>
          <a:r>
            <a:rPr lang="en-US" sz="1400" b="1" i="0" kern="1200" baseline="0" dirty="0"/>
            <a:t>7. Sentiment Analysis</a:t>
          </a:r>
          <a:r>
            <a:rPr lang="en-US" sz="1400" b="0" i="0" kern="1200" baseline="0" dirty="0"/>
            <a:t>: A</a:t>
          </a:r>
          <a:r>
            <a:rPr lang="en-US" sz="1400" b="0" i="1" kern="1200" baseline="0" dirty="0"/>
            <a:t> great tool, but managers and owners will need to input the needed parameters to help interpret guest feedback. Maybe the guest is not always right, but an appreciation of their impressions of receiving good value for the price charged is great information.)</a:t>
          </a:r>
          <a:endParaRPr lang="en-US" sz="1400" kern="1200" dirty="0"/>
        </a:p>
      </dsp:txBody>
      <dsp:txXfrm>
        <a:off x="923923" y="2440352"/>
        <a:ext cx="4892748" cy="974466"/>
      </dsp:txXfrm>
    </dsp:sp>
    <dsp:sp modelId="{559654F4-8188-422B-8F28-0D350AB7B993}">
      <dsp:nvSpPr>
        <dsp:cNvPr id="0" name=""/>
        <dsp:cNvSpPr/>
      </dsp:nvSpPr>
      <dsp:spPr>
        <a:xfrm>
          <a:off x="0" y="3658434"/>
          <a:ext cx="5913437" cy="79956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E863C0-FEFC-4F45-B5E9-A458CFC57D22}">
      <dsp:nvSpPr>
        <dsp:cNvPr id="0" name=""/>
        <dsp:cNvSpPr/>
      </dsp:nvSpPr>
      <dsp:spPr>
        <a:xfrm>
          <a:off x="241867" y="3838336"/>
          <a:ext cx="440188" cy="4397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F5C119-61F2-40AE-848A-AAB30828C04A}">
      <dsp:nvSpPr>
        <dsp:cNvPr id="0" name=""/>
        <dsp:cNvSpPr/>
      </dsp:nvSpPr>
      <dsp:spPr>
        <a:xfrm>
          <a:off x="923923" y="3658434"/>
          <a:ext cx="4892748" cy="97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131" tIns="103131" rIns="103131" bIns="103131" numCol="1" spcCol="1270" anchor="ctr" anchorCtr="0">
          <a:noAutofit/>
        </a:bodyPr>
        <a:lstStyle/>
        <a:p>
          <a:pPr marL="0" lvl="0" indent="0" algn="l" defTabSz="622300">
            <a:lnSpc>
              <a:spcPct val="90000"/>
            </a:lnSpc>
            <a:spcBef>
              <a:spcPct val="0"/>
            </a:spcBef>
            <a:spcAft>
              <a:spcPct val="35000"/>
            </a:spcAft>
            <a:buNone/>
          </a:pPr>
          <a:r>
            <a:rPr lang="en-US" sz="1400" b="1" i="0" kern="1200" baseline="0" dirty="0"/>
            <a:t>8. Enhanced Booking Platforms</a:t>
          </a:r>
          <a:r>
            <a:rPr lang="en-US" sz="1400" b="0" i="0" kern="1200" baseline="0" dirty="0"/>
            <a:t>: </a:t>
          </a:r>
          <a:r>
            <a:rPr lang="en-US" sz="1400" b="0" i="1" kern="1200" baseline="0" dirty="0"/>
            <a:t>I can only imagine that booking engines will get better and make the experience easier and smoother than ever. The booking online platforms on a computer or using mobile apps are not always easy to navigate.  </a:t>
          </a:r>
          <a:endParaRPr lang="en-US" sz="1400" kern="1200" dirty="0"/>
        </a:p>
      </dsp:txBody>
      <dsp:txXfrm>
        <a:off x="923923" y="3658434"/>
        <a:ext cx="4892748" cy="9744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7E816-A5B0-475B-9C03-EF5FC60E8F72}">
      <dsp:nvSpPr>
        <dsp:cNvPr id="0" name=""/>
        <dsp:cNvSpPr/>
      </dsp:nvSpPr>
      <dsp:spPr>
        <a:xfrm>
          <a:off x="0" y="3981648"/>
          <a:ext cx="5913437" cy="65322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Cross-Department Collaboration</a:t>
          </a:r>
          <a:r>
            <a:rPr lang="en-US" sz="1200" kern="1200" dirty="0"/>
            <a:t>: Foster collaboration between departments (marketing, operations, customer service) to share insights gained from AI, </a:t>
          </a:r>
          <a:r>
            <a:rPr lang="en-US" sz="1200" b="1" i="1" kern="1200" dirty="0"/>
            <a:t>ensuring that all teams are aligned in their approach to enhancing guest experiences.</a:t>
          </a:r>
          <a:endParaRPr lang="en-US" sz="1200" kern="1200" dirty="0"/>
        </a:p>
      </dsp:txBody>
      <dsp:txXfrm>
        <a:off x="0" y="3981648"/>
        <a:ext cx="5913437" cy="653222"/>
      </dsp:txXfrm>
    </dsp:sp>
    <dsp:sp modelId="{781077DE-1EB0-4B74-A2E6-5BB6B3460E84}">
      <dsp:nvSpPr>
        <dsp:cNvPr id="0" name=""/>
        <dsp:cNvSpPr/>
      </dsp:nvSpPr>
      <dsp:spPr>
        <a:xfrm rot="10800000">
          <a:off x="0" y="2986790"/>
          <a:ext cx="5913437" cy="1004656"/>
        </a:xfrm>
        <a:prstGeom prst="upArrowCallout">
          <a:avLst/>
        </a:prstGeom>
        <a:gradFill rotWithShape="0">
          <a:gsLst>
            <a:gs pos="0">
              <a:schemeClr val="accent2">
                <a:hueOff val="-2587972"/>
                <a:satOff val="11465"/>
                <a:lumOff val="-4216"/>
                <a:alphaOff val="0"/>
                <a:tint val="97000"/>
                <a:satMod val="100000"/>
                <a:lumMod val="102000"/>
              </a:schemeClr>
            </a:gs>
            <a:gs pos="50000">
              <a:schemeClr val="accent2">
                <a:hueOff val="-2587972"/>
                <a:satOff val="11465"/>
                <a:lumOff val="-4216"/>
                <a:alphaOff val="0"/>
                <a:shade val="100000"/>
                <a:satMod val="103000"/>
                <a:lumMod val="100000"/>
              </a:schemeClr>
            </a:gs>
            <a:gs pos="100000">
              <a:schemeClr val="accent2">
                <a:hueOff val="-2587972"/>
                <a:satOff val="11465"/>
                <a:lumOff val="-421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Real-Time Analytics</a:t>
          </a:r>
          <a:r>
            <a:rPr lang="en-US" sz="1200" kern="1200" dirty="0"/>
            <a:t>: Implement AI solutions </a:t>
          </a:r>
          <a:r>
            <a:rPr lang="en-US" sz="1200" i="1" kern="1200" dirty="0"/>
            <a:t>that </a:t>
          </a:r>
          <a:r>
            <a:rPr lang="en-US" sz="1200" b="1" i="1" kern="1200" dirty="0"/>
            <a:t>provide real-time data insights</a:t>
          </a:r>
          <a:r>
            <a:rPr lang="en-US" sz="1200" kern="1200" dirty="0"/>
            <a:t>, allowing hotel managers to respond quickly to changing market conditions, guest needs, and operational challenges.</a:t>
          </a:r>
        </a:p>
      </dsp:txBody>
      <dsp:txXfrm rot="10800000">
        <a:off x="0" y="2986790"/>
        <a:ext cx="5913437" cy="652795"/>
      </dsp:txXfrm>
    </dsp:sp>
    <dsp:sp modelId="{497DB46D-1960-4F6B-AD52-31C4FFA6CC83}">
      <dsp:nvSpPr>
        <dsp:cNvPr id="0" name=""/>
        <dsp:cNvSpPr/>
      </dsp:nvSpPr>
      <dsp:spPr>
        <a:xfrm rot="10800000">
          <a:off x="0" y="1991932"/>
          <a:ext cx="5913437" cy="1004656"/>
        </a:xfrm>
        <a:prstGeom prst="upArrowCallout">
          <a:avLst/>
        </a:prstGeom>
        <a:gradFill rotWithShape="0">
          <a:gsLst>
            <a:gs pos="0">
              <a:schemeClr val="accent2">
                <a:hueOff val="-5175944"/>
                <a:satOff val="22930"/>
                <a:lumOff val="-8432"/>
                <a:alphaOff val="0"/>
                <a:tint val="97000"/>
                <a:satMod val="100000"/>
                <a:lumMod val="102000"/>
              </a:schemeClr>
            </a:gs>
            <a:gs pos="50000">
              <a:schemeClr val="accent2">
                <a:hueOff val="-5175944"/>
                <a:satOff val="22930"/>
                <a:lumOff val="-8432"/>
                <a:alphaOff val="0"/>
                <a:shade val="100000"/>
                <a:satMod val="103000"/>
                <a:lumMod val="100000"/>
              </a:schemeClr>
            </a:gs>
            <a:gs pos="100000">
              <a:schemeClr val="accent2">
                <a:hueOff val="-5175944"/>
                <a:satOff val="22930"/>
                <a:lumOff val="-843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Integrating AI with Existing Systems</a:t>
          </a:r>
          <a:r>
            <a:rPr lang="en-US" sz="1200" kern="1200" dirty="0"/>
            <a:t>: Ensure that AI tools </a:t>
          </a:r>
          <a:r>
            <a:rPr lang="en-US" sz="1200" b="1" i="1" kern="1200" dirty="0"/>
            <a:t>seamlessly integrate with existing property management systems (PMS), customer relationship management (CRM) systems</a:t>
          </a:r>
          <a:r>
            <a:rPr lang="en-US" sz="1200" i="1" kern="1200" dirty="0"/>
            <a:t>,</a:t>
          </a:r>
          <a:r>
            <a:rPr lang="en-US" sz="1200" kern="1200" dirty="0"/>
            <a:t> and other operational technologies for smooth functionality.</a:t>
          </a:r>
        </a:p>
      </dsp:txBody>
      <dsp:txXfrm rot="10800000">
        <a:off x="0" y="1991932"/>
        <a:ext cx="5913437" cy="652795"/>
      </dsp:txXfrm>
    </dsp:sp>
    <dsp:sp modelId="{D5DA58EA-DBB1-4C5F-B0CC-D9708B5A820B}">
      <dsp:nvSpPr>
        <dsp:cNvPr id="0" name=""/>
        <dsp:cNvSpPr/>
      </dsp:nvSpPr>
      <dsp:spPr>
        <a:xfrm rot="10800000">
          <a:off x="0" y="997074"/>
          <a:ext cx="5913437" cy="1004656"/>
        </a:xfrm>
        <a:prstGeom prst="upArrowCallout">
          <a:avLst/>
        </a:prstGeom>
        <a:gradFill rotWithShape="0">
          <a:gsLst>
            <a:gs pos="0">
              <a:schemeClr val="accent2">
                <a:hueOff val="-7763915"/>
                <a:satOff val="34394"/>
                <a:lumOff val="-12648"/>
                <a:alphaOff val="0"/>
                <a:tint val="97000"/>
                <a:satMod val="100000"/>
                <a:lumMod val="102000"/>
              </a:schemeClr>
            </a:gs>
            <a:gs pos="50000">
              <a:schemeClr val="accent2">
                <a:hueOff val="-7763915"/>
                <a:satOff val="34394"/>
                <a:lumOff val="-12648"/>
                <a:alphaOff val="0"/>
                <a:shade val="100000"/>
                <a:satMod val="103000"/>
                <a:lumMod val="100000"/>
              </a:schemeClr>
            </a:gs>
            <a:gs pos="100000">
              <a:schemeClr val="accent2">
                <a:hueOff val="-7763915"/>
                <a:satOff val="34394"/>
                <a:lumOff val="-12648"/>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Personalization Strategies</a:t>
          </a:r>
          <a:r>
            <a:rPr lang="en-US" sz="1200" kern="1200" dirty="0"/>
            <a:t>: Utilize AI to </a:t>
          </a:r>
          <a:r>
            <a:rPr lang="en-US" sz="1200" b="1" i="1" kern="1200" dirty="0"/>
            <a:t>analyze guest data and tailor experiences, from personalized marketing to customized room settings</a:t>
          </a:r>
          <a:r>
            <a:rPr lang="en-US" sz="1200" kern="1200" dirty="0"/>
            <a:t>. </a:t>
          </a:r>
        </a:p>
      </dsp:txBody>
      <dsp:txXfrm rot="10800000">
        <a:off x="0" y="997074"/>
        <a:ext cx="5913437" cy="652795"/>
      </dsp:txXfrm>
    </dsp:sp>
    <dsp:sp modelId="{2AEC058E-5ADE-4ADA-9851-CB4286F4BB09}">
      <dsp:nvSpPr>
        <dsp:cNvPr id="0" name=""/>
        <dsp:cNvSpPr/>
      </dsp:nvSpPr>
      <dsp:spPr>
        <a:xfrm rot="10800000">
          <a:off x="0" y="2216"/>
          <a:ext cx="5913437" cy="1004656"/>
        </a:xfrm>
        <a:prstGeom prst="upArrowCallou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Data-Driven Decision Making</a:t>
          </a:r>
          <a:r>
            <a:rPr lang="en-US" sz="1200" kern="1200" dirty="0"/>
            <a:t>: Establish </a:t>
          </a:r>
          <a:r>
            <a:rPr lang="en-US" sz="1200" b="1" i="1" kern="1200" dirty="0"/>
            <a:t>robust data collection</a:t>
          </a:r>
          <a:r>
            <a:rPr lang="en-US" sz="1200" kern="1200" dirty="0"/>
            <a:t> and management systems to ensure accurate, comprehensive data is available for AI algorithms. </a:t>
          </a:r>
        </a:p>
      </dsp:txBody>
      <dsp:txXfrm rot="10800000">
        <a:off x="0" y="2216"/>
        <a:ext cx="5913437" cy="6527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2B362-2D97-4E24-827F-C1F02A13D891}">
      <dsp:nvSpPr>
        <dsp:cNvPr id="0" name=""/>
        <dsp:cNvSpPr/>
      </dsp:nvSpPr>
      <dsp:spPr>
        <a:xfrm>
          <a:off x="0" y="120383"/>
          <a:ext cx="5913437" cy="842400"/>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dirty="0"/>
            <a:t>Continuous Learning and Adaptation</a:t>
          </a:r>
          <a:r>
            <a:rPr lang="en-US" sz="1600" b="0" i="0" kern="1200" baseline="0" dirty="0"/>
            <a:t>: Regularly </a:t>
          </a:r>
          <a:r>
            <a:rPr lang="en-US" sz="1600" b="1" i="1" kern="1200" baseline="0" dirty="0"/>
            <a:t>update AI models based on new data</a:t>
          </a:r>
          <a:r>
            <a:rPr lang="en-US" sz="1600" b="0" i="0" kern="1200" baseline="0" dirty="0"/>
            <a:t> and changing </a:t>
          </a:r>
          <a:r>
            <a:rPr lang="en-US" sz="1600" b="1" i="1" kern="1200" baseline="0" dirty="0"/>
            <a:t>market dynamics</a:t>
          </a:r>
          <a:r>
            <a:rPr lang="en-US" sz="1600" b="0" i="0" kern="1200" baseline="0" dirty="0"/>
            <a:t>. Result: This ensures that AI systems remain effective and relevant.</a:t>
          </a:r>
          <a:endParaRPr lang="en-US" sz="1600" kern="1200" dirty="0"/>
        </a:p>
      </dsp:txBody>
      <dsp:txXfrm>
        <a:off x="41123" y="161506"/>
        <a:ext cx="5831191" cy="760154"/>
      </dsp:txXfrm>
    </dsp:sp>
    <dsp:sp modelId="{0F8D155C-8FF0-4885-85C0-AC75B2F946CB}">
      <dsp:nvSpPr>
        <dsp:cNvPr id="0" name=""/>
        <dsp:cNvSpPr/>
      </dsp:nvSpPr>
      <dsp:spPr>
        <a:xfrm>
          <a:off x="0" y="1008863"/>
          <a:ext cx="5913437" cy="842400"/>
        </a:xfrm>
        <a:prstGeom prst="roundRect">
          <a:avLst/>
        </a:prstGeom>
        <a:gradFill rotWithShape="0">
          <a:gsLst>
            <a:gs pos="0">
              <a:schemeClr val="accent5">
                <a:hueOff val="-59968"/>
                <a:satOff val="-2224"/>
                <a:lumOff val="3529"/>
                <a:alphaOff val="0"/>
                <a:tint val="97000"/>
                <a:satMod val="100000"/>
                <a:lumMod val="102000"/>
              </a:schemeClr>
            </a:gs>
            <a:gs pos="50000">
              <a:schemeClr val="accent5">
                <a:hueOff val="-59968"/>
                <a:satOff val="-2224"/>
                <a:lumOff val="3529"/>
                <a:alphaOff val="0"/>
                <a:shade val="100000"/>
                <a:satMod val="103000"/>
                <a:lumMod val="100000"/>
              </a:schemeClr>
            </a:gs>
            <a:gs pos="100000">
              <a:schemeClr val="accent5">
                <a:hueOff val="-59968"/>
                <a:satOff val="-2224"/>
                <a:lumOff val="3529"/>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dirty="0"/>
            <a:t>Customer Feedback Integration</a:t>
          </a:r>
          <a:r>
            <a:rPr lang="en-US" sz="1600" b="0" i="0" kern="1200" baseline="0" dirty="0"/>
            <a:t>: Use AI to </a:t>
          </a:r>
          <a:r>
            <a:rPr lang="en-US" sz="1600" b="1" i="1" kern="1200" baseline="0" dirty="0"/>
            <a:t>analyze </a:t>
          </a:r>
          <a:r>
            <a:rPr lang="en-US" sz="1600" b="0" i="0" kern="1200" baseline="0" dirty="0"/>
            <a:t>guest feedback and reviews </a:t>
          </a:r>
          <a:r>
            <a:rPr lang="en-US" sz="1600" b="1" i="1" kern="1200" baseline="0" dirty="0"/>
            <a:t>continuously</a:t>
          </a:r>
          <a:r>
            <a:rPr lang="en-US" sz="1600" b="0" i="0" kern="1200" baseline="0" dirty="0"/>
            <a:t>, identifying areas for improvement and adapting services accordingly.</a:t>
          </a:r>
          <a:endParaRPr lang="en-US" sz="1600" kern="1200" dirty="0"/>
        </a:p>
      </dsp:txBody>
      <dsp:txXfrm>
        <a:off x="41123" y="1049986"/>
        <a:ext cx="5831191" cy="760154"/>
      </dsp:txXfrm>
    </dsp:sp>
    <dsp:sp modelId="{9CC2E40C-1356-4413-B69E-4244062AA773}">
      <dsp:nvSpPr>
        <dsp:cNvPr id="0" name=""/>
        <dsp:cNvSpPr/>
      </dsp:nvSpPr>
      <dsp:spPr>
        <a:xfrm>
          <a:off x="0" y="1897343"/>
          <a:ext cx="5913437" cy="842400"/>
        </a:xfrm>
        <a:prstGeom prst="roundRect">
          <a:avLst/>
        </a:prstGeom>
        <a:gradFill rotWithShape="0">
          <a:gsLst>
            <a:gs pos="0">
              <a:schemeClr val="accent5">
                <a:hueOff val="-119936"/>
                <a:satOff val="-4449"/>
                <a:lumOff val="7059"/>
                <a:alphaOff val="0"/>
                <a:tint val="97000"/>
                <a:satMod val="100000"/>
                <a:lumMod val="102000"/>
              </a:schemeClr>
            </a:gs>
            <a:gs pos="50000">
              <a:schemeClr val="accent5">
                <a:hueOff val="-119936"/>
                <a:satOff val="-4449"/>
                <a:lumOff val="7059"/>
                <a:alphaOff val="0"/>
                <a:shade val="100000"/>
                <a:satMod val="103000"/>
                <a:lumMod val="100000"/>
              </a:schemeClr>
            </a:gs>
            <a:gs pos="100000">
              <a:schemeClr val="accent5">
                <a:hueOff val="-119936"/>
                <a:satOff val="-4449"/>
                <a:lumOff val="7059"/>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dirty="0"/>
            <a:t>Training and Development:</a:t>
          </a:r>
          <a:r>
            <a:rPr lang="en-US" sz="1600" b="0" i="0" kern="1200" baseline="0" dirty="0"/>
            <a:t> </a:t>
          </a:r>
          <a:r>
            <a:rPr lang="en-US" sz="1600" b="1" i="1" kern="1200" baseline="0" dirty="0"/>
            <a:t>Invest in training staff</a:t>
          </a:r>
          <a:r>
            <a:rPr lang="en-US" sz="1600" b="0" i="0" kern="1200" baseline="0" dirty="0"/>
            <a:t> to work effectively with AI tools, ensuring they </a:t>
          </a:r>
          <a:r>
            <a:rPr lang="en-US" sz="1600" b="1" i="1" kern="1200" baseline="0" dirty="0"/>
            <a:t>understand how to leverage AI insights</a:t>
          </a:r>
          <a:r>
            <a:rPr lang="en-US" sz="1600" b="0" i="0" kern="1200" baseline="0" dirty="0"/>
            <a:t> in their daily operations and interactions with guests.</a:t>
          </a:r>
          <a:endParaRPr lang="en-US" sz="1600" kern="1200" dirty="0"/>
        </a:p>
      </dsp:txBody>
      <dsp:txXfrm>
        <a:off x="41123" y="1938466"/>
        <a:ext cx="5831191" cy="760154"/>
      </dsp:txXfrm>
    </dsp:sp>
    <dsp:sp modelId="{4670FD49-B7B5-4281-BD8F-8372CD293D4C}">
      <dsp:nvSpPr>
        <dsp:cNvPr id="0" name=""/>
        <dsp:cNvSpPr/>
      </dsp:nvSpPr>
      <dsp:spPr>
        <a:xfrm>
          <a:off x="0" y="2785823"/>
          <a:ext cx="5913437" cy="842400"/>
        </a:xfrm>
        <a:prstGeom prst="roundRect">
          <a:avLst/>
        </a:prstGeom>
        <a:gradFill rotWithShape="0">
          <a:gsLst>
            <a:gs pos="0">
              <a:schemeClr val="accent5">
                <a:hueOff val="-179905"/>
                <a:satOff val="-6673"/>
                <a:lumOff val="10588"/>
                <a:alphaOff val="0"/>
                <a:tint val="97000"/>
                <a:satMod val="100000"/>
                <a:lumMod val="102000"/>
              </a:schemeClr>
            </a:gs>
            <a:gs pos="50000">
              <a:schemeClr val="accent5">
                <a:hueOff val="-179905"/>
                <a:satOff val="-6673"/>
                <a:lumOff val="10588"/>
                <a:alphaOff val="0"/>
                <a:shade val="100000"/>
                <a:satMod val="103000"/>
                <a:lumMod val="100000"/>
              </a:schemeClr>
            </a:gs>
            <a:gs pos="100000">
              <a:schemeClr val="accent5">
                <a:hueOff val="-179905"/>
                <a:satOff val="-6673"/>
                <a:lumOff val="10588"/>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dirty="0"/>
            <a:t>Ethical AI Practices</a:t>
          </a:r>
          <a:r>
            <a:rPr lang="en-US" sz="1600" b="0" i="0" kern="1200" baseline="0" dirty="0"/>
            <a:t>: Prioritize transparency and ethical considerations in AI deployment, particularly regarding data privacy and security, </a:t>
          </a:r>
          <a:r>
            <a:rPr lang="en-US" sz="1600" b="1" i="1" kern="1200" baseline="0" dirty="0"/>
            <a:t>to build trust with guests</a:t>
          </a:r>
          <a:r>
            <a:rPr lang="en-US" sz="1600" b="0" i="0" kern="1200" baseline="0" dirty="0"/>
            <a:t>.</a:t>
          </a:r>
          <a:endParaRPr lang="en-US" sz="1600" kern="1200" dirty="0"/>
        </a:p>
      </dsp:txBody>
      <dsp:txXfrm>
        <a:off x="41123" y="2826946"/>
        <a:ext cx="5831191" cy="760154"/>
      </dsp:txXfrm>
    </dsp:sp>
    <dsp:sp modelId="{A15107F1-FD02-44FC-BD23-9482BD8AFA7F}">
      <dsp:nvSpPr>
        <dsp:cNvPr id="0" name=""/>
        <dsp:cNvSpPr/>
      </dsp:nvSpPr>
      <dsp:spPr>
        <a:xfrm>
          <a:off x="0" y="3674304"/>
          <a:ext cx="5913437" cy="842400"/>
        </a:xfrm>
        <a:prstGeom prst="roundRect">
          <a:avLst/>
        </a:prstGeom>
        <a:gradFill rotWithShape="0">
          <a:gsLst>
            <a:gs pos="0">
              <a:schemeClr val="accent5">
                <a:hueOff val="-239873"/>
                <a:satOff val="-8897"/>
                <a:lumOff val="14117"/>
                <a:alphaOff val="0"/>
                <a:tint val="97000"/>
                <a:satMod val="100000"/>
                <a:lumMod val="102000"/>
              </a:schemeClr>
            </a:gs>
            <a:gs pos="50000">
              <a:schemeClr val="accent5">
                <a:hueOff val="-239873"/>
                <a:satOff val="-8897"/>
                <a:lumOff val="14117"/>
                <a:alphaOff val="0"/>
                <a:shade val="100000"/>
                <a:satMod val="103000"/>
                <a:lumMod val="100000"/>
              </a:schemeClr>
            </a:gs>
            <a:gs pos="100000">
              <a:schemeClr val="accent5">
                <a:hueOff val="-239873"/>
                <a:satOff val="-8897"/>
                <a:lumOff val="14117"/>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dirty="0"/>
            <a:t>Scalability</a:t>
          </a:r>
          <a:r>
            <a:rPr lang="en-US" sz="1600" b="0" i="0" kern="1200" baseline="0" dirty="0"/>
            <a:t>: Choose AI solutions that can </a:t>
          </a:r>
          <a:r>
            <a:rPr lang="en-US" sz="1600" b="1" i="1" kern="1200" baseline="0" dirty="0"/>
            <a:t>scale with the organization’s growth</a:t>
          </a:r>
          <a:r>
            <a:rPr lang="en-US" sz="1600" b="0" i="0" kern="1200" baseline="0" dirty="0"/>
            <a:t>, ensuring they can handle </a:t>
          </a:r>
          <a:r>
            <a:rPr lang="en-US" sz="1600" b="1" i="1" kern="1200" baseline="0" dirty="0"/>
            <a:t>increased data and complexity</a:t>
          </a:r>
          <a:r>
            <a:rPr lang="en-US" sz="1600" b="0" i="0" kern="1200" baseline="0" dirty="0"/>
            <a:t> as the brand expands.</a:t>
          </a:r>
          <a:endParaRPr lang="en-US" sz="1600" kern="1200" dirty="0"/>
        </a:p>
      </dsp:txBody>
      <dsp:txXfrm>
        <a:off x="41123" y="3715427"/>
        <a:ext cx="5831191" cy="76015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FC1A67-221C-4C92-97C0-A25FDDD45487}"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86C46-4324-46A1-931B-ED5089D6931B}" type="slidenum">
              <a:rPr lang="en-US" smtClean="0"/>
              <a:t>‹#›</a:t>
            </a:fld>
            <a:endParaRPr lang="en-US"/>
          </a:p>
        </p:txBody>
      </p:sp>
    </p:spTree>
    <p:extLst>
      <p:ext uri="{BB962C8B-B14F-4D97-AF65-F5344CB8AC3E}">
        <p14:creationId xmlns:p14="http://schemas.microsoft.com/office/powerpoint/2010/main" val="22024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21</a:t>
            </a:fld>
            <a:endParaRPr lang="en-US" dirty="0"/>
          </a:p>
        </p:txBody>
      </p:sp>
    </p:spTree>
    <p:extLst>
      <p:ext uri="{BB962C8B-B14F-4D97-AF65-F5344CB8AC3E}">
        <p14:creationId xmlns:p14="http://schemas.microsoft.com/office/powerpoint/2010/main" val="214350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30</a:t>
            </a:fld>
            <a:endParaRPr lang="en-US" dirty="0"/>
          </a:p>
        </p:txBody>
      </p:sp>
    </p:spTree>
    <p:extLst>
      <p:ext uri="{BB962C8B-B14F-4D97-AF65-F5344CB8AC3E}">
        <p14:creationId xmlns:p14="http://schemas.microsoft.com/office/powerpoint/2010/main" val="1918186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31</a:t>
            </a:fld>
            <a:endParaRPr lang="en-US" dirty="0"/>
          </a:p>
        </p:txBody>
      </p:sp>
    </p:spTree>
    <p:extLst>
      <p:ext uri="{BB962C8B-B14F-4D97-AF65-F5344CB8AC3E}">
        <p14:creationId xmlns:p14="http://schemas.microsoft.com/office/powerpoint/2010/main" val="651986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32</a:t>
            </a:fld>
            <a:endParaRPr lang="en-US" dirty="0"/>
          </a:p>
        </p:txBody>
      </p:sp>
    </p:spTree>
    <p:extLst>
      <p:ext uri="{BB962C8B-B14F-4D97-AF65-F5344CB8AC3E}">
        <p14:creationId xmlns:p14="http://schemas.microsoft.com/office/powerpoint/2010/main" val="613890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22</a:t>
            </a:fld>
            <a:endParaRPr lang="en-US" dirty="0"/>
          </a:p>
        </p:txBody>
      </p:sp>
    </p:spTree>
    <p:extLst>
      <p:ext uri="{BB962C8B-B14F-4D97-AF65-F5344CB8AC3E}">
        <p14:creationId xmlns:p14="http://schemas.microsoft.com/office/powerpoint/2010/main" val="2753264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23</a:t>
            </a:fld>
            <a:endParaRPr lang="en-US" dirty="0"/>
          </a:p>
        </p:txBody>
      </p:sp>
    </p:spTree>
    <p:extLst>
      <p:ext uri="{BB962C8B-B14F-4D97-AF65-F5344CB8AC3E}">
        <p14:creationId xmlns:p14="http://schemas.microsoft.com/office/powerpoint/2010/main" val="213344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24</a:t>
            </a:fld>
            <a:endParaRPr lang="en-US" dirty="0"/>
          </a:p>
        </p:txBody>
      </p:sp>
    </p:spTree>
    <p:extLst>
      <p:ext uri="{BB962C8B-B14F-4D97-AF65-F5344CB8AC3E}">
        <p14:creationId xmlns:p14="http://schemas.microsoft.com/office/powerpoint/2010/main" val="595776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25</a:t>
            </a:fld>
            <a:endParaRPr lang="en-US" dirty="0"/>
          </a:p>
        </p:txBody>
      </p:sp>
    </p:spTree>
    <p:extLst>
      <p:ext uri="{BB962C8B-B14F-4D97-AF65-F5344CB8AC3E}">
        <p14:creationId xmlns:p14="http://schemas.microsoft.com/office/powerpoint/2010/main" val="194302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26</a:t>
            </a:fld>
            <a:endParaRPr lang="en-US" dirty="0"/>
          </a:p>
        </p:txBody>
      </p:sp>
    </p:spTree>
    <p:extLst>
      <p:ext uri="{BB962C8B-B14F-4D97-AF65-F5344CB8AC3E}">
        <p14:creationId xmlns:p14="http://schemas.microsoft.com/office/powerpoint/2010/main" val="3369013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27</a:t>
            </a:fld>
            <a:endParaRPr lang="en-US" dirty="0"/>
          </a:p>
        </p:txBody>
      </p:sp>
    </p:spTree>
    <p:extLst>
      <p:ext uri="{BB962C8B-B14F-4D97-AF65-F5344CB8AC3E}">
        <p14:creationId xmlns:p14="http://schemas.microsoft.com/office/powerpoint/2010/main" val="3373319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28</a:t>
            </a:fld>
            <a:endParaRPr lang="en-US" dirty="0"/>
          </a:p>
        </p:txBody>
      </p:sp>
    </p:spTree>
    <p:extLst>
      <p:ext uri="{BB962C8B-B14F-4D97-AF65-F5344CB8AC3E}">
        <p14:creationId xmlns:p14="http://schemas.microsoft.com/office/powerpoint/2010/main" val="3948669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29</a:t>
            </a:fld>
            <a:endParaRPr lang="en-US" dirty="0"/>
          </a:p>
        </p:txBody>
      </p:sp>
    </p:spTree>
    <p:extLst>
      <p:ext uri="{BB962C8B-B14F-4D97-AF65-F5344CB8AC3E}">
        <p14:creationId xmlns:p14="http://schemas.microsoft.com/office/powerpoint/2010/main" val="50646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4A7F6BC-9A88-4FB2-9A93-0AEC311F7E87}"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A96C2-0D36-48A5-9435-D97F8DFC7FB7}" type="slidenum">
              <a:rPr lang="en-US" smtClean="0"/>
              <a:t>‹#›</a:t>
            </a:fld>
            <a:endParaRPr lang="en-US"/>
          </a:p>
        </p:txBody>
      </p:sp>
    </p:spTree>
    <p:extLst>
      <p:ext uri="{BB962C8B-B14F-4D97-AF65-F5344CB8AC3E}">
        <p14:creationId xmlns:p14="http://schemas.microsoft.com/office/powerpoint/2010/main" val="181411504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A7F6BC-9A88-4FB2-9A93-0AEC311F7E87}"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A96C2-0D36-48A5-9435-D97F8DFC7FB7}" type="slidenum">
              <a:rPr lang="en-US" smtClean="0"/>
              <a:t>‹#›</a:t>
            </a:fld>
            <a:endParaRPr lang="en-US"/>
          </a:p>
        </p:txBody>
      </p:sp>
    </p:spTree>
    <p:extLst>
      <p:ext uri="{BB962C8B-B14F-4D97-AF65-F5344CB8AC3E}">
        <p14:creationId xmlns:p14="http://schemas.microsoft.com/office/powerpoint/2010/main" val="2140606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A7F6BC-9A88-4FB2-9A93-0AEC311F7E87}"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A96C2-0D36-48A5-9435-D97F8DFC7FB7}" type="slidenum">
              <a:rPr lang="en-US" smtClean="0"/>
              <a:t>‹#›</a:t>
            </a:fld>
            <a:endParaRPr lang="en-US"/>
          </a:p>
        </p:txBody>
      </p:sp>
    </p:spTree>
    <p:extLst>
      <p:ext uri="{BB962C8B-B14F-4D97-AF65-F5344CB8AC3E}">
        <p14:creationId xmlns:p14="http://schemas.microsoft.com/office/powerpoint/2010/main" val="848039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32243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7555054"/>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9787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7435237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4512498"/>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A7F6BC-9A88-4FB2-9A93-0AEC311F7E87}"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A96C2-0D36-48A5-9435-D97F8DFC7FB7}" type="slidenum">
              <a:rPr lang="en-US" smtClean="0"/>
              <a:t>‹#›</a:t>
            </a:fld>
            <a:endParaRPr lang="en-US"/>
          </a:p>
        </p:txBody>
      </p:sp>
    </p:spTree>
    <p:extLst>
      <p:ext uri="{BB962C8B-B14F-4D97-AF65-F5344CB8AC3E}">
        <p14:creationId xmlns:p14="http://schemas.microsoft.com/office/powerpoint/2010/main" val="24089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74A7F6BC-9A88-4FB2-9A93-0AEC311F7E87}"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A96C2-0D36-48A5-9435-D97F8DFC7FB7}" type="slidenum">
              <a:rPr lang="en-US" smtClean="0"/>
              <a:t>‹#›</a:t>
            </a:fld>
            <a:endParaRPr lang="en-US"/>
          </a:p>
        </p:txBody>
      </p:sp>
    </p:spTree>
    <p:extLst>
      <p:ext uri="{BB962C8B-B14F-4D97-AF65-F5344CB8AC3E}">
        <p14:creationId xmlns:p14="http://schemas.microsoft.com/office/powerpoint/2010/main" val="252654622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4A7F6BC-9A88-4FB2-9A93-0AEC311F7E87}" type="datetimeFigureOut">
              <a:rPr lang="en-US" smtClean="0"/>
              <a:t>2/18/2025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ACA96C2-0D36-48A5-9435-D97F8DFC7FB7}" type="slidenum">
              <a:rPr lang="en-US" smtClean="0"/>
              <a:t>‹#›</a:t>
            </a:fld>
            <a:endParaRPr lang="en-US"/>
          </a:p>
        </p:txBody>
      </p:sp>
    </p:spTree>
    <p:extLst>
      <p:ext uri="{BB962C8B-B14F-4D97-AF65-F5344CB8AC3E}">
        <p14:creationId xmlns:p14="http://schemas.microsoft.com/office/powerpoint/2010/main" val="3651798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74A7F6BC-9A88-4FB2-9A93-0AEC311F7E87}"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A96C2-0D36-48A5-9435-D97F8DFC7FB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34905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A7F6BC-9A88-4FB2-9A93-0AEC311F7E87}"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A96C2-0D36-48A5-9435-D97F8DFC7FB7}" type="slidenum">
              <a:rPr lang="en-US" smtClean="0"/>
              <a:t>‹#›</a:t>
            </a:fld>
            <a:endParaRPr lang="en-US"/>
          </a:p>
        </p:txBody>
      </p:sp>
    </p:spTree>
    <p:extLst>
      <p:ext uri="{BB962C8B-B14F-4D97-AF65-F5344CB8AC3E}">
        <p14:creationId xmlns:p14="http://schemas.microsoft.com/office/powerpoint/2010/main" val="427488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A7F6BC-9A88-4FB2-9A93-0AEC311F7E87}"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CA96C2-0D36-48A5-9435-D97F8DFC7FB7}" type="slidenum">
              <a:rPr lang="en-US" smtClean="0"/>
              <a:t>‹#›</a:t>
            </a:fld>
            <a:endParaRPr lang="en-US"/>
          </a:p>
        </p:txBody>
      </p:sp>
    </p:spTree>
    <p:extLst>
      <p:ext uri="{BB962C8B-B14F-4D97-AF65-F5344CB8AC3E}">
        <p14:creationId xmlns:p14="http://schemas.microsoft.com/office/powerpoint/2010/main" val="2514545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74A7F6BC-9A88-4FB2-9A93-0AEC311F7E87}" type="datetimeFigureOut">
              <a:rPr lang="en-US" smtClean="0"/>
              <a:t>2/18/2025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1ACA96C2-0D36-48A5-9435-D97F8DFC7FB7}" type="slidenum">
              <a:rPr lang="en-US" smtClean="0"/>
              <a:t>‹#›</a:t>
            </a:fld>
            <a:endParaRPr lang="en-US"/>
          </a:p>
        </p:txBody>
      </p:sp>
    </p:spTree>
    <p:extLst>
      <p:ext uri="{BB962C8B-B14F-4D97-AF65-F5344CB8AC3E}">
        <p14:creationId xmlns:p14="http://schemas.microsoft.com/office/powerpoint/2010/main" val="234377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4A7F6BC-9A88-4FB2-9A93-0AEC311F7E87}" type="datetimeFigureOut">
              <a:rPr lang="en-US" smtClean="0"/>
              <a:t>2/18/2025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1ACA96C2-0D36-48A5-9435-D97F8DFC7FB7}" type="slidenum">
              <a:rPr lang="en-US" smtClean="0"/>
              <a:t>‹#›</a:t>
            </a:fld>
            <a:endParaRPr lang="en-US"/>
          </a:p>
        </p:txBody>
      </p:sp>
    </p:spTree>
    <p:extLst>
      <p:ext uri="{BB962C8B-B14F-4D97-AF65-F5344CB8AC3E}">
        <p14:creationId xmlns:p14="http://schemas.microsoft.com/office/powerpoint/2010/main" val="1911114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4A7F6BC-9A88-4FB2-9A93-0AEC311F7E87}" type="datetimeFigureOut">
              <a:rPr lang="en-US" smtClean="0"/>
              <a:t>2/18/2025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1ACA96C2-0D36-48A5-9435-D97F8DFC7FB7}" type="slidenum">
              <a:rPr lang="en-US" smtClean="0"/>
              <a:t>‹#›</a:t>
            </a:fld>
            <a:endParaRPr lang="en-US"/>
          </a:p>
        </p:txBody>
      </p:sp>
    </p:spTree>
    <p:extLst>
      <p:ext uri="{BB962C8B-B14F-4D97-AF65-F5344CB8AC3E}">
        <p14:creationId xmlns:p14="http://schemas.microsoft.com/office/powerpoint/2010/main" val="227268307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mailto:southworthj@ecu.edu" TargetMode="External"/><Relationship Id="rId3" Type="http://schemas.openxmlformats.org/officeDocument/2006/relationships/image" Target="../media/image53.svg"/><Relationship Id="rId7" Type="http://schemas.openxmlformats.org/officeDocument/2006/relationships/hyperlink" Target="mailto:xuey@ecu.edu"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mailto:ohalloranr@ecu.edu" TargetMode="External"/><Relationship Id="rId5" Type="http://schemas.openxmlformats.org/officeDocument/2006/relationships/hyperlink" Target="mailto:leskoc@ecu.edu" TargetMode="External"/><Relationship Id="rId4" Type="http://schemas.openxmlformats.org/officeDocument/2006/relationships/hyperlink" Target="mailto:yaoj@ecu.ed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198D-2282-ACC5-4699-74A6E56A718C}"/>
              </a:ext>
            </a:extLst>
          </p:cNvPr>
          <p:cNvSpPr>
            <a:spLocks noGrp="1"/>
          </p:cNvSpPr>
          <p:nvPr>
            <p:ph type="ctrTitle"/>
          </p:nvPr>
        </p:nvSpPr>
        <p:spPr>
          <a:xfrm>
            <a:off x="1524000" y="647910"/>
            <a:ext cx="9144000" cy="2387600"/>
          </a:xfrm>
        </p:spPr>
        <p:txBody>
          <a:bodyPr>
            <a:normAutofit/>
          </a:bodyPr>
          <a:lstStyle/>
          <a:p>
            <a:r>
              <a:rPr lang="en-US" dirty="0"/>
              <a:t>AI Apps for STEM and Professional Studies</a:t>
            </a:r>
          </a:p>
        </p:txBody>
      </p:sp>
      <p:sp>
        <p:nvSpPr>
          <p:cNvPr id="4" name="Subtitle 2">
            <a:extLst>
              <a:ext uri="{FF2B5EF4-FFF2-40B4-BE49-F238E27FC236}">
                <a16:creationId xmlns:a16="http://schemas.microsoft.com/office/drawing/2014/main" id="{410EF5FA-C77A-6CBF-7C16-E42F7A2E5499}"/>
              </a:ext>
            </a:extLst>
          </p:cNvPr>
          <p:cNvSpPr>
            <a:spLocks noGrp="1"/>
          </p:cNvSpPr>
          <p:nvPr>
            <p:ph type="subTitle" idx="1"/>
          </p:nvPr>
        </p:nvSpPr>
        <p:spPr>
          <a:xfrm>
            <a:off x="1524000" y="3429000"/>
            <a:ext cx="9144000" cy="3193181"/>
          </a:xfrm>
        </p:spPr>
        <p:txBody>
          <a:bodyPr>
            <a:normAutofit fontScale="92500" lnSpcReduction="10000"/>
          </a:bodyPr>
          <a:lstStyle/>
          <a:p>
            <a:r>
              <a:rPr lang="en-US" sz="2600" b="1" dirty="0"/>
              <a:t>Presenters: </a:t>
            </a:r>
          </a:p>
          <a:p>
            <a:r>
              <a:rPr lang="en-US" sz="2600" dirty="0"/>
              <a:t>Dr. Jason Yao</a:t>
            </a:r>
          </a:p>
          <a:p>
            <a:r>
              <a:rPr lang="en-US" sz="2600" dirty="0"/>
              <a:t>Dr. Chuck Lesko</a:t>
            </a:r>
          </a:p>
          <a:p>
            <a:r>
              <a:rPr lang="en-US" sz="2600" dirty="0"/>
              <a:t>Dr. Bob O'Halloran</a:t>
            </a:r>
          </a:p>
          <a:p>
            <a:r>
              <a:rPr lang="en-US" sz="2600" dirty="0"/>
              <a:t>Dr. Lucky Xue</a:t>
            </a:r>
          </a:p>
          <a:p>
            <a:r>
              <a:rPr lang="en-US" sz="2600" b="1" dirty="0"/>
              <a:t>Moderated by:</a:t>
            </a:r>
          </a:p>
          <a:p>
            <a:r>
              <a:rPr lang="en-US" sz="2600" dirty="0"/>
              <a:t> Dr. John Southworth</a:t>
            </a:r>
            <a:endParaRPr lang="en-US" dirty="0"/>
          </a:p>
        </p:txBody>
      </p:sp>
    </p:spTree>
    <p:extLst>
      <p:ext uri="{BB962C8B-B14F-4D97-AF65-F5344CB8AC3E}">
        <p14:creationId xmlns:p14="http://schemas.microsoft.com/office/powerpoint/2010/main" val="3062810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20C2F-7E57-1AC0-F481-7DF5D242342B}"/>
              </a:ext>
            </a:extLst>
          </p:cNvPr>
          <p:cNvSpPr>
            <a:spLocks noGrp="1"/>
          </p:cNvSpPr>
          <p:nvPr>
            <p:ph type="title"/>
          </p:nvPr>
        </p:nvSpPr>
        <p:spPr>
          <a:xfrm>
            <a:off x="793662" y="386930"/>
            <a:ext cx="10066122" cy="1298448"/>
          </a:xfrm>
        </p:spPr>
        <p:txBody>
          <a:bodyPr anchor="b">
            <a:normAutofit/>
          </a:bodyPr>
          <a:lstStyle/>
          <a:p>
            <a:r>
              <a:rPr lang="en-US" sz="4800" dirty="0"/>
              <a:t>ChatGPT Applications</a:t>
            </a:r>
            <a:endParaRPr lang="en-US" sz="4800" b="1" dirty="0"/>
          </a:p>
        </p:txBody>
      </p:sp>
      <p:sp>
        <p:nvSpPr>
          <p:cNvPr id="3" name="Content Placeholder 2">
            <a:extLst>
              <a:ext uri="{FF2B5EF4-FFF2-40B4-BE49-F238E27FC236}">
                <a16:creationId xmlns:a16="http://schemas.microsoft.com/office/drawing/2014/main" id="{D57AB6D4-C368-246F-F906-1159B9822488}"/>
              </a:ext>
            </a:extLst>
          </p:cNvPr>
          <p:cNvSpPr>
            <a:spLocks noGrp="1"/>
          </p:cNvSpPr>
          <p:nvPr>
            <p:ph idx="1"/>
          </p:nvPr>
        </p:nvSpPr>
        <p:spPr>
          <a:xfrm>
            <a:off x="793662" y="2122079"/>
            <a:ext cx="9397087" cy="3639450"/>
          </a:xfrm>
        </p:spPr>
        <p:txBody>
          <a:bodyPr anchor="ctr">
            <a:normAutofit/>
          </a:bodyPr>
          <a:lstStyle/>
          <a:p>
            <a:r>
              <a:rPr lang="en-US" sz="2400" dirty="0"/>
              <a:t>Create and run VBA macros in Excel</a:t>
            </a:r>
          </a:p>
          <a:p>
            <a:endParaRPr lang="en-US" sz="2400" dirty="0"/>
          </a:p>
          <a:p>
            <a:r>
              <a:rPr lang="en-US" sz="2400" dirty="0"/>
              <a:t>Process data using AI tools (ChatGPT)</a:t>
            </a:r>
          </a:p>
          <a:p>
            <a:endParaRPr lang="en-US" sz="2400" dirty="0"/>
          </a:p>
          <a:p>
            <a:r>
              <a:rPr lang="en-US" sz="2400" dirty="0"/>
              <a:t>Visualize data using AI tools (ChatGPT) </a:t>
            </a:r>
            <a:endParaRPr lang="en-US" dirty="0"/>
          </a:p>
        </p:txBody>
      </p:sp>
    </p:spTree>
    <p:extLst>
      <p:ext uri="{BB962C8B-B14F-4D97-AF65-F5344CB8AC3E}">
        <p14:creationId xmlns:p14="http://schemas.microsoft.com/office/powerpoint/2010/main" val="3795749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AD425-8DF5-6158-A39F-F4E05EF25DCD}"/>
              </a:ext>
            </a:extLst>
          </p:cNvPr>
          <p:cNvSpPr>
            <a:spLocks noGrp="1"/>
          </p:cNvSpPr>
          <p:nvPr>
            <p:ph type="title"/>
          </p:nvPr>
        </p:nvSpPr>
        <p:spPr>
          <a:xfrm>
            <a:off x="2231136" y="489889"/>
            <a:ext cx="7729728" cy="1188720"/>
          </a:xfrm>
        </p:spPr>
        <p:txBody>
          <a:bodyPr/>
          <a:lstStyle/>
          <a:p>
            <a:r>
              <a:rPr lang="en-US" dirty="0"/>
              <a:t>Example #1 Data-cleaning</a:t>
            </a:r>
          </a:p>
        </p:txBody>
      </p:sp>
      <p:sp>
        <p:nvSpPr>
          <p:cNvPr id="3" name="Content Placeholder 2">
            <a:extLst>
              <a:ext uri="{FF2B5EF4-FFF2-40B4-BE49-F238E27FC236}">
                <a16:creationId xmlns:a16="http://schemas.microsoft.com/office/drawing/2014/main" id="{1DF22E52-31BA-5216-2729-073CBDAD291A}"/>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C098ED35-77F3-5383-4BD1-D245E303AB73}"/>
              </a:ext>
            </a:extLst>
          </p:cNvPr>
          <p:cNvGraphicFramePr>
            <a:graphicFrameLocks noGrp="1"/>
          </p:cNvGraphicFramePr>
          <p:nvPr>
            <p:extLst>
              <p:ext uri="{D42A27DB-BD31-4B8C-83A1-F6EECF244321}">
                <p14:modId xmlns:p14="http://schemas.microsoft.com/office/powerpoint/2010/main" val="2899242360"/>
              </p:ext>
            </p:extLst>
          </p:nvPr>
        </p:nvGraphicFramePr>
        <p:xfrm>
          <a:off x="109090" y="1799295"/>
          <a:ext cx="11973820" cy="4779479"/>
        </p:xfrm>
        <a:graphic>
          <a:graphicData uri="http://schemas.openxmlformats.org/drawingml/2006/table">
            <a:tbl>
              <a:tblPr>
                <a:tableStyleId>{5C22544A-7EE6-4342-B048-85BDC9FD1C3A}</a:tableStyleId>
              </a:tblPr>
              <a:tblGrid>
                <a:gridCol w="598691">
                  <a:extLst>
                    <a:ext uri="{9D8B030D-6E8A-4147-A177-3AD203B41FA5}">
                      <a16:colId xmlns:a16="http://schemas.microsoft.com/office/drawing/2014/main" val="271165926"/>
                    </a:ext>
                  </a:extLst>
                </a:gridCol>
                <a:gridCol w="598691">
                  <a:extLst>
                    <a:ext uri="{9D8B030D-6E8A-4147-A177-3AD203B41FA5}">
                      <a16:colId xmlns:a16="http://schemas.microsoft.com/office/drawing/2014/main" val="3133915470"/>
                    </a:ext>
                  </a:extLst>
                </a:gridCol>
                <a:gridCol w="598691">
                  <a:extLst>
                    <a:ext uri="{9D8B030D-6E8A-4147-A177-3AD203B41FA5}">
                      <a16:colId xmlns:a16="http://schemas.microsoft.com/office/drawing/2014/main" val="4010377725"/>
                    </a:ext>
                  </a:extLst>
                </a:gridCol>
                <a:gridCol w="598691">
                  <a:extLst>
                    <a:ext uri="{9D8B030D-6E8A-4147-A177-3AD203B41FA5}">
                      <a16:colId xmlns:a16="http://schemas.microsoft.com/office/drawing/2014/main" val="2189699790"/>
                    </a:ext>
                  </a:extLst>
                </a:gridCol>
                <a:gridCol w="598691">
                  <a:extLst>
                    <a:ext uri="{9D8B030D-6E8A-4147-A177-3AD203B41FA5}">
                      <a16:colId xmlns:a16="http://schemas.microsoft.com/office/drawing/2014/main" val="2634236838"/>
                    </a:ext>
                  </a:extLst>
                </a:gridCol>
                <a:gridCol w="598691">
                  <a:extLst>
                    <a:ext uri="{9D8B030D-6E8A-4147-A177-3AD203B41FA5}">
                      <a16:colId xmlns:a16="http://schemas.microsoft.com/office/drawing/2014/main" val="3179675196"/>
                    </a:ext>
                  </a:extLst>
                </a:gridCol>
                <a:gridCol w="598691">
                  <a:extLst>
                    <a:ext uri="{9D8B030D-6E8A-4147-A177-3AD203B41FA5}">
                      <a16:colId xmlns:a16="http://schemas.microsoft.com/office/drawing/2014/main" val="4139345492"/>
                    </a:ext>
                  </a:extLst>
                </a:gridCol>
                <a:gridCol w="598691">
                  <a:extLst>
                    <a:ext uri="{9D8B030D-6E8A-4147-A177-3AD203B41FA5}">
                      <a16:colId xmlns:a16="http://schemas.microsoft.com/office/drawing/2014/main" val="2846815577"/>
                    </a:ext>
                  </a:extLst>
                </a:gridCol>
                <a:gridCol w="598691">
                  <a:extLst>
                    <a:ext uri="{9D8B030D-6E8A-4147-A177-3AD203B41FA5}">
                      <a16:colId xmlns:a16="http://schemas.microsoft.com/office/drawing/2014/main" val="1440831707"/>
                    </a:ext>
                  </a:extLst>
                </a:gridCol>
                <a:gridCol w="598691">
                  <a:extLst>
                    <a:ext uri="{9D8B030D-6E8A-4147-A177-3AD203B41FA5}">
                      <a16:colId xmlns:a16="http://schemas.microsoft.com/office/drawing/2014/main" val="2105019594"/>
                    </a:ext>
                  </a:extLst>
                </a:gridCol>
                <a:gridCol w="598691">
                  <a:extLst>
                    <a:ext uri="{9D8B030D-6E8A-4147-A177-3AD203B41FA5}">
                      <a16:colId xmlns:a16="http://schemas.microsoft.com/office/drawing/2014/main" val="4279591267"/>
                    </a:ext>
                  </a:extLst>
                </a:gridCol>
                <a:gridCol w="598691">
                  <a:extLst>
                    <a:ext uri="{9D8B030D-6E8A-4147-A177-3AD203B41FA5}">
                      <a16:colId xmlns:a16="http://schemas.microsoft.com/office/drawing/2014/main" val="3198448202"/>
                    </a:ext>
                  </a:extLst>
                </a:gridCol>
                <a:gridCol w="598691">
                  <a:extLst>
                    <a:ext uri="{9D8B030D-6E8A-4147-A177-3AD203B41FA5}">
                      <a16:colId xmlns:a16="http://schemas.microsoft.com/office/drawing/2014/main" val="1452769548"/>
                    </a:ext>
                  </a:extLst>
                </a:gridCol>
                <a:gridCol w="598691">
                  <a:extLst>
                    <a:ext uri="{9D8B030D-6E8A-4147-A177-3AD203B41FA5}">
                      <a16:colId xmlns:a16="http://schemas.microsoft.com/office/drawing/2014/main" val="3987867698"/>
                    </a:ext>
                  </a:extLst>
                </a:gridCol>
                <a:gridCol w="598691">
                  <a:extLst>
                    <a:ext uri="{9D8B030D-6E8A-4147-A177-3AD203B41FA5}">
                      <a16:colId xmlns:a16="http://schemas.microsoft.com/office/drawing/2014/main" val="2638519520"/>
                    </a:ext>
                  </a:extLst>
                </a:gridCol>
                <a:gridCol w="598691">
                  <a:extLst>
                    <a:ext uri="{9D8B030D-6E8A-4147-A177-3AD203B41FA5}">
                      <a16:colId xmlns:a16="http://schemas.microsoft.com/office/drawing/2014/main" val="1405906341"/>
                    </a:ext>
                  </a:extLst>
                </a:gridCol>
                <a:gridCol w="598691">
                  <a:extLst>
                    <a:ext uri="{9D8B030D-6E8A-4147-A177-3AD203B41FA5}">
                      <a16:colId xmlns:a16="http://schemas.microsoft.com/office/drawing/2014/main" val="1065342325"/>
                    </a:ext>
                  </a:extLst>
                </a:gridCol>
                <a:gridCol w="598691">
                  <a:extLst>
                    <a:ext uri="{9D8B030D-6E8A-4147-A177-3AD203B41FA5}">
                      <a16:colId xmlns:a16="http://schemas.microsoft.com/office/drawing/2014/main" val="1716702414"/>
                    </a:ext>
                  </a:extLst>
                </a:gridCol>
                <a:gridCol w="598691">
                  <a:extLst>
                    <a:ext uri="{9D8B030D-6E8A-4147-A177-3AD203B41FA5}">
                      <a16:colId xmlns:a16="http://schemas.microsoft.com/office/drawing/2014/main" val="1093983158"/>
                    </a:ext>
                  </a:extLst>
                </a:gridCol>
                <a:gridCol w="598691">
                  <a:extLst>
                    <a:ext uri="{9D8B030D-6E8A-4147-A177-3AD203B41FA5}">
                      <a16:colId xmlns:a16="http://schemas.microsoft.com/office/drawing/2014/main" val="2829881737"/>
                    </a:ext>
                  </a:extLst>
                </a:gridCol>
              </a:tblGrid>
              <a:tr h="1190444">
                <a:tc>
                  <a:txBody>
                    <a:bodyPr/>
                    <a:lstStyle/>
                    <a:p>
                      <a:pPr algn="l" fontAlgn="b"/>
                      <a:r>
                        <a:rPr lang="en-US" sz="900" u="none" strike="noStrike" dirty="0">
                          <a:effectLst/>
                        </a:rPr>
                        <a:t>ENGR1016 Final Exam (1170975)</a:t>
                      </a:r>
                      <a:endParaRPr lang="en-US" sz="900" b="0" i="0" u="none" strike="noStrike" dirty="0">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Experiential Learning Exploration (1142100)</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Attendance/Participation Current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fr-FR" sz="900" u="none" strike="noStrike">
                          <a:effectLst/>
                        </a:rPr>
                        <a:t>Attendance/Participation Unposted Current Score</a:t>
                      </a:r>
                      <a:endParaRPr lang="fr-FR"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Attendance/Participation Final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Attendance/Participation Unposted Final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Homework Current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Homework Unposted Current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Homework Final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Homework Unposted Final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Project Reports Current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Project Reports Unposted Current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Project Reports Final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Project Reports Unposted Final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Midterm Exam Current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Midterm Exam Unposted Current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Midterm Exam Final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Midterm Exam Unposted Final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Final Exam Current Score</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900" u="none" strike="noStrike">
                          <a:effectLst/>
                        </a:rPr>
                        <a:t>Final Exam Unposted Current Score</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165078794"/>
                  </a:ext>
                </a:extLst>
              </a:tr>
              <a:tr h="156045">
                <a:tc>
                  <a:txBody>
                    <a:bodyPr/>
                    <a:lstStyle/>
                    <a:p>
                      <a:pPr algn="r" fontAlgn="b"/>
                      <a:r>
                        <a:rPr lang="en-US" sz="900" u="none" strike="noStrike">
                          <a:effectLst/>
                        </a:rPr>
                        <a:t>40.33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84.51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84.51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84.51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84.51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50</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50</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50</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50</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40.33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40.33</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4123123106"/>
                  </a:ext>
                </a:extLst>
              </a:tr>
              <a:tr h="156045">
                <a:tc>
                  <a:txBody>
                    <a:bodyPr/>
                    <a:lstStyle/>
                    <a:p>
                      <a:pPr algn="r" fontAlgn="b"/>
                      <a:r>
                        <a:rPr lang="en-US" sz="900" u="none" strike="noStrike">
                          <a:effectLst/>
                        </a:rPr>
                        <a:t>79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95.58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95.58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95.58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95.58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72.55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72.55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72.55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72.55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79</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445277952"/>
                  </a:ext>
                </a:extLst>
              </a:tr>
              <a:tr h="156045">
                <a:tc>
                  <a:txBody>
                    <a:bodyPr/>
                    <a:lstStyle/>
                    <a:p>
                      <a:pPr algn="r" fontAlgn="b"/>
                      <a:r>
                        <a:rPr lang="en-US" sz="900" u="none" strike="noStrike">
                          <a:effectLst/>
                        </a:rPr>
                        <a:t>66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86.73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86.73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86.73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86.73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82.35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82.35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82.35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82.35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66</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822035448"/>
                  </a:ext>
                </a:extLst>
              </a:tr>
              <a:tr h="156045">
                <a:tc>
                  <a:txBody>
                    <a:bodyPr/>
                    <a:lstStyle/>
                    <a:p>
                      <a:pPr algn="r" fontAlgn="b"/>
                      <a:r>
                        <a:rPr lang="en-US" sz="900" u="none" strike="noStrike">
                          <a:effectLst/>
                        </a:rPr>
                        <a:t>83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88.5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88.5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88.5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88.5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79.38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79.38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79.38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79.38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81.94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81.94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81.94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81.94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72.55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72.55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72.55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72.55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590013262"/>
                  </a:ext>
                </a:extLst>
              </a:tr>
              <a:tr h="156045">
                <a:tc>
                  <a:txBody>
                    <a:bodyPr/>
                    <a:lstStyle/>
                    <a:p>
                      <a:pPr algn="r" fontAlgn="b"/>
                      <a:r>
                        <a:rPr lang="en-US" sz="900" u="none" strike="noStrike">
                          <a:effectLst/>
                        </a:rPr>
                        <a:t>73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62.39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62.39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62.39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62.39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50.63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50.63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50.63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50.63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65.69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65.69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65.69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65.69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73</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298319681"/>
                  </a:ext>
                </a:extLst>
              </a:tr>
              <a:tr h="156045">
                <a:tc>
                  <a:txBody>
                    <a:bodyPr/>
                    <a:lstStyle/>
                    <a:p>
                      <a:pPr algn="r" fontAlgn="b"/>
                      <a:r>
                        <a:rPr lang="en-US" sz="900" u="none" strike="noStrike">
                          <a:effectLst/>
                        </a:rPr>
                        <a:t>81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93.81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93.81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93.81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93.81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88.75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88.75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88.75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88.75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76.11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76.11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76.11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76.11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92.16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92.16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92.16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92.16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89195397"/>
                  </a:ext>
                </a:extLst>
              </a:tr>
              <a:tr h="156045">
                <a:tc>
                  <a:txBody>
                    <a:bodyPr/>
                    <a:lstStyle/>
                    <a:p>
                      <a:pPr algn="r" fontAlgn="b"/>
                      <a:r>
                        <a:rPr lang="en-US" sz="900" u="none" strike="noStrike">
                          <a:effectLst/>
                        </a:rPr>
                        <a:t>96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71.68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71.68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71.68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71.68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86.27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86.27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86.27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86.27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46741613"/>
                  </a:ext>
                </a:extLst>
              </a:tr>
              <a:tr h="156045">
                <a:tc>
                  <a:txBody>
                    <a:bodyPr/>
                    <a:lstStyle/>
                    <a:p>
                      <a:pPr algn="r" fontAlgn="b"/>
                      <a:r>
                        <a:rPr lang="en-US" sz="900" u="none" strike="noStrike">
                          <a:effectLst/>
                        </a:rPr>
                        <a:t>77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77.43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77.43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77.43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77.43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43.13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43.13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43.13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43.13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81.67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dirty="0">
                          <a:effectLst/>
                        </a:rPr>
                        <a:t>81.67</a:t>
                      </a:r>
                      <a:endParaRPr lang="en-US" sz="900" b="0" i="0" u="none" strike="noStrike" dirty="0">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dirty="0">
                          <a:effectLst/>
                        </a:rPr>
                        <a:t>81.67</a:t>
                      </a:r>
                      <a:endParaRPr lang="en-US" sz="900" b="0" i="0" u="none" strike="noStrike" dirty="0">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81.67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2035522998"/>
                  </a:ext>
                </a:extLst>
              </a:tr>
              <a:tr h="156045">
                <a:tc>
                  <a:txBody>
                    <a:bodyPr/>
                    <a:lstStyle/>
                    <a:p>
                      <a:pPr algn="r" fontAlgn="b"/>
                      <a:r>
                        <a:rPr lang="en-US" sz="900" u="none" strike="noStrike">
                          <a:effectLst/>
                        </a:rPr>
                        <a:t>76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98.23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98.23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98.23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98.23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59.38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59.38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59.38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59.38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70.28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70.28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70.28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70.28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81.37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81.37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81.37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81.37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76</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233169068"/>
                  </a:ext>
                </a:extLst>
              </a:tr>
              <a:tr h="156045">
                <a:tc>
                  <a:txBody>
                    <a:bodyPr/>
                    <a:lstStyle/>
                    <a:p>
                      <a:pPr algn="r" fontAlgn="b"/>
                      <a:r>
                        <a:rPr lang="en-US" sz="900" u="none" strike="noStrike">
                          <a:effectLst/>
                        </a:rPr>
                        <a:t>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98.67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98.67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98.67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98.67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86.88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86.88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86.88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86.88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81.94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81.94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81.94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81.94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72.55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72.55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72.55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72.55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78</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263131512"/>
                  </a:ext>
                </a:extLst>
              </a:tr>
              <a:tr h="156045">
                <a:tc>
                  <a:txBody>
                    <a:bodyPr/>
                    <a:lstStyle/>
                    <a:p>
                      <a:pPr algn="r" fontAlgn="b"/>
                      <a:r>
                        <a:rPr lang="en-US" sz="900" u="none" strike="noStrike">
                          <a:effectLst/>
                        </a:rPr>
                        <a:t>44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90.71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90.71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90.71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90.71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75.56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75.56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75.56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75.56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44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44</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3761638150"/>
                  </a:ext>
                </a:extLst>
              </a:tr>
              <a:tr h="156045">
                <a:tc>
                  <a:txBody>
                    <a:bodyPr/>
                    <a:lstStyle/>
                    <a:p>
                      <a:pPr algn="r" fontAlgn="b"/>
                      <a:r>
                        <a:rPr lang="en-US" sz="900" u="none" strike="noStrike">
                          <a:effectLst/>
                        </a:rPr>
                        <a:t>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83.19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83.19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83.19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83.19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93.75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93.75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93.75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93.75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85.29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85.29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85.29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85.29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62608761"/>
                  </a:ext>
                </a:extLst>
              </a:tr>
              <a:tr h="156045">
                <a:tc>
                  <a:txBody>
                    <a:bodyPr/>
                    <a:lstStyle/>
                    <a:p>
                      <a:pPr algn="r" fontAlgn="b"/>
                      <a:r>
                        <a:rPr lang="en-US" sz="900" u="none" strike="noStrike">
                          <a:effectLst/>
                        </a:rPr>
                        <a:t>71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86.28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86.28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86.28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86.28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79.17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79.17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79.17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79.17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61.76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61.76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61.76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61.76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401384298"/>
                  </a:ext>
                </a:extLst>
              </a:tr>
              <a:tr h="156045">
                <a:tc>
                  <a:txBody>
                    <a:bodyPr/>
                    <a:lstStyle/>
                    <a:p>
                      <a:pPr algn="r" fontAlgn="b"/>
                      <a:r>
                        <a:rPr lang="en-US" sz="900" u="none" strike="noStrike">
                          <a:effectLst/>
                        </a:rPr>
                        <a:t>87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83.63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83.63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83.63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83.63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73.53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73.53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73.53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73.53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87</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87</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251076989"/>
                  </a:ext>
                </a:extLst>
              </a:tr>
              <a:tr h="156045">
                <a:tc>
                  <a:txBody>
                    <a:bodyPr/>
                    <a:lstStyle/>
                    <a:p>
                      <a:pPr algn="r" fontAlgn="b"/>
                      <a:r>
                        <a:rPr lang="en-US" sz="900" u="none" strike="noStrike">
                          <a:effectLst/>
                        </a:rPr>
                        <a:t>68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97.79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97.79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97.79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97.79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88.75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88.75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88.75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88.75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81.11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62.75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62.75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62.75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62.75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68</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323166727"/>
                  </a:ext>
                </a:extLst>
              </a:tr>
              <a:tr h="156045">
                <a:tc>
                  <a:txBody>
                    <a:bodyPr/>
                    <a:lstStyle/>
                    <a:p>
                      <a:pPr algn="r" fontAlgn="b"/>
                      <a:r>
                        <a:rPr lang="en-US" sz="900" u="none" strike="noStrike">
                          <a:effectLst/>
                        </a:rPr>
                        <a:t>79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96.02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96.02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96.02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96.02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89.38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89.38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89.38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89.38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83.06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83.06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83.06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83.06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85.29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85.29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85.29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85.29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79</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484937370"/>
                  </a:ext>
                </a:extLst>
              </a:tr>
              <a:tr h="156045">
                <a:tc>
                  <a:txBody>
                    <a:bodyPr/>
                    <a:lstStyle/>
                    <a:p>
                      <a:pPr algn="r" fontAlgn="b"/>
                      <a:r>
                        <a:rPr lang="en-US" sz="900" u="none" strike="noStrike">
                          <a:effectLst/>
                        </a:rPr>
                        <a:t>72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96.02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96.02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96.02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96.02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78.33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78.33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78.33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78.33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74.51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74.51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74.51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74.51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72</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430472391"/>
                  </a:ext>
                </a:extLst>
              </a:tr>
              <a:tr h="156045">
                <a:tc>
                  <a:txBody>
                    <a:bodyPr/>
                    <a:lstStyle/>
                    <a:p>
                      <a:pPr algn="r" fontAlgn="b"/>
                      <a:r>
                        <a:rPr lang="en-US" sz="900" u="none" strike="noStrike">
                          <a:effectLst/>
                        </a:rPr>
                        <a:t>69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85.84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85.84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85.84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85.84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76.39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76.39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76.39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76.39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60.78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60.78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60.78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60.78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946059311"/>
                  </a:ext>
                </a:extLst>
              </a:tr>
              <a:tr h="156045">
                <a:tc>
                  <a:txBody>
                    <a:bodyPr/>
                    <a:lstStyle/>
                    <a:p>
                      <a:pPr algn="r" fontAlgn="b"/>
                      <a:r>
                        <a:rPr lang="en-US" sz="900" u="none" strike="noStrike">
                          <a:effectLst/>
                        </a:rPr>
                        <a:t>73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84.38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77.78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77.45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77.45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77.45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77.45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73</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765352982"/>
                  </a:ext>
                </a:extLst>
              </a:tr>
              <a:tr h="156045">
                <a:tc>
                  <a:txBody>
                    <a:bodyPr/>
                    <a:lstStyle/>
                    <a:p>
                      <a:pPr algn="r" fontAlgn="b"/>
                      <a:r>
                        <a:rPr lang="en-US" sz="900" u="none" strike="noStrike">
                          <a:effectLst/>
                        </a:rPr>
                        <a:t>71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85.4</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55.63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55.63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55.63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55.63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82.22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82.22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82.22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82.22</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70.59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70.59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70.59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70.59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71</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649194407"/>
                  </a:ext>
                </a:extLst>
              </a:tr>
              <a:tr h="156045">
                <a:tc>
                  <a:txBody>
                    <a:bodyPr/>
                    <a:lstStyle/>
                    <a:p>
                      <a:pPr algn="r" fontAlgn="b"/>
                      <a:r>
                        <a:rPr lang="en-US" sz="900" u="none" strike="noStrike">
                          <a:effectLst/>
                        </a:rPr>
                        <a:t>89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91.15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91.15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91.15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91.15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69.61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89</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89</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2812431444"/>
                  </a:ext>
                </a:extLst>
              </a:tr>
              <a:tr h="156045">
                <a:tc>
                  <a:txBody>
                    <a:bodyPr/>
                    <a:lstStyle/>
                    <a:p>
                      <a:pPr algn="r" fontAlgn="b"/>
                      <a:r>
                        <a:rPr lang="en-US" sz="900" u="none" strike="noStrike">
                          <a:effectLst/>
                        </a:rPr>
                        <a:t>86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96.46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96.46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96.46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96.46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93.13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93.13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93.13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93.13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80.83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80.83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80.83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80.83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84.31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84.31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84.31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84.31</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86</a:t>
                      </a:r>
                      <a:endParaRPr lang="en-US" sz="9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3782396897"/>
                  </a:ext>
                </a:extLst>
              </a:tr>
              <a:tr h="156045">
                <a:tc>
                  <a:txBody>
                    <a:bodyPr/>
                    <a:lstStyle/>
                    <a:p>
                      <a:pPr algn="r" fontAlgn="b"/>
                      <a:r>
                        <a:rPr lang="en-US" sz="900" u="none" strike="noStrike">
                          <a:effectLst/>
                        </a:rPr>
                        <a:t>98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94.25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94.25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94.25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94.25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85</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83.33</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a:effectLst/>
                        </a:rPr>
                        <a:t>98</a:t>
                      </a:r>
                      <a:endParaRPr lang="en-US" sz="9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900" u="none" strike="noStrike" dirty="0">
                          <a:effectLst/>
                        </a:rPr>
                        <a:t>98</a:t>
                      </a:r>
                      <a:endParaRPr lang="en-US" sz="900" b="0" i="0" u="none" strike="noStrike" dirty="0">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214114107"/>
                  </a:ext>
                </a:extLst>
              </a:tr>
            </a:tbl>
          </a:graphicData>
        </a:graphic>
      </p:graphicFrame>
    </p:spTree>
    <p:extLst>
      <p:ext uri="{BB962C8B-B14F-4D97-AF65-F5344CB8AC3E}">
        <p14:creationId xmlns:p14="http://schemas.microsoft.com/office/powerpoint/2010/main" val="1365242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92668-F28A-7FFD-4084-AED8B0566022}"/>
              </a:ext>
            </a:extLst>
          </p:cNvPr>
          <p:cNvSpPr>
            <a:spLocks noGrp="1"/>
          </p:cNvSpPr>
          <p:nvPr>
            <p:ph type="title"/>
          </p:nvPr>
        </p:nvSpPr>
        <p:spPr>
          <a:xfrm>
            <a:off x="2231136" y="349460"/>
            <a:ext cx="7729728" cy="1188720"/>
          </a:xfrm>
        </p:spPr>
        <p:txBody>
          <a:bodyPr/>
          <a:lstStyle/>
          <a:p>
            <a:r>
              <a:rPr lang="en-US" dirty="0"/>
              <a:t>Example #2: Faculty SCH Generation</a:t>
            </a:r>
          </a:p>
        </p:txBody>
      </p:sp>
      <p:sp>
        <p:nvSpPr>
          <p:cNvPr id="3" name="Content Placeholder 2">
            <a:extLst>
              <a:ext uri="{FF2B5EF4-FFF2-40B4-BE49-F238E27FC236}">
                <a16:creationId xmlns:a16="http://schemas.microsoft.com/office/drawing/2014/main" id="{0CFFF72B-6178-4FD1-D8E9-CFEC1D0B80A9}"/>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9B4F67CA-611E-F7B8-A8C0-408385332094}"/>
              </a:ext>
            </a:extLst>
          </p:cNvPr>
          <p:cNvGraphicFramePr>
            <a:graphicFrameLocks noGrp="1"/>
          </p:cNvGraphicFramePr>
          <p:nvPr>
            <p:extLst>
              <p:ext uri="{D42A27DB-BD31-4B8C-83A1-F6EECF244321}">
                <p14:modId xmlns:p14="http://schemas.microsoft.com/office/powerpoint/2010/main" val="580940906"/>
              </p:ext>
            </p:extLst>
          </p:nvPr>
        </p:nvGraphicFramePr>
        <p:xfrm>
          <a:off x="263091" y="1622704"/>
          <a:ext cx="11665818" cy="5132662"/>
        </p:xfrm>
        <a:graphic>
          <a:graphicData uri="http://schemas.openxmlformats.org/drawingml/2006/table">
            <a:tbl>
              <a:tblPr>
                <a:tableStyleId>{5C22544A-7EE6-4342-B048-85BDC9FD1C3A}</a:tableStyleId>
              </a:tblPr>
              <a:tblGrid>
                <a:gridCol w="864223">
                  <a:extLst>
                    <a:ext uri="{9D8B030D-6E8A-4147-A177-3AD203B41FA5}">
                      <a16:colId xmlns:a16="http://schemas.microsoft.com/office/drawing/2014/main" val="1692968342"/>
                    </a:ext>
                  </a:extLst>
                </a:gridCol>
                <a:gridCol w="464793">
                  <a:extLst>
                    <a:ext uri="{9D8B030D-6E8A-4147-A177-3AD203B41FA5}">
                      <a16:colId xmlns:a16="http://schemas.microsoft.com/office/drawing/2014/main" val="3939257921"/>
                    </a:ext>
                  </a:extLst>
                </a:gridCol>
                <a:gridCol w="813388">
                  <a:extLst>
                    <a:ext uri="{9D8B030D-6E8A-4147-A177-3AD203B41FA5}">
                      <a16:colId xmlns:a16="http://schemas.microsoft.com/office/drawing/2014/main" val="1687055287"/>
                    </a:ext>
                  </a:extLst>
                </a:gridCol>
                <a:gridCol w="464793">
                  <a:extLst>
                    <a:ext uri="{9D8B030D-6E8A-4147-A177-3AD203B41FA5}">
                      <a16:colId xmlns:a16="http://schemas.microsoft.com/office/drawing/2014/main" val="4008309664"/>
                    </a:ext>
                  </a:extLst>
                </a:gridCol>
                <a:gridCol w="748027">
                  <a:extLst>
                    <a:ext uri="{9D8B030D-6E8A-4147-A177-3AD203B41FA5}">
                      <a16:colId xmlns:a16="http://schemas.microsoft.com/office/drawing/2014/main" val="2133151201"/>
                    </a:ext>
                  </a:extLst>
                </a:gridCol>
                <a:gridCol w="832755">
                  <a:extLst>
                    <a:ext uri="{9D8B030D-6E8A-4147-A177-3AD203B41FA5}">
                      <a16:colId xmlns:a16="http://schemas.microsoft.com/office/drawing/2014/main" val="3804097969"/>
                    </a:ext>
                  </a:extLst>
                </a:gridCol>
                <a:gridCol w="687506">
                  <a:extLst>
                    <a:ext uri="{9D8B030D-6E8A-4147-A177-3AD203B41FA5}">
                      <a16:colId xmlns:a16="http://schemas.microsoft.com/office/drawing/2014/main" val="1994822210"/>
                    </a:ext>
                  </a:extLst>
                </a:gridCol>
                <a:gridCol w="464793">
                  <a:extLst>
                    <a:ext uri="{9D8B030D-6E8A-4147-A177-3AD203B41FA5}">
                      <a16:colId xmlns:a16="http://schemas.microsoft.com/office/drawing/2014/main" val="3464319272"/>
                    </a:ext>
                  </a:extLst>
                </a:gridCol>
                <a:gridCol w="464793">
                  <a:extLst>
                    <a:ext uri="{9D8B030D-6E8A-4147-A177-3AD203B41FA5}">
                      <a16:colId xmlns:a16="http://schemas.microsoft.com/office/drawing/2014/main" val="3490684822"/>
                    </a:ext>
                  </a:extLst>
                </a:gridCol>
                <a:gridCol w="464793">
                  <a:extLst>
                    <a:ext uri="{9D8B030D-6E8A-4147-A177-3AD203B41FA5}">
                      <a16:colId xmlns:a16="http://schemas.microsoft.com/office/drawing/2014/main" val="3304081476"/>
                    </a:ext>
                  </a:extLst>
                </a:gridCol>
                <a:gridCol w="464793">
                  <a:extLst>
                    <a:ext uri="{9D8B030D-6E8A-4147-A177-3AD203B41FA5}">
                      <a16:colId xmlns:a16="http://schemas.microsoft.com/office/drawing/2014/main" val="3170419500"/>
                    </a:ext>
                  </a:extLst>
                </a:gridCol>
                <a:gridCol w="464793">
                  <a:extLst>
                    <a:ext uri="{9D8B030D-6E8A-4147-A177-3AD203B41FA5}">
                      <a16:colId xmlns:a16="http://schemas.microsoft.com/office/drawing/2014/main" val="2267140062"/>
                    </a:ext>
                  </a:extLst>
                </a:gridCol>
                <a:gridCol w="464793">
                  <a:extLst>
                    <a:ext uri="{9D8B030D-6E8A-4147-A177-3AD203B41FA5}">
                      <a16:colId xmlns:a16="http://schemas.microsoft.com/office/drawing/2014/main" val="3518534460"/>
                    </a:ext>
                  </a:extLst>
                </a:gridCol>
                <a:gridCol w="1491209">
                  <a:extLst>
                    <a:ext uri="{9D8B030D-6E8A-4147-A177-3AD203B41FA5}">
                      <a16:colId xmlns:a16="http://schemas.microsoft.com/office/drawing/2014/main" val="3974724090"/>
                    </a:ext>
                  </a:extLst>
                </a:gridCol>
                <a:gridCol w="1329018">
                  <a:extLst>
                    <a:ext uri="{9D8B030D-6E8A-4147-A177-3AD203B41FA5}">
                      <a16:colId xmlns:a16="http://schemas.microsoft.com/office/drawing/2014/main" val="422899893"/>
                    </a:ext>
                  </a:extLst>
                </a:gridCol>
                <a:gridCol w="1181348">
                  <a:extLst>
                    <a:ext uri="{9D8B030D-6E8A-4147-A177-3AD203B41FA5}">
                      <a16:colId xmlns:a16="http://schemas.microsoft.com/office/drawing/2014/main" val="285855430"/>
                    </a:ext>
                  </a:extLst>
                </a:gridCol>
              </a:tblGrid>
              <a:tr h="238435">
                <a:tc>
                  <a:txBody>
                    <a:bodyPr/>
                    <a:lstStyle/>
                    <a:p>
                      <a:pPr algn="l" rtl="0" fontAlgn="t"/>
                      <a:r>
                        <a:rPr lang="en-US" sz="600" u="none" strike="noStrike" dirty="0">
                          <a:effectLst/>
                        </a:rPr>
                        <a:t>Banner </a:t>
                      </a:r>
                      <a:r>
                        <a:rPr lang="en-US" sz="600" u="none" strike="noStrike" dirty="0" err="1">
                          <a:effectLst/>
                        </a:rPr>
                        <a:t>Crn</a:t>
                      </a:r>
                      <a:endParaRPr lang="en-US" sz="600" b="1" i="0" u="none" strike="noStrike" dirty="0">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dirty="0">
                          <a:effectLst/>
                        </a:rPr>
                        <a:t>Subj</a:t>
                      </a:r>
                      <a:endParaRPr lang="en-US" sz="600" b="1" i="0" u="none" strike="noStrike" dirty="0">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dirty="0" err="1">
                          <a:effectLst/>
                        </a:rPr>
                        <a:t>Crse</a:t>
                      </a:r>
                      <a:r>
                        <a:rPr lang="en-US" sz="600" u="none" strike="noStrike" dirty="0">
                          <a:effectLst/>
                        </a:rPr>
                        <a:t> Num</a:t>
                      </a:r>
                      <a:endParaRPr lang="en-US" sz="600" b="1" i="0" u="none" strike="noStrike" dirty="0">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dirty="0">
                          <a:effectLst/>
                        </a:rPr>
                        <a:t>Sect</a:t>
                      </a:r>
                      <a:endParaRPr lang="en-US" sz="600" b="1" i="0" u="none" strike="noStrike" dirty="0">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dirty="0" err="1">
                          <a:effectLst/>
                        </a:rPr>
                        <a:t>Crdt</a:t>
                      </a:r>
                      <a:r>
                        <a:rPr lang="en-US" sz="600" u="none" strike="noStrike" dirty="0">
                          <a:effectLst/>
                        </a:rPr>
                        <a:t> </a:t>
                      </a:r>
                      <a:r>
                        <a:rPr lang="en-US" sz="600" u="none" strike="noStrike" dirty="0" err="1">
                          <a:effectLst/>
                        </a:rPr>
                        <a:t>Hr</a:t>
                      </a:r>
                      <a:endParaRPr lang="en-US" sz="600" b="1" i="0" u="none" strike="noStrike" dirty="0">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dirty="0" err="1">
                          <a:effectLst/>
                        </a:rPr>
                        <a:t>Enrollmt</a:t>
                      </a:r>
                      <a:endParaRPr lang="en-US" sz="600" b="1" i="0" u="none" strike="noStrike" dirty="0">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dirty="0" err="1">
                          <a:effectLst/>
                        </a:rPr>
                        <a:t>Bldg</a:t>
                      </a:r>
                      <a:r>
                        <a:rPr lang="en-US" sz="600" u="none" strike="noStrike" dirty="0">
                          <a:effectLst/>
                        </a:rPr>
                        <a:t> Code</a:t>
                      </a:r>
                      <a:endParaRPr lang="en-US" sz="600" b="1" i="0" u="none" strike="noStrike" dirty="0">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a:effectLst/>
                        </a:rPr>
                        <a:t>Room</a:t>
                      </a:r>
                      <a:endParaRPr lang="en-US" sz="600" b="1" i="0" u="none" strike="noStrike">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dirty="0">
                          <a:effectLst/>
                        </a:rPr>
                        <a:t>M</a:t>
                      </a:r>
                      <a:endParaRPr lang="en-US" sz="600" b="1" i="0" u="none" strike="noStrike" dirty="0">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a:effectLst/>
                        </a:rPr>
                        <a:t>T</a:t>
                      </a:r>
                      <a:endParaRPr lang="en-US" sz="600" b="1" i="0" u="none" strike="noStrike">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dirty="0">
                          <a:effectLst/>
                        </a:rPr>
                        <a:t>W</a:t>
                      </a:r>
                      <a:endParaRPr lang="en-US" sz="600" b="1" i="0" u="none" strike="noStrike" dirty="0">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a:effectLst/>
                        </a:rPr>
                        <a:t>T</a:t>
                      </a:r>
                      <a:endParaRPr lang="en-US" sz="600" b="1" i="0" u="none" strike="noStrike">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dirty="0">
                          <a:effectLst/>
                        </a:rPr>
                        <a:t>F</a:t>
                      </a:r>
                      <a:endParaRPr lang="en-US" sz="600" b="1" i="0" u="none" strike="noStrike" dirty="0">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dirty="0">
                          <a:effectLst/>
                        </a:rPr>
                        <a:t>Inst Last Name</a:t>
                      </a:r>
                      <a:endParaRPr lang="en-US" sz="600" b="1" i="0" u="none" strike="noStrike" dirty="0">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dirty="0">
                          <a:effectLst/>
                        </a:rPr>
                        <a:t>Instructional Method</a:t>
                      </a:r>
                      <a:endParaRPr lang="en-US" sz="600" b="1" i="0" u="none" strike="noStrike" dirty="0">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tc>
                  <a:txBody>
                    <a:bodyPr/>
                    <a:lstStyle/>
                    <a:p>
                      <a:pPr algn="l" rtl="0" fontAlgn="t"/>
                      <a:r>
                        <a:rPr lang="en-US" sz="600" u="none" strike="noStrike" dirty="0">
                          <a:effectLst/>
                        </a:rPr>
                        <a:t>Synchronous or Asynchronous?</a:t>
                      </a:r>
                      <a:endParaRPr lang="en-US" sz="600" b="1" i="0" u="none" strike="noStrike" dirty="0">
                        <a:solidFill>
                          <a:srgbClr val="FFFFFF"/>
                        </a:solidFill>
                        <a:effectLst/>
                        <a:latin typeface="Verdana" panose="020B0604030504040204" pitchFamily="34" charset="0"/>
                      </a:endParaRPr>
                    </a:p>
                  </a:txBody>
                  <a:tcPr marL="5319" marR="5319" marT="5319" marB="0">
                    <a:solidFill>
                      <a:schemeClr val="accent1">
                        <a:lumMod val="40000"/>
                        <a:lumOff val="60000"/>
                      </a:schemeClr>
                    </a:solidFill>
                  </a:tcPr>
                </a:tc>
                <a:extLst>
                  <a:ext uri="{0D108BD9-81ED-4DB2-BD59-A6C34878D82A}">
                    <a16:rowId xmlns:a16="http://schemas.microsoft.com/office/drawing/2014/main" val="3391145694"/>
                  </a:ext>
                </a:extLst>
              </a:tr>
              <a:tr h="125493">
                <a:tc>
                  <a:txBody>
                    <a:bodyPr/>
                    <a:lstStyle/>
                    <a:p>
                      <a:pPr algn="l" rtl="0" fontAlgn="t"/>
                      <a:r>
                        <a:rPr lang="en-US" sz="600" u="none" strike="noStrike">
                          <a:effectLst/>
                        </a:rPr>
                        <a:t>34542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2200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45</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Amedha</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1262759384"/>
                  </a:ext>
                </a:extLst>
              </a:tr>
              <a:tr h="125493">
                <a:tc>
                  <a:txBody>
                    <a:bodyPr/>
                    <a:lstStyle/>
                    <a:p>
                      <a:pPr algn="l" rtl="0" fontAlgn="t"/>
                      <a:r>
                        <a:rPr lang="en-US" sz="600" u="none" strike="noStrike">
                          <a:effectLst/>
                        </a:rPr>
                        <a:t>34544</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2210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TBD-Petterner</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317306742"/>
                  </a:ext>
                </a:extLst>
              </a:tr>
              <a:tr h="125493">
                <a:tc>
                  <a:txBody>
                    <a:bodyPr/>
                    <a:lstStyle/>
                    <a:p>
                      <a:pPr algn="l" rtl="0" fontAlgn="t"/>
                      <a:r>
                        <a:rPr lang="en-US" sz="600" u="none" strike="noStrike">
                          <a:effectLst/>
                        </a:rPr>
                        <a:t>34546</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dirty="0">
                          <a:effectLst/>
                        </a:rPr>
                        <a:t>2210</a:t>
                      </a:r>
                      <a:endParaRPr lang="en-US" sz="600" b="0" i="0" u="none" strike="noStrike" dirty="0">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14</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TBD-Petterner</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284516"/>
                  </a:ext>
                </a:extLst>
              </a:tr>
              <a:tr h="125493">
                <a:tc>
                  <a:txBody>
                    <a:bodyPr/>
                    <a:lstStyle/>
                    <a:p>
                      <a:pPr algn="l" rtl="0" fontAlgn="t"/>
                      <a:r>
                        <a:rPr lang="en-US" sz="600" u="none" strike="noStrike">
                          <a:effectLst/>
                        </a:rPr>
                        <a:t>34557</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2400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TBD-Barrine</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1374416773"/>
                  </a:ext>
                </a:extLst>
              </a:tr>
              <a:tr h="125493">
                <a:tc>
                  <a:txBody>
                    <a:bodyPr/>
                    <a:lstStyle/>
                    <a:p>
                      <a:pPr algn="l" rtl="0" fontAlgn="t"/>
                      <a:r>
                        <a:rPr lang="en-US" sz="600" u="none" strike="noStrike">
                          <a:effectLst/>
                        </a:rPr>
                        <a:t>34559</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2400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TBD-Barrine</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1788786596"/>
                  </a:ext>
                </a:extLst>
              </a:tr>
              <a:tr h="125493">
                <a:tc>
                  <a:txBody>
                    <a:bodyPr/>
                    <a:lstStyle/>
                    <a:p>
                      <a:pPr algn="l" rtl="0" fontAlgn="t"/>
                      <a:r>
                        <a:rPr lang="en-US" sz="600" u="none" strike="noStrike">
                          <a:effectLst/>
                        </a:rPr>
                        <a:t>34578</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2600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003</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39</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RAWL</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00309</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TBD-Kinsinger</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HF2F</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Returned to Campus</a:t>
                      </a:r>
                      <a:endParaRPr lang="en-US" sz="600" b="1" i="0" u="none" strike="noStrike">
                        <a:solidFill>
                          <a:srgbClr val="0070C0"/>
                        </a:solidFill>
                        <a:effectLst/>
                        <a:latin typeface="Verdana" panose="020B0604030504040204" pitchFamily="34" charset="0"/>
                      </a:endParaRPr>
                    </a:p>
                  </a:txBody>
                  <a:tcPr marL="5319" marR="5319" marT="5319" marB="0"/>
                </a:tc>
                <a:extLst>
                  <a:ext uri="{0D108BD9-81ED-4DB2-BD59-A6C34878D82A}">
                    <a16:rowId xmlns:a16="http://schemas.microsoft.com/office/drawing/2014/main" val="227812801"/>
                  </a:ext>
                </a:extLst>
              </a:tr>
              <a:tr h="125493">
                <a:tc>
                  <a:txBody>
                    <a:bodyPr/>
                    <a:lstStyle/>
                    <a:p>
                      <a:pPr algn="l" rtl="0" fontAlgn="t"/>
                      <a:r>
                        <a:rPr lang="en-US" sz="600" u="none" strike="noStrike">
                          <a:effectLst/>
                        </a:rPr>
                        <a:t>34583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2650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26</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T</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R</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Mushi</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408653826"/>
                  </a:ext>
                </a:extLst>
              </a:tr>
              <a:tr h="125493">
                <a:tc>
                  <a:txBody>
                    <a:bodyPr/>
                    <a:lstStyle/>
                    <a:p>
                      <a:pPr algn="l" rtl="0" fontAlgn="t"/>
                      <a:r>
                        <a:rPr lang="en-US" sz="600" u="none" strike="noStrike">
                          <a:effectLst/>
                        </a:rPr>
                        <a:t>34579</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2650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5</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M</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W</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Mushi</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2961472773"/>
                  </a:ext>
                </a:extLst>
              </a:tr>
              <a:tr h="125493">
                <a:tc>
                  <a:txBody>
                    <a:bodyPr/>
                    <a:lstStyle/>
                    <a:p>
                      <a:pPr algn="l" rtl="0" fontAlgn="t"/>
                      <a:r>
                        <a:rPr lang="en-US" sz="600" u="none" strike="noStrike">
                          <a:effectLst/>
                        </a:rPr>
                        <a:t>34585</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2700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49</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Noans</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00B050"/>
                        </a:solidFill>
                        <a:effectLst/>
                        <a:latin typeface="Verdana" panose="020B0604030504040204" pitchFamily="34" charset="0"/>
                      </a:endParaRPr>
                    </a:p>
                  </a:txBody>
                  <a:tcPr marL="5319" marR="5319" marT="5319" marB="0"/>
                </a:tc>
                <a:extLst>
                  <a:ext uri="{0D108BD9-81ED-4DB2-BD59-A6C34878D82A}">
                    <a16:rowId xmlns:a16="http://schemas.microsoft.com/office/drawing/2014/main" val="2031548286"/>
                  </a:ext>
                </a:extLst>
              </a:tr>
              <a:tr h="125493">
                <a:tc>
                  <a:txBody>
                    <a:bodyPr/>
                    <a:lstStyle/>
                    <a:p>
                      <a:pPr algn="l" rtl="0" fontAlgn="t"/>
                      <a:r>
                        <a:rPr lang="en-US" sz="600" u="none" strike="noStrike">
                          <a:effectLst/>
                        </a:rPr>
                        <a:t>34590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2700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Noans</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00B050"/>
                        </a:solidFill>
                        <a:effectLst/>
                        <a:latin typeface="Verdana" panose="020B0604030504040204" pitchFamily="34" charset="0"/>
                      </a:endParaRPr>
                    </a:p>
                  </a:txBody>
                  <a:tcPr marL="5319" marR="5319" marT="5319" marB="0"/>
                </a:tc>
                <a:extLst>
                  <a:ext uri="{0D108BD9-81ED-4DB2-BD59-A6C34878D82A}">
                    <a16:rowId xmlns:a16="http://schemas.microsoft.com/office/drawing/2014/main" val="1053724518"/>
                  </a:ext>
                </a:extLst>
              </a:tr>
              <a:tr h="125493">
                <a:tc>
                  <a:txBody>
                    <a:bodyPr/>
                    <a:lstStyle/>
                    <a:p>
                      <a:pPr algn="l" rtl="0" fontAlgn="t"/>
                      <a:r>
                        <a:rPr lang="en-US" sz="600" u="none" strike="noStrike">
                          <a:effectLst/>
                        </a:rPr>
                        <a:t>34595</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2701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003</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SCITEC</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00149</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F</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Noans</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HF2F</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Returned to Campus</a:t>
                      </a:r>
                      <a:endParaRPr lang="en-US" sz="600" b="1" i="0" u="none" strike="noStrike">
                        <a:solidFill>
                          <a:srgbClr val="0070C0"/>
                        </a:solidFill>
                        <a:effectLst/>
                        <a:latin typeface="Verdana" panose="020B0604030504040204" pitchFamily="34" charset="0"/>
                      </a:endParaRPr>
                    </a:p>
                  </a:txBody>
                  <a:tcPr marL="5319" marR="5319" marT="5319" marB="0"/>
                </a:tc>
                <a:extLst>
                  <a:ext uri="{0D108BD9-81ED-4DB2-BD59-A6C34878D82A}">
                    <a16:rowId xmlns:a16="http://schemas.microsoft.com/office/drawing/2014/main" val="772705719"/>
                  </a:ext>
                </a:extLst>
              </a:tr>
              <a:tr h="125493">
                <a:tc>
                  <a:txBody>
                    <a:bodyPr/>
                    <a:lstStyle/>
                    <a:p>
                      <a:pPr algn="l" rtl="0" fontAlgn="t"/>
                      <a:r>
                        <a:rPr lang="en-US" sz="600" u="none" strike="noStrike">
                          <a:effectLst/>
                        </a:rPr>
                        <a:t>34592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2701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001</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SCITEC</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00149</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Noans</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HF2F</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Returned to Campus</a:t>
                      </a:r>
                      <a:endParaRPr lang="en-US" sz="600" b="1" i="0" u="none" strike="noStrike">
                        <a:solidFill>
                          <a:srgbClr val="0070C0"/>
                        </a:solidFill>
                        <a:effectLst/>
                        <a:latin typeface="Verdana" panose="020B0604030504040204" pitchFamily="34" charset="0"/>
                      </a:endParaRPr>
                    </a:p>
                  </a:txBody>
                  <a:tcPr marL="5319" marR="5319" marT="5319" marB="0"/>
                </a:tc>
                <a:extLst>
                  <a:ext uri="{0D108BD9-81ED-4DB2-BD59-A6C34878D82A}">
                    <a16:rowId xmlns:a16="http://schemas.microsoft.com/office/drawing/2014/main" val="2234290874"/>
                  </a:ext>
                </a:extLst>
              </a:tr>
              <a:tr h="125493">
                <a:tc>
                  <a:txBody>
                    <a:bodyPr/>
                    <a:lstStyle/>
                    <a:p>
                      <a:pPr algn="l" rtl="0" fontAlgn="t"/>
                      <a:r>
                        <a:rPr lang="en-US" sz="600" u="none" strike="noStrike">
                          <a:effectLst/>
                        </a:rPr>
                        <a:t>34594</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2701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002</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19</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SCITEC</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00149</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Noans</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HF2F</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Returned to Campus</a:t>
                      </a:r>
                      <a:endParaRPr lang="en-US" sz="600" b="1" i="0" u="none" strike="noStrike">
                        <a:solidFill>
                          <a:srgbClr val="0070C0"/>
                        </a:solidFill>
                        <a:effectLst/>
                        <a:latin typeface="Verdana" panose="020B0604030504040204" pitchFamily="34" charset="0"/>
                      </a:endParaRPr>
                    </a:p>
                  </a:txBody>
                  <a:tcPr marL="5319" marR="5319" marT="5319" marB="0"/>
                </a:tc>
                <a:extLst>
                  <a:ext uri="{0D108BD9-81ED-4DB2-BD59-A6C34878D82A}">
                    <a16:rowId xmlns:a16="http://schemas.microsoft.com/office/drawing/2014/main" val="177871265"/>
                  </a:ext>
                </a:extLst>
              </a:tr>
              <a:tr h="125493">
                <a:tc>
                  <a:txBody>
                    <a:bodyPr/>
                    <a:lstStyle/>
                    <a:p>
                      <a:pPr algn="l" rtl="0" fontAlgn="t"/>
                      <a:r>
                        <a:rPr lang="en-US" sz="600" u="none" strike="noStrike">
                          <a:effectLst/>
                        </a:rPr>
                        <a:t>34597</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2701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004</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8</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SCITEC</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00149</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F</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Noans</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HF2F</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Returned to Campus</a:t>
                      </a:r>
                      <a:endParaRPr lang="en-US" sz="600" b="1" i="0" u="none" strike="noStrike">
                        <a:solidFill>
                          <a:srgbClr val="0070C0"/>
                        </a:solidFill>
                        <a:effectLst/>
                        <a:latin typeface="Verdana" panose="020B0604030504040204" pitchFamily="34" charset="0"/>
                      </a:endParaRPr>
                    </a:p>
                  </a:txBody>
                  <a:tcPr marL="5319" marR="5319" marT="5319" marB="0"/>
                </a:tc>
                <a:extLst>
                  <a:ext uri="{0D108BD9-81ED-4DB2-BD59-A6C34878D82A}">
                    <a16:rowId xmlns:a16="http://schemas.microsoft.com/office/drawing/2014/main" val="4155617387"/>
                  </a:ext>
                </a:extLst>
              </a:tr>
              <a:tr h="125493">
                <a:tc>
                  <a:txBody>
                    <a:bodyPr/>
                    <a:lstStyle/>
                    <a:p>
                      <a:pPr algn="l" rtl="0" fontAlgn="t"/>
                      <a:r>
                        <a:rPr lang="en-US" sz="600" u="none" strike="noStrike">
                          <a:effectLst/>
                        </a:rPr>
                        <a:t>34622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2950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36</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Namian</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00B050"/>
                        </a:solidFill>
                        <a:effectLst/>
                        <a:latin typeface="Verdana" panose="020B0604030504040204" pitchFamily="34" charset="0"/>
                      </a:endParaRPr>
                    </a:p>
                  </a:txBody>
                  <a:tcPr marL="5319" marR="5319" marT="5319" marB="0"/>
                </a:tc>
                <a:extLst>
                  <a:ext uri="{0D108BD9-81ED-4DB2-BD59-A6C34878D82A}">
                    <a16:rowId xmlns:a16="http://schemas.microsoft.com/office/drawing/2014/main" val="2577179807"/>
                  </a:ext>
                </a:extLst>
              </a:tr>
              <a:tr h="125493">
                <a:tc>
                  <a:txBody>
                    <a:bodyPr/>
                    <a:lstStyle/>
                    <a:p>
                      <a:pPr algn="l" rtl="0" fontAlgn="t"/>
                      <a:r>
                        <a:rPr lang="en-US" sz="600" u="none" strike="noStrike">
                          <a:effectLst/>
                        </a:rPr>
                        <a:t>34625</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2950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11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Namian</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00B050"/>
                        </a:solidFill>
                        <a:effectLst/>
                        <a:latin typeface="Verdana" panose="020B0604030504040204" pitchFamily="34" charset="0"/>
                      </a:endParaRPr>
                    </a:p>
                  </a:txBody>
                  <a:tcPr marL="5319" marR="5319" marT="5319" marB="0"/>
                </a:tc>
                <a:extLst>
                  <a:ext uri="{0D108BD9-81ED-4DB2-BD59-A6C34878D82A}">
                    <a16:rowId xmlns:a16="http://schemas.microsoft.com/office/drawing/2014/main" val="446790389"/>
                  </a:ext>
                </a:extLst>
              </a:tr>
              <a:tr h="125493">
                <a:tc>
                  <a:txBody>
                    <a:bodyPr/>
                    <a:lstStyle/>
                    <a:p>
                      <a:pPr algn="l" rtl="0" fontAlgn="t"/>
                      <a:r>
                        <a:rPr lang="en-US" sz="600" u="none" strike="noStrike">
                          <a:effectLst/>
                        </a:rPr>
                        <a:t>34738</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3150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37</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F</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Proudove</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Synchronous</a:t>
                      </a:r>
                      <a:endParaRPr lang="en-US" sz="600" b="1" i="0" u="none" strike="noStrike">
                        <a:solidFill>
                          <a:srgbClr val="E26B0A"/>
                        </a:solidFill>
                        <a:effectLst/>
                        <a:latin typeface="Verdana" panose="020B0604030504040204" pitchFamily="34" charset="0"/>
                      </a:endParaRPr>
                    </a:p>
                  </a:txBody>
                  <a:tcPr marL="5319" marR="5319" marT="5319" marB="0"/>
                </a:tc>
                <a:extLst>
                  <a:ext uri="{0D108BD9-81ED-4DB2-BD59-A6C34878D82A}">
                    <a16:rowId xmlns:a16="http://schemas.microsoft.com/office/drawing/2014/main" val="1387014824"/>
                  </a:ext>
                </a:extLst>
              </a:tr>
              <a:tr h="125493">
                <a:tc>
                  <a:txBody>
                    <a:bodyPr/>
                    <a:lstStyle/>
                    <a:p>
                      <a:pPr algn="l" rtl="0" fontAlgn="t"/>
                      <a:r>
                        <a:rPr lang="en-US" sz="600" u="none" strike="noStrike">
                          <a:effectLst/>
                        </a:rPr>
                        <a:t>34739</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3150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9</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F</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Proudove</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Synchronous</a:t>
                      </a:r>
                      <a:endParaRPr lang="en-US" sz="600" b="1" i="0" u="none" strike="noStrike">
                        <a:solidFill>
                          <a:srgbClr val="E26B0A"/>
                        </a:solidFill>
                        <a:effectLst/>
                        <a:latin typeface="Verdana" panose="020B0604030504040204" pitchFamily="34" charset="0"/>
                      </a:endParaRPr>
                    </a:p>
                  </a:txBody>
                  <a:tcPr marL="5319" marR="5319" marT="5319" marB="0"/>
                </a:tc>
                <a:extLst>
                  <a:ext uri="{0D108BD9-81ED-4DB2-BD59-A6C34878D82A}">
                    <a16:rowId xmlns:a16="http://schemas.microsoft.com/office/drawing/2014/main" val="2436760860"/>
                  </a:ext>
                </a:extLst>
              </a:tr>
              <a:tr h="125493">
                <a:tc>
                  <a:txBody>
                    <a:bodyPr/>
                    <a:lstStyle/>
                    <a:p>
                      <a:pPr algn="l" rtl="0" fontAlgn="t"/>
                      <a:r>
                        <a:rPr lang="en-US" sz="600" u="none" strike="noStrike">
                          <a:effectLst/>
                        </a:rPr>
                        <a:t>34744</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3500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T</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R</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Amedha</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4127755419"/>
                  </a:ext>
                </a:extLst>
              </a:tr>
              <a:tr h="125493">
                <a:tc>
                  <a:txBody>
                    <a:bodyPr/>
                    <a:lstStyle/>
                    <a:p>
                      <a:pPr algn="l" rtl="0" fontAlgn="t"/>
                      <a:r>
                        <a:rPr lang="en-US" sz="600" u="none" strike="noStrike">
                          <a:effectLst/>
                        </a:rPr>
                        <a:t>34740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3500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M</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W</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Amedha</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2085704539"/>
                  </a:ext>
                </a:extLst>
              </a:tr>
              <a:tr h="125493">
                <a:tc>
                  <a:txBody>
                    <a:bodyPr/>
                    <a:lstStyle/>
                    <a:p>
                      <a:pPr algn="l" rtl="0" fontAlgn="t"/>
                      <a:r>
                        <a:rPr lang="en-US" sz="600" u="none" strike="noStrike">
                          <a:effectLst/>
                        </a:rPr>
                        <a:t>34745</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3710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57</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Wrangler</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Synchronous</a:t>
                      </a:r>
                      <a:endParaRPr lang="en-US" sz="600" b="1" i="0" u="none" strike="noStrike">
                        <a:solidFill>
                          <a:srgbClr val="E26B0A"/>
                        </a:solidFill>
                        <a:effectLst/>
                        <a:latin typeface="Verdana" panose="020B0604030504040204" pitchFamily="34" charset="0"/>
                      </a:endParaRPr>
                    </a:p>
                  </a:txBody>
                  <a:tcPr marL="5319" marR="5319" marT="5319" marB="0"/>
                </a:tc>
                <a:extLst>
                  <a:ext uri="{0D108BD9-81ED-4DB2-BD59-A6C34878D82A}">
                    <a16:rowId xmlns:a16="http://schemas.microsoft.com/office/drawing/2014/main" val="1532460831"/>
                  </a:ext>
                </a:extLst>
              </a:tr>
              <a:tr h="125493">
                <a:tc>
                  <a:txBody>
                    <a:bodyPr/>
                    <a:lstStyle/>
                    <a:p>
                      <a:pPr algn="l" rtl="0" fontAlgn="t"/>
                      <a:r>
                        <a:rPr lang="en-US" sz="600" u="none" strike="noStrike">
                          <a:effectLst/>
                        </a:rPr>
                        <a:t>34747</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3710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M</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W</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Wrangler</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780500627"/>
                  </a:ext>
                </a:extLst>
              </a:tr>
              <a:tr h="125493">
                <a:tc>
                  <a:txBody>
                    <a:bodyPr/>
                    <a:lstStyle/>
                    <a:p>
                      <a:pPr algn="l" rtl="0" fontAlgn="t"/>
                      <a:r>
                        <a:rPr lang="en-US" sz="600" u="none" strike="noStrike">
                          <a:effectLst/>
                        </a:rPr>
                        <a:t>34755</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4000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45</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Proudove</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Synchronous</a:t>
                      </a:r>
                      <a:endParaRPr lang="en-US" sz="600" b="1" i="0" u="none" strike="noStrike">
                        <a:solidFill>
                          <a:srgbClr val="E26B0A"/>
                        </a:solidFill>
                        <a:effectLst/>
                        <a:latin typeface="Verdana" panose="020B0604030504040204" pitchFamily="34" charset="0"/>
                      </a:endParaRPr>
                    </a:p>
                  </a:txBody>
                  <a:tcPr marL="5319" marR="5319" marT="5319" marB="0"/>
                </a:tc>
                <a:extLst>
                  <a:ext uri="{0D108BD9-81ED-4DB2-BD59-A6C34878D82A}">
                    <a16:rowId xmlns:a16="http://schemas.microsoft.com/office/drawing/2014/main" val="3407958321"/>
                  </a:ext>
                </a:extLst>
              </a:tr>
              <a:tr h="125493">
                <a:tc>
                  <a:txBody>
                    <a:bodyPr/>
                    <a:lstStyle/>
                    <a:p>
                      <a:pPr algn="l" rtl="0" fontAlgn="t"/>
                      <a:r>
                        <a:rPr lang="en-US" sz="600" u="none" strike="noStrike">
                          <a:effectLst/>
                        </a:rPr>
                        <a:t>34757</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4000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12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Proudove</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Synchronous</a:t>
                      </a:r>
                      <a:endParaRPr lang="en-US" sz="600" b="1" i="0" u="none" strike="noStrike">
                        <a:solidFill>
                          <a:srgbClr val="E26B0A"/>
                        </a:solidFill>
                        <a:effectLst/>
                        <a:latin typeface="Verdana" panose="020B0604030504040204" pitchFamily="34" charset="0"/>
                      </a:endParaRPr>
                    </a:p>
                  </a:txBody>
                  <a:tcPr marL="5319" marR="5319" marT="5319" marB="0"/>
                </a:tc>
                <a:extLst>
                  <a:ext uri="{0D108BD9-81ED-4DB2-BD59-A6C34878D82A}">
                    <a16:rowId xmlns:a16="http://schemas.microsoft.com/office/drawing/2014/main" val="2041937525"/>
                  </a:ext>
                </a:extLst>
              </a:tr>
              <a:tr h="125493">
                <a:tc>
                  <a:txBody>
                    <a:bodyPr/>
                    <a:lstStyle/>
                    <a:p>
                      <a:pPr algn="l" rtl="0" fontAlgn="t"/>
                      <a:r>
                        <a:rPr lang="en-US" sz="600" u="none" strike="noStrike">
                          <a:effectLst/>
                        </a:rPr>
                        <a:t>34762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4010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F</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Wilmington</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Synchronous</a:t>
                      </a:r>
                      <a:endParaRPr lang="en-US" sz="600" b="1" i="0" u="none" strike="noStrike">
                        <a:solidFill>
                          <a:srgbClr val="E26B0A"/>
                        </a:solidFill>
                        <a:effectLst/>
                        <a:latin typeface="Verdana" panose="020B0604030504040204" pitchFamily="34" charset="0"/>
                      </a:endParaRPr>
                    </a:p>
                  </a:txBody>
                  <a:tcPr marL="5319" marR="5319" marT="5319" marB="0"/>
                </a:tc>
                <a:extLst>
                  <a:ext uri="{0D108BD9-81ED-4DB2-BD59-A6C34878D82A}">
                    <a16:rowId xmlns:a16="http://schemas.microsoft.com/office/drawing/2014/main" val="2576901373"/>
                  </a:ext>
                </a:extLst>
              </a:tr>
              <a:tr h="125493">
                <a:tc>
                  <a:txBody>
                    <a:bodyPr/>
                    <a:lstStyle/>
                    <a:p>
                      <a:pPr algn="l" rtl="0" fontAlgn="t"/>
                      <a:r>
                        <a:rPr lang="en-US" sz="600" u="none" strike="noStrike">
                          <a:effectLst/>
                        </a:rPr>
                        <a:t>34760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4010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F</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Wilmington</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Synchronous</a:t>
                      </a:r>
                      <a:endParaRPr lang="en-US" sz="600" b="1" i="0" u="none" strike="noStrike">
                        <a:solidFill>
                          <a:srgbClr val="E26B0A"/>
                        </a:solidFill>
                        <a:effectLst/>
                        <a:latin typeface="Verdana" panose="020B0604030504040204" pitchFamily="34" charset="0"/>
                      </a:endParaRPr>
                    </a:p>
                  </a:txBody>
                  <a:tcPr marL="5319" marR="5319" marT="5319" marB="0"/>
                </a:tc>
                <a:extLst>
                  <a:ext uri="{0D108BD9-81ED-4DB2-BD59-A6C34878D82A}">
                    <a16:rowId xmlns:a16="http://schemas.microsoft.com/office/drawing/2014/main" val="2739826556"/>
                  </a:ext>
                </a:extLst>
              </a:tr>
              <a:tr h="125493">
                <a:tc>
                  <a:txBody>
                    <a:bodyPr/>
                    <a:lstStyle/>
                    <a:p>
                      <a:pPr algn="l" rtl="0" fontAlgn="t"/>
                      <a:r>
                        <a:rPr lang="en-US" sz="600" u="none" strike="noStrike">
                          <a:effectLst/>
                        </a:rPr>
                        <a:t>34763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4100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TBD-Brandenburg</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00B050"/>
                        </a:solidFill>
                        <a:effectLst/>
                        <a:latin typeface="Verdana" panose="020B0604030504040204" pitchFamily="34" charset="0"/>
                      </a:endParaRPr>
                    </a:p>
                  </a:txBody>
                  <a:tcPr marL="5319" marR="5319" marT="5319" marB="0"/>
                </a:tc>
                <a:extLst>
                  <a:ext uri="{0D108BD9-81ED-4DB2-BD59-A6C34878D82A}">
                    <a16:rowId xmlns:a16="http://schemas.microsoft.com/office/drawing/2014/main" val="301302998"/>
                  </a:ext>
                </a:extLst>
              </a:tr>
              <a:tr h="125493">
                <a:tc>
                  <a:txBody>
                    <a:bodyPr/>
                    <a:lstStyle/>
                    <a:p>
                      <a:pPr algn="l" rtl="0" fontAlgn="t"/>
                      <a:r>
                        <a:rPr lang="en-US" sz="600" u="none" strike="noStrike">
                          <a:effectLst/>
                        </a:rPr>
                        <a:t>34767</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4100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TBD-Brandenburg</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00B050"/>
                        </a:solidFill>
                        <a:effectLst/>
                        <a:latin typeface="Verdana" panose="020B0604030504040204" pitchFamily="34" charset="0"/>
                      </a:endParaRPr>
                    </a:p>
                  </a:txBody>
                  <a:tcPr marL="5319" marR="5319" marT="5319" marB="0"/>
                </a:tc>
                <a:extLst>
                  <a:ext uri="{0D108BD9-81ED-4DB2-BD59-A6C34878D82A}">
                    <a16:rowId xmlns:a16="http://schemas.microsoft.com/office/drawing/2014/main" val="297676463"/>
                  </a:ext>
                </a:extLst>
              </a:tr>
              <a:tr h="125493">
                <a:tc>
                  <a:txBody>
                    <a:bodyPr/>
                    <a:lstStyle/>
                    <a:p>
                      <a:pPr algn="l" rtl="0" fontAlgn="t"/>
                      <a:r>
                        <a:rPr lang="en-US" sz="600" u="none" strike="noStrike">
                          <a:effectLst/>
                        </a:rPr>
                        <a:t>34772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4200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Wilmington</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Synchronous</a:t>
                      </a:r>
                      <a:endParaRPr lang="en-US" sz="600" b="1" i="0" u="none" strike="noStrike">
                        <a:solidFill>
                          <a:srgbClr val="E26B0A"/>
                        </a:solidFill>
                        <a:effectLst/>
                        <a:latin typeface="Verdana" panose="020B0604030504040204" pitchFamily="34" charset="0"/>
                      </a:endParaRPr>
                    </a:p>
                  </a:txBody>
                  <a:tcPr marL="5319" marR="5319" marT="5319" marB="0"/>
                </a:tc>
                <a:extLst>
                  <a:ext uri="{0D108BD9-81ED-4DB2-BD59-A6C34878D82A}">
                    <a16:rowId xmlns:a16="http://schemas.microsoft.com/office/drawing/2014/main" val="2516940397"/>
                  </a:ext>
                </a:extLst>
              </a:tr>
              <a:tr h="125493">
                <a:tc>
                  <a:txBody>
                    <a:bodyPr/>
                    <a:lstStyle/>
                    <a:p>
                      <a:pPr algn="l" rtl="0" fontAlgn="t"/>
                      <a:r>
                        <a:rPr lang="en-US" sz="600" u="none" strike="noStrike">
                          <a:effectLst/>
                        </a:rPr>
                        <a:t>34770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4200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7</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E26B0A"/>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Wilmington</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Synchronous</a:t>
                      </a:r>
                      <a:endParaRPr lang="en-US" sz="600" b="1" i="0" u="none" strike="noStrike">
                        <a:solidFill>
                          <a:srgbClr val="E26B0A"/>
                        </a:solidFill>
                        <a:effectLst/>
                        <a:latin typeface="Verdana" panose="020B0604030504040204" pitchFamily="34" charset="0"/>
                      </a:endParaRPr>
                    </a:p>
                  </a:txBody>
                  <a:tcPr marL="5319" marR="5319" marT="5319" marB="0"/>
                </a:tc>
                <a:extLst>
                  <a:ext uri="{0D108BD9-81ED-4DB2-BD59-A6C34878D82A}">
                    <a16:rowId xmlns:a16="http://schemas.microsoft.com/office/drawing/2014/main" val="3153125874"/>
                  </a:ext>
                </a:extLst>
              </a:tr>
              <a:tr h="125493">
                <a:tc>
                  <a:txBody>
                    <a:bodyPr/>
                    <a:lstStyle/>
                    <a:p>
                      <a:pPr algn="l" rtl="0" fontAlgn="t"/>
                      <a:r>
                        <a:rPr lang="en-US" sz="600" u="none" strike="noStrike">
                          <a:effectLst/>
                        </a:rPr>
                        <a:t>34776</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4300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37</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W</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TBD-Prince</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00B050"/>
                        </a:solidFill>
                        <a:effectLst/>
                        <a:latin typeface="Verdana" panose="020B0604030504040204" pitchFamily="34" charset="0"/>
                      </a:endParaRPr>
                    </a:p>
                  </a:txBody>
                  <a:tcPr marL="5319" marR="5319" marT="5319" marB="0"/>
                </a:tc>
                <a:extLst>
                  <a:ext uri="{0D108BD9-81ED-4DB2-BD59-A6C34878D82A}">
                    <a16:rowId xmlns:a16="http://schemas.microsoft.com/office/drawing/2014/main" val="2877521909"/>
                  </a:ext>
                </a:extLst>
              </a:tr>
              <a:tr h="125493">
                <a:tc>
                  <a:txBody>
                    <a:bodyPr/>
                    <a:lstStyle/>
                    <a:p>
                      <a:pPr algn="l" rtl="0" fontAlgn="t"/>
                      <a:r>
                        <a:rPr lang="en-US" sz="600" u="none" strike="noStrike">
                          <a:effectLst/>
                        </a:rPr>
                        <a:t>34775</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4300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9</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M</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1" i="0" u="none" strike="noStrike">
                        <a:solidFill>
                          <a:srgbClr val="FF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sng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TBD-Prince</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00B050"/>
                        </a:solidFill>
                        <a:effectLst/>
                        <a:latin typeface="Verdana" panose="020B0604030504040204" pitchFamily="34" charset="0"/>
                      </a:endParaRPr>
                    </a:p>
                  </a:txBody>
                  <a:tcPr marL="5319" marR="5319" marT="5319" marB="0"/>
                </a:tc>
                <a:extLst>
                  <a:ext uri="{0D108BD9-81ED-4DB2-BD59-A6C34878D82A}">
                    <a16:rowId xmlns:a16="http://schemas.microsoft.com/office/drawing/2014/main" val="2258382567"/>
                  </a:ext>
                </a:extLst>
              </a:tr>
              <a:tr h="125493">
                <a:tc>
                  <a:txBody>
                    <a:bodyPr/>
                    <a:lstStyle/>
                    <a:p>
                      <a:pPr algn="l" rtl="0" fontAlgn="t"/>
                      <a:r>
                        <a:rPr lang="en-US" sz="600" u="none" strike="noStrike">
                          <a:effectLst/>
                        </a:rPr>
                        <a:t>34779</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4320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24</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Raberson</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3968694148"/>
                  </a:ext>
                </a:extLst>
              </a:tr>
              <a:tr h="125493">
                <a:tc>
                  <a:txBody>
                    <a:bodyPr/>
                    <a:lstStyle/>
                    <a:p>
                      <a:pPr algn="l" rtl="0" fontAlgn="t"/>
                      <a:r>
                        <a:rPr lang="en-US" sz="600" u="none" strike="noStrike">
                          <a:effectLst/>
                        </a:rPr>
                        <a:t>34781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4320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25</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Raberson</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3445214003"/>
                  </a:ext>
                </a:extLst>
              </a:tr>
              <a:tr h="125493">
                <a:tc>
                  <a:txBody>
                    <a:bodyPr/>
                    <a:lstStyle/>
                    <a:p>
                      <a:pPr algn="l" rtl="0" fontAlgn="t"/>
                      <a:r>
                        <a:rPr lang="en-US" sz="600" u="none" strike="noStrike">
                          <a:effectLst/>
                        </a:rPr>
                        <a:t>34780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4320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25</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Raberson</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3009320935"/>
                  </a:ext>
                </a:extLst>
              </a:tr>
              <a:tr h="125493">
                <a:tc>
                  <a:txBody>
                    <a:bodyPr/>
                    <a:lstStyle/>
                    <a:p>
                      <a:pPr algn="l" rtl="0" fontAlgn="t"/>
                      <a:r>
                        <a:rPr lang="en-US" sz="600" u="none" strike="noStrike">
                          <a:effectLst/>
                        </a:rPr>
                        <a:t>34783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4340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37</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TBD-Barber</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00B050"/>
                        </a:solidFill>
                        <a:effectLst/>
                        <a:latin typeface="Verdana" panose="020B0604030504040204" pitchFamily="34" charset="0"/>
                      </a:endParaRPr>
                    </a:p>
                  </a:txBody>
                  <a:tcPr marL="5319" marR="5319" marT="5319" marB="0"/>
                </a:tc>
                <a:extLst>
                  <a:ext uri="{0D108BD9-81ED-4DB2-BD59-A6C34878D82A}">
                    <a16:rowId xmlns:a16="http://schemas.microsoft.com/office/drawing/2014/main" val="1175008864"/>
                  </a:ext>
                </a:extLst>
              </a:tr>
              <a:tr h="125493">
                <a:tc>
                  <a:txBody>
                    <a:bodyPr/>
                    <a:lstStyle/>
                    <a:p>
                      <a:pPr algn="l" rtl="0" fontAlgn="t"/>
                      <a:r>
                        <a:rPr lang="en-US" sz="600" u="none" strike="noStrike">
                          <a:effectLst/>
                        </a:rPr>
                        <a:t>34782</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4340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TBD-Barber</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Asynchronous</a:t>
                      </a:r>
                      <a:endParaRPr lang="en-US" sz="600" b="1" i="0" u="none" strike="noStrike">
                        <a:solidFill>
                          <a:srgbClr val="00B050"/>
                        </a:solidFill>
                        <a:effectLst/>
                        <a:latin typeface="Verdana" panose="020B0604030504040204" pitchFamily="34" charset="0"/>
                      </a:endParaRPr>
                    </a:p>
                  </a:txBody>
                  <a:tcPr marL="5319" marR="5319" marT="5319" marB="0"/>
                </a:tc>
                <a:extLst>
                  <a:ext uri="{0D108BD9-81ED-4DB2-BD59-A6C34878D82A}">
                    <a16:rowId xmlns:a16="http://schemas.microsoft.com/office/drawing/2014/main" val="2156021377"/>
                  </a:ext>
                </a:extLst>
              </a:tr>
              <a:tr h="125493">
                <a:tc>
                  <a:txBody>
                    <a:bodyPr/>
                    <a:lstStyle/>
                    <a:p>
                      <a:pPr algn="l" rtl="0" fontAlgn="t"/>
                      <a:r>
                        <a:rPr lang="en-US" sz="600" u="none" strike="noStrike">
                          <a:effectLst/>
                        </a:rPr>
                        <a:t>34797</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4400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003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3</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17</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TBD-Kinsinger</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HF2F</a:t>
                      </a:r>
                      <a:endParaRPr lang="en-US" sz="600" b="1" i="0" u="none" strike="noStrike">
                        <a:solidFill>
                          <a:srgbClr val="0070C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Returned to Campus</a:t>
                      </a:r>
                      <a:endParaRPr lang="en-US" sz="600" b="1" i="0" u="none" strike="noStrike">
                        <a:solidFill>
                          <a:srgbClr val="0070C0"/>
                        </a:solidFill>
                        <a:effectLst/>
                        <a:latin typeface="Verdana" panose="020B0604030504040204" pitchFamily="34" charset="0"/>
                      </a:endParaRPr>
                    </a:p>
                  </a:txBody>
                  <a:tcPr marL="5319" marR="5319" marT="5319" marB="0"/>
                </a:tc>
                <a:extLst>
                  <a:ext uri="{0D108BD9-81ED-4DB2-BD59-A6C34878D82A}">
                    <a16:rowId xmlns:a16="http://schemas.microsoft.com/office/drawing/2014/main" val="3372425888"/>
                  </a:ext>
                </a:extLst>
              </a:tr>
              <a:tr h="125493">
                <a:tc>
                  <a:txBody>
                    <a:bodyPr/>
                    <a:lstStyle/>
                    <a:p>
                      <a:pPr algn="l" rtl="0" fontAlgn="t"/>
                      <a:r>
                        <a:rPr lang="en-US" sz="600" u="none" strike="noStrike">
                          <a:effectLst/>
                        </a:rPr>
                        <a:t>34801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MATH</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4500</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601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1</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18</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T</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 </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Wrangler</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a:effectLst/>
                        </a:rPr>
                        <a:t>Web</a:t>
                      </a:r>
                      <a:endParaRPr lang="en-US" sz="600" b="0" i="0" u="none" strike="noStrike">
                        <a:solidFill>
                          <a:srgbClr val="000000"/>
                        </a:solidFill>
                        <a:effectLst/>
                        <a:latin typeface="Verdana" panose="020B0604030504040204" pitchFamily="34" charset="0"/>
                      </a:endParaRPr>
                    </a:p>
                  </a:txBody>
                  <a:tcPr marL="5319" marR="5319" marT="5319" marB="0"/>
                </a:tc>
                <a:tc>
                  <a:txBody>
                    <a:bodyPr/>
                    <a:lstStyle/>
                    <a:p>
                      <a:pPr algn="l" rtl="0" fontAlgn="t"/>
                      <a:r>
                        <a:rPr lang="en-US" sz="600" u="none" strike="noStrike" dirty="0">
                          <a:effectLst/>
                        </a:rPr>
                        <a:t>Asynchronous</a:t>
                      </a:r>
                      <a:endParaRPr lang="en-US" sz="600" b="1" i="0" u="none" strike="noStrike" dirty="0">
                        <a:solidFill>
                          <a:srgbClr val="7030A0"/>
                        </a:solidFill>
                        <a:effectLst/>
                        <a:latin typeface="Verdana" panose="020B0604030504040204" pitchFamily="34" charset="0"/>
                      </a:endParaRPr>
                    </a:p>
                  </a:txBody>
                  <a:tcPr marL="5319" marR="5319" marT="5319" marB="0"/>
                </a:tc>
                <a:extLst>
                  <a:ext uri="{0D108BD9-81ED-4DB2-BD59-A6C34878D82A}">
                    <a16:rowId xmlns:a16="http://schemas.microsoft.com/office/drawing/2014/main" val="559185578"/>
                  </a:ext>
                </a:extLst>
              </a:tr>
            </a:tbl>
          </a:graphicData>
        </a:graphic>
      </p:graphicFrame>
    </p:spTree>
    <p:extLst>
      <p:ext uri="{BB962C8B-B14F-4D97-AF65-F5344CB8AC3E}">
        <p14:creationId xmlns:p14="http://schemas.microsoft.com/office/powerpoint/2010/main" val="2310427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A8514-739F-67BD-3EEB-0A8C6148831C}"/>
              </a:ext>
            </a:extLst>
          </p:cNvPr>
          <p:cNvSpPr>
            <a:spLocks noGrp="1"/>
          </p:cNvSpPr>
          <p:nvPr>
            <p:ph type="title"/>
          </p:nvPr>
        </p:nvSpPr>
        <p:spPr>
          <a:xfrm>
            <a:off x="793662" y="386930"/>
            <a:ext cx="10066122" cy="1298448"/>
          </a:xfrm>
        </p:spPr>
        <p:txBody>
          <a:bodyPr anchor="b">
            <a:normAutofit/>
          </a:bodyPr>
          <a:lstStyle/>
          <a:p>
            <a:r>
              <a:rPr lang="en-US" dirty="0"/>
              <a:t>What is a Macro?</a:t>
            </a:r>
          </a:p>
        </p:txBody>
      </p:sp>
      <p:sp>
        <p:nvSpPr>
          <p:cNvPr id="3" name="Content Placeholder 2">
            <a:extLst>
              <a:ext uri="{FF2B5EF4-FFF2-40B4-BE49-F238E27FC236}">
                <a16:creationId xmlns:a16="http://schemas.microsoft.com/office/drawing/2014/main" id="{9E1B4C06-EA4F-087D-0A70-11F2BED30E54}"/>
              </a:ext>
            </a:extLst>
          </p:cNvPr>
          <p:cNvSpPr>
            <a:spLocks noGrp="1"/>
          </p:cNvSpPr>
          <p:nvPr>
            <p:ph idx="1"/>
          </p:nvPr>
        </p:nvSpPr>
        <p:spPr>
          <a:xfrm>
            <a:off x="463045" y="2118388"/>
            <a:ext cx="9359900" cy="4075795"/>
          </a:xfrm>
        </p:spPr>
        <p:txBody>
          <a:bodyPr anchor="ctr">
            <a:normAutofit/>
          </a:bodyPr>
          <a:lstStyle/>
          <a:p>
            <a:pPr>
              <a:buFont typeface="Arial" panose="020B0604020202020204" pitchFamily="34" charset="0"/>
              <a:buChar char="•"/>
            </a:pPr>
            <a:r>
              <a:rPr lang="en-US" sz="2400" b="0" i="0" dirty="0">
                <a:effectLst/>
                <a:latin typeface="Söhne"/>
              </a:rPr>
              <a:t>A sequence of </a:t>
            </a:r>
            <a:r>
              <a:rPr lang="en-US" sz="2400" b="1" i="0" dirty="0">
                <a:effectLst/>
                <a:latin typeface="Söhne"/>
              </a:rPr>
              <a:t>instructions</a:t>
            </a:r>
            <a:r>
              <a:rPr lang="en-US" sz="2400" b="0" i="0" dirty="0">
                <a:effectLst/>
                <a:latin typeface="Söhne"/>
              </a:rPr>
              <a:t> that automate tasks.</a:t>
            </a:r>
          </a:p>
          <a:p>
            <a:pPr>
              <a:buFont typeface="Arial" panose="020B0604020202020204" pitchFamily="34" charset="0"/>
              <a:buChar char="•"/>
            </a:pPr>
            <a:r>
              <a:rPr lang="en-US" sz="2400" b="0" i="0" dirty="0">
                <a:effectLst/>
                <a:latin typeface="Söhne"/>
              </a:rPr>
              <a:t>Written in VBA and can be triggered by specific actions.</a:t>
            </a:r>
          </a:p>
          <a:p>
            <a:pPr>
              <a:buFont typeface="Arial" panose="020B0604020202020204" pitchFamily="34" charset="0"/>
              <a:buChar char="•"/>
            </a:pPr>
            <a:r>
              <a:rPr lang="en-US" sz="2400" b="0" i="0" dirty="0">
                <a:effectLst/>
                <a:latin typeface="Söhne"/>
              </a:rPr>
              <a:t>Save time and reduce errors in repetitive tasks.</a:t>
            </a:r>
          </a:p>
          <a:p>
            <a:endParaRPr lang="en-US" sz="2400" b="0" i="0" dirty="0">
              <a:effectLst/>
              <a:latin typeface="Söhne"/>
            </a:endParaRPr>
          </a:p>
          <a:p>
            <a:r>
              <a:rPr lang="en-US" sz="2400" b="0" i="0" dirty="0">
                <a:effectLst/>
                <a:latin typeface="Söhne"/>
              </a:rPr>
              <a:t>Why Use Macros?</a:t>
            </a:r>
            <a:endParaRPr lang="en-US" sz="2400" dirty="0"/>
          </a:p>
          <a:p>
            <a:pPr lvl="1"/>
            <a:r>
              <a:rPr lang="en-US" b="1" i="0" dirty="0">
                <a:effectLst/>
                <a:latin typeface="Söhne"/>
              </a:rPr>
              <a:t>Efficiency</a:t>
            </a:r>
            <a:r>
              <a:rPr lang="en-US" b="0" i="0" dirty="0">
                <a:effectLst/>
                <a:latin typeface="Söhne"/>
              </a:rPr>
              <a:t>: Automate repetitive tasks.</a:t>
            </a:r>
          </a:p>
          <a:p>
            <a:pPr lvl="1"/>
            <a:r>
              <a:rPr lang="en-US" b="1" i="0" dirty="0">
                <a:effectLst/>
                <a:latin typeface="Söhne"/>
              </a:rPr>
              <a:t>Accuracy</a:t>
            </a:r>
            <a:r>
              <a:rPr lang="en-US" b="0" i="0" dirty="0">
                <a:effectLst/>
                <a:latin typeface="Söhne"/>
              </a:rPr>
              <a:t>: Reduce human errors.</a:t>
            </a:r>
          </a:p>
          <a:p>
            <a:pPr lvl="1"/>
            <a:r>
              <a:rPr lang="en-US" b="1" i="0" dirty="0">
                <a:effectLst/>
                <a:latin typeface="Söhne"/>
              </a:rPr>
              <a:t>Consistency</a:t>
            </a:r>
            <a:r>
              <a:rPr lang="en-US" b="0" i="0" dirty="0">
                <a:effectLst/>
                <a:latin typeface="Söhne"/>
              </a:rPr>
              <a:t>: Ensure tasks are performed the same way every time.</a:t>
            </a:r>
          </a:p>
          <a:p>
            <a:pPr lvl="1"/>
            <a:r>
              <a:rPr lang="en-US" b="1" i="0" dirty="0">
                <a:effectLst/>
                <a:latin typeface="Söhne"/>
              </a:rPr>
              <a:t>Productivity</a:t>
            </a:r>
            <a:r>
              <a:rPr lang="en-US" b="0" i="0" dirty="0">
                <a:effectLst/>
                <a:latin typeface="Söhne"/>
              </a:rPr>
              <a:t>: Free up time for more complex tasks.</a:t>
            </a:r>
          </a:p>
        </p:txBody>
      </p:sp>
      <p:pic>
        <p:nvPicPr>
          <p:cNvPr id="9218" name="Picture 2" descr="Some hat tricks on Excel VBA">
            <a:extLst>
              <a:ext uri="{FF2B5EF4-FFF2-40B4-BE49-F238E27FC236}">
                <a16:creationId xmlns:a16="http://schemas.microsoft.com/office/drawing/2014/main" id="{FFB48102-6D8D-5AE6-0431-73C33150AE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02425" y="3429000"/>
            <a:ext cx="2182799" cy="9622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692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397CD-71D4-66A3-A760-785242294F43}"/>
              </a:ext>
            </a:extLst>
          </p:cNvPr>
          <p:cNvSpPr>
            <a:spLocks noGrp="1"/>
          </p:cNvSpPr>
          <p:nvPr>
            <p:ph type="title"/>
          </p:nvPr>
        </p:nvSpPr>
        <p:spPr>
          <a:xfrm>
            <a:off x="400806" y="717402"/>
            <a:ext cx="5409275" cy="962953"/>
          </a:xfrm>
        </p:spPr>
        <p:txBody>
          <a:bodyPr anchor="b">
            <a:normAutofit fontScale="90000"/>
          </a:bodyPr>
          <a:lstStyle/>
          <a:p>
            <a:r>
              <a:rPr lang="en-US" dirty="0"/>
              <a:t>Accessing the VBA Editor</a:t>
            </a:r>
          </a:p>
        </p:txBody>
      </p:sp>
      <p:sp>
        <p:nvSpPr>
          <p:cNvPr id="3" name="Content Placeholder 2">
            <a:extLst>
              <a:ext uri="{FF2B5EF4-FFF2-40B4-BE49-F238E27FC236}">
                <a16:creationId xmlns:a16="http://schemas.microsoft.com/office/drawing/2014/main" id="{369E8ADB-65B4-C22D-559C-6F927436F082}"/>
              </a:ext>
            </a:extLst>
          </p:cNvPr>
          <p:cNvSpPr>
            <a:spLocks noGrp="1"/>
          </p:cNvSpPr>
          <p:nvPr>
            <p:ph idx="1"/>
          </p:nvPr>
        </p:nvSpPr>
        <p:spPr>
          <a:xfrm>
            <a:off x="1100736" y="2508105"/>
            <a:ext cx="4709345" cy="3632493"/>
          </a:xfrm>
        </p:spPr>
        <p:txBody>
          <a:bodyPr anchor="ctr">
            <a:normAutofit/>
          </a:bodyPr>
          <a:lstStyle/>
          <a:p>
            <a:r>
              <a:rPr lang="en-US" sz="3200" b="0" i="0" dirty="0">
                <a:effectLst/>
                <a:latin typeface="Söhne"/>
              </a:rPr>
              <a:t>Open Excel.</a:t>
            </a:r>
          </a:p>
          <a:p>
            <a:r>
              <a:rPr lang="en-US" sz="3200" b="0" i="0" dirty="0">
                <a:effectLst/>
                <a:latin typeface="Söhne"/>
              </a:rPr>
              <a:t>Press Alt + F11 to open the VBA Editor.</a:t>
            </a:r>
          </a:p>
          <a:p>
            <a:r>
              <a:rPr lang="en-US" sz="3200" b="0" i="0" dirty="0">
                <a:effectLst/>
                <a:latin typeface="Söhne"/>
              </a:rPr>
              <a:t>Alternatively, go to the "Developer" tab and click on "Visual Basic".</a:t>
            </a:r>
          </a:p>
          <a:p>
            <a:endParaRPr lang="en-US" sz="3200" dirty="0"/>
          </a:p>
        </p:txBody>
      </p:sp>
      <p:pic>
        <p:nvPicPr>
          <p:cNvPr id="1029" name="Picture 5" descr="How to Open Excel VBA Editor - Excel Zoom">
            <a:extLst>
              <a:ext uri="{FF2B5EF4-FFF2-40B4-BE49-F238E27FC236}">
                <a16:creationId xmlns:a16="http://schemas.microsoft.com/office/drawing/2014/main" id="{88B0E81C-2DF4-12FE-F91E-98542050CF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0" r="-2" b="-2"/>
          <a:stretch/>
        </p:blipFill>
        <p:spPr bwMode="auto">
          <a:xfrm>
            <a:off x="6538366" y="1383738"/>
            <a:ext cx="4929098" cy="475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970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F22AD-1ACE-1364-A28E-4BCE2BF929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7364C0-EA92-AD50-6B56-45593F4B3342}"/>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A17AEAFA-FF09-8D19-1A03-9FC4DFEEB9A3}"/>
              </a:ext>
            </a:extLst>
          </p:cNvPr>
          <p:cNvPicPr>
            <a:picLocks noChangeAspect="1"/>
          </p:cNvPicPr>
          <p:nvPr/>
        </p:nvPicPr>
        <p:blipFill>
          <a:blip r:embed="rId2"/>
          <a:stretch>
            <a:fillRect/>
          </a:stretch>
        </p:blipFill>
        <p:spPr>
          <a:xfrm>
            <a:off x="1447951" y="0"/>
            <a:ext cx="9296097" cy="6858000"/>
          </a:xfrm>
          <a:prstGeom prst="rect">
            <a:avLst/>
          </a:prstGeom>
        </p:spPr>
      </p:pic>
    </p:spTree>
    <p:extLst>
      <p:ext uri="{BB962C8B-B14F-4D97-AF65-F5344CB8AC3E}">
        <p14:creationId xmlns:p14="http://schemas.microsoft.com/office/powerpoint/2010/main" val="1575129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D85327-A492-DF6F-3759-67E2EF0EE12F}"/>
              </a:ext>
            </a:extLst>
          </p:cNvPr>
          <p:cNvSpPr>
            <a:spLocks noGrp="1"/>
          </p:cNvSpPr>
          <p:nvPr>
            <p:ph idx="1"/>
          </p:nvPr>
        </p:nvSpPr>
        <p:spPr>
          <a:xfrm>
            <a:off x="741096" y="1253331"/>
            <a:ext cx="10515600" cy="4351338"/>
          </a:xfrm>
        </p:spPr>
        <p:txBody>
          <a:bodyPr/>
          <a:lstStyle/>
          <a:p>
            <a:pPr marL="0" indent="0">
              <a:buNone/>
            </a:pPr>
            <a:r>
              <a:rPr lang="en-US" sz="2400" dirty="0"/>
              <a:t>Data processing during the AI age</a:t>
            </a:r>
          </a:p>
          <a:p>
            <a:pPr marL="457200" lvl="1" indent="0">
              <a:buNone/>
            </a:pPr>
            <a:endParaRPr lang="en-US" dirty="0"/>
          </a:p>
          <a:p>
            <a:pPr marL="457200" lvl="1" indent="0">
              <a:buNone/>
            </a:pPr>
            <a:endParaRPr lang="en-US" dirty="0"/>
          </a:p>
          <a:p>
            <a:pPr marL="457200" lvl="1" indent="0" algn="ctr">
              <a:buNone/>
            </a:pPr>
            <a:r>
              <a:rPr lang="en-US" sz="4800" b="1" dirty="0"/>
              <a:t>Instructions  </a:t>
            </a:r>
            <a:r>
              <a:rPr lang="en-US" sz="4800" b="1" dirty="0">
                <a:sym typeface="Wingdings" panose="05000000000000000000" pitchFamily="2" charset="2"/>
              </a:rPr>
              <a:t> Intentions</a:t>
            </a:r>
          </a:p>
          <a:p>
            <a:pPr marL="457200" lvl="1" indent="0">
              <a:buNone/>
            </a:pPr>
            <a:endParaRPr lang="en-US" dirty="0">
              <a:sym typeface="Wingdings" panose="05000000000000000000" pitchFamily="2" charset="2"/>
            </a:endParaRPr>
          </a:p>
          <a:p>
            <a:pPr marL="457200" lvl="1" indent="0">
              <a:buNone/>
            </a:pPr>
            <a:endParaRPr lang="en-US" dirty="0"/>
          </a:p>
        </p:txBody>
      </p:sp>
    </p:spTree>
    <p:extLst>
      <p:ext uri="{BB962C8B-B14F-4D97-AF65-F5344CB8AC3E}">
        <p14:creationId xmlns:p14="http://schemas.microsoft.com/office/powerpoint/2010/main" val="1445692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1FF56-070B-17DF-CF8D-182BA07D0409}"/>
              </a:ext>
            </a:extLst>
          </p:cNvPr>
          <p:cNvSpPr>
            <a:spLocks noGrp="1"/>
          </p:cNvSpPr>
          <p:nvPr>
            <p:ph type="title"/>
          </p:nvPr>
        </p:nvSpPr>
        <p:spPr>
          <a:xfrm>
            <a:off x="2231136" y="86971"/>
            <a:ext cx="7729728" cy="1188720"/>
          </a:xfrm>
        </p:spPr>
        <p:txBody>
          <a:bodyPr/>
          <a:lstStyle/>
          <a:p>
            <a:r>
              <a:rPr lang="en-US" dirty="0"/>
              <a:t>Students Using </a:t>
            </a:r>
            <a:r>
              <a:rPr lang="en-US" dirty="0" err="1"/>
              <a:t>GenAI</a:t>
            </a:r>
            <a:r>
              <a:rPr lang="en-US" dirty="0"/>
              <a:t>?</a:t>
            </a:r>
          </a:p>
        </p:txBody>
      </p:sp>
      <p:sp>
        <p:nvSpPr>
          <p:cNvPr id="3" name="Content Placeholder 2">
            <a:extLst>
              <a:ext uri="{FF2B5EF4-FFF2-40B4-BE49-F238E27FC236}">
                <a16:creationId xmlns:a16="http://schemas.microsoft.com/office/drawing/2014/main" id="{0FAAAA42-E0C1-538C-92D5-D9E58F0492B1}"/>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D2D1A5B2-8D09-3932-DF6B-8F736025557B}"/>
              </a:ext>
            </a:extLst>
          </p:cNvPr>
          <p:cNvGraphicFramePr>
            <a:graphicFrameLocks/>
          </p:cNvGraphicFramePr>
          <p:nvPr>
            <p:extLst>
              <p:ext uri="{D42A27DB-BD31-4B8C-83A1-F6EECF244321}">
                <p14:modId xmlns:p14="http://schemas.microsoft.com/office/powerpoint/2010/main" val="731135836"/>
              </p:ext>
            </p:extLst>
          </p:nvPr>
        </p:nvGraphicFramePr>
        <p:xfrm>
          <a:off x="2143432" y="1377212"/>
          <a:ext cx="7905136" cy="50586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0376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7161-6C3A-3445-9D9B-B8B661E25AE8}"/>
              </a:ext>
            </a:extLst>
          </p:cNvPr>
          <p:cNvSpPr>
            <a:spLocks noGrp="1"/>
          </p:cNvSpPr>
          <p:nvPr>
            <p:ph type="title"/>
          </p:nvPr>
        </p:nvSpPr>
        <p:spPr>
          <a:xfrm>
            <a:off x="2231136" y="86971"/>
            <a:ext cx="7729728" cy="1188720"/>
          </a:xfrm>
        </p:spPr>
        <p:txBody>
          <a:bodyPr>
            <a:normAutofit fontScale="90000"/>
          </a:bodyPr>
          <a:lstStyle/>
          <a:p>
            <a:r>
              <a:rPr lang="en-US" sz="4400" b="1" dirty="0"/>
              <a:t>Students Perception</a:t>
            </a:r>
            <a:r>
              <a:rPr lang="en-US" sz="4400" b="1" baseline="0" dirty="0"/>
              <a:t> Regarding </a:t>
            </a:r>
            <a:r>
              <a:rPr lang="en-US" sz="4400" b="1" dirty="0"/>
              <a:t>AI Tools</a:t>
            </a:r>
            <a:endParaRPr lang="en-US" dirty="0"/>
          </a:p>
        </p:txBody>
      </p:sp>
      <p:sp>
        <p:nvSpPr>
          <p:cNvPr id="3" name="Content Placeholder 2">
            <a:extLst>
              <a:ext uri="{FF2B5EF4-FFF2-40B4-BE49-F238E27FC236}">
                <a16:creationId xmlns:a16="http://schemas.microsoft.com/office/drawing/2014/main" id="{CE38EC38-4C2D-91BD-643E-1289640ADE9B}"/>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193F0D8F-0C11-531A-00FC-803E4D3087CD}"/>
              </a:ext>
            </a:extLst>
          </p:cNvPr>
          <p:cNvGraphicFramePr/>
          <p:nvPr>
            <p:extLst>
              <p:ext uri="{D42A27DB-BD31-4B8C-83A1-F6EECF244321}">
                <p14:modId xmlns:p14="http://schemas.microsoft.com/office/powerpoint/2010/main" val="3996560935"/>
              </p:ext>
            </p:extLst>
          </p:nvPr>
        </p:nvGraphicFramePr>
        <p:xfrm>
          <a:off x="1710813" y="1530961"/>
          <a:ext cx="8770374" cy="50586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8190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3DA9-AC05-D594-E422-9168BECD323C}"/>
              </a:ext>
            </a:extLst>
          </p:cNvPr>
          <p:cNvSpPr>
            <a:spLocks noGrp="1"/>
          </p:cNvSpPr>
          <p:nvPr>
            <p:ph type="title"/>
          </p:nvPr>
        </p:nvSpPr>
        <p:spPr>
          <a:xfrm>
            <a:off x="1826233" y="62879"/>
            <a:ext cx="8539533" cy="1188720"/>
          </a:xfrm>
        </p:spPr>
        <p:txBody>
          <a:bodyPr>
            <a:normAutofit fontScale="90000"/>
          </a:bodyPr>
          <a:lstStyle/>
          <a:p>
            <a:r>
              <a:rPr lang="en-US" sz="4400" b="1" dirty="0"/>
              <a:t>Student</a:t>
            </a:r>
            <a:r>
              <a:rPr lang="en-US" sz="4400" b="1" baseline="0" dirty="0"/>
              <a:t> Perception on Ethical Implications</a:t>
            </a:r>
            <a:endParaRPr lang="en-US" dirty="0"/>
          </a:p>
        </p:txBody>
      </p:sp>
      <p:sp>
        <p:nvSpPr>
          <p:cNvPr id="3" name="Content Placeholder 2">
            <a:extLst>
              <a:ext uri="{FF2B5EF4-FFF2-40B4-BE49-F238E27FC236}">
                <a16:creationId xmlns:a16="http://schemas.microsoft.com/office/drawing/2014/main" id="{B57DF92F-CB24-365D-F419-2BD3B2857E2E}"/>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860D4EB8-B7A4-9CD3-8938-62303A7BC483}"/>
              </a:ext>
            </a:extLst>
          </p:cNvPr>
          <p:cNvGraphicFramePr/>
          <p:nvPr>
            <p:extLst>
              <p:ext uri="{D42A27DB-BD31-4B8C-83A1-F6EECF244321}">
                <p14:modId xmlns:p14="http://schemas.microsoft.com/office/powerpoint/2010/main" val="171341713"/>
              </p:ext>
            </p:extLst>
          </p:nvPr>
        </p:nvGraphicFramePr>
        <p:xfrm>
          <a:off x="1995948" y="1935381"/>
          <a:ext cx="8200104" cy="44884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7220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663C-A72C-1CA7-5727-AD36FC7CEA41}"/>
              </a:ext>
            </a:extLst>
          </p:cNvPr>
          <p:cNvSpPr>
            <a:spLocks noGrp="1"/>
          </p:cNvSpPr>
          <p:nvPr>
            <p:ph type="ctrTitle"/>
          </p:nvPr>
        </p:nvSpPr>
        <p:spPr>
          <a:xfrm>
            <a:off x="676275" y="923925"/>
            <a:ext cx="10839450" cy="2784476"/>
          </a:xfrm>
        </p:spPr>
        <p:txBody>
          <a:bodyPr>
            <a:normAutofit/>
          </a:bodyPr>
          <a:lstStyle/>
          <a:p>
            <a:r>
              <a:rPr lang="en-US" dirty="0"/>
              <a:t>Preparing Engineering Students for the AI Age Workplace</a:t>
            </a:r>
          </a:p>
        </p:txBody>
      </p:sp>
      <p:sp>
        <p:nvSpPr>
          <p:cNvPr id="3" name="Subtitle 2">
            <a:extLst>
              <a:ext uri="{FF2B5EF4-FFF2-40B4-BE49-F238E27FC236}">
                <a16:creationId xmlns:a16="http://schemas.microsoft.com/office/drawing/2014/main" id="{AEAFB89F-4675-7842-8019-A9683D1DF78F}"/>
              </a:ext>
            </a:extLst>
          </p:cNvPr>
          <p:cNvSpPr>
            <a:spLocks noGrp="1"/>
          </p:cNvSpPr>
          <p:nvPr>
            <p:ph type="subTitle" idx="1"/>
          </p:nvPr>
        </p:nvSpPr>
        <p:spPr>
          <a:xfrm>
            <a:off x="5246461" y="4157681"/>
            <a:ext cx="6801612" cy="1971255"/>
          </a:xfrm>
        </p:spPr>
        <p:txBody>
          <a:bodyPr>
            <a:normAutofit/>
          </a:bodyPr>
          <a:lstStyle/>
          <a:p>
            <a:endParaRPr lang="en-US" sz="1000" dirty="0"/>
          </a:p>
          <a:p>
            <a:r>
              <a:rPr lang="en-US" sz="2800" dirty="0"/>
              <a:t>With an Elective Course</a:t>
            </a:r>
          </a:p>
          <a:p>
            <a:endParaRPr lang="en-US" sz="2800" dirty="0"/>
          </a:p>
          <a:p>
            <a:r>
              <a:rPr lang="en-US" sz="2800" dirty="0"/>
              <a:t>Dr. Jason Yao</a:t>
            </a:r>
            <a:endParaRPr lang="en-US" sz="1600" dirty="0"/>
          </a:p>
        </p:txBody>
      </p:sp>
      <p:pic>
        <p:nvPicPr>
          <p:cNvPr id="7" name="Picture 6">
            <a:extLst>
              <a:ext uri="{FF2B5EF4-FFF2-40B4-BE49-F238E27FC236}">
                <a16:creationId xmlns:a16="http://schemas.microsoft.com/office/drawing/2014/main" id="{065D01CC-8378-A35F-0188-6569ABE9C62C}"/>
              </a:ext>
            </a:extLst>
          </p:cNvPr>
          <p:cNvPicPr>
            <a:picLocks noChangeAspect="1"/>
          </p:cNvPicPr>
          <p:nvPr/>
        </p:nvPicPr>
        <p:blipFill>
          <a:blip r:embed="rId2"/>
          <a:stretch>
            <a:fillRect/>
          </a:stretch>
        </p:blipFill>
        <p:spPr>
          <a:xfrm>
            <a:off x="1871080" y="3789068"/>
            <a:ext cx="2597680" cy="2708482"/>
          </a:xfrm>
          <a:prstGeom prst="rect">
            <a:avLst/>
          </a:prstGeom>
          <a:ln>
            <a:noFill/>
          </a:ln>
          <a:effectLst>
            <a:softEdge rad="112500"/>
          </a:effectLst>
        </p:spPr>
      </p:pic>
    </p:spTree>
    <p:extLst>
      <p:ext uri="{BB962C8B-B14F-4D97-AF65-F5344CB8AC3E}">
        <p14:creationId xmlns:p14="http://schemas.microsoft.com/office/powerpoint/2010/main" val="181966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AF97-40BF-8E0B-FCF1-45AAC3C2BA4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65D851AA-591C-6BC4-A242-B045DF8BADAE}"/>
              </a:ext>
            </a:extLst>
          </p:cNvPr>
          <p:cNvSpPr>
            <a:spLocks noGrp="1"/>
          </p:cNvSpPr>
          <p:nvPr>
            <p:ph idx="1"/>
          </p:nvPr>
        </p:nvSpPr>
        <p:spPr/>
        <p:txBody>
          <a:bodyPr>
            <a:normAutofit fontScale="77500" lnSpcReduction="20000"/>
          </a:bodyPr>
          <a:lstStyle/>
          <a:p>
            <a:pPr marL="396875" indent="-396875"/>
            <a:r>
              <a:rPr lang="en-US" sz="4000" dirty="0"/>
              <a:t>Students’ awareness is crucial</a:t>
            </a:r>
          </a:p>
          <a:p>
            <a:pPr marL="396875" indent="-396875"/>
            <a:r>
              <a:rPr lang="en-US" sz="4000" dirty="0"/>
              <a:t>Students need intentional preparation </a:t>
            </a:r>
          </a:p>
          <a:p>
            <a:pPr marL="854075" lvl="1" indent="-396875"/>
            <a:r>
              <a:rPr lang="en-US" sz="3600" dirty="0"/>
              <a:t>Skill development</a:t>
            </a:r>
          </a:p>
          <a:p>
            <a:pPr marL="854075" lvl="1" indent="-396875"/>
            <a:r>
              <a:rPr lang="en-US" sz="3600" dirty="0"/>
              <a:t>Ethics reminders</a:t>
            </a:r>
          </a:p>
          <a:p>
            <a:pPr marL="854075" lvl="1" indent="-396875"/>
            <a:r>
              <a:rPr lang="en-US" sz="3600" dirty="0"/>
              <a:t>Navigation guidance</a:t>
            </a:r>
          </a:p>
          <a:p>
            <a:pPr marL="396875" indent="-396875"/>
            <a:r>
              <a:rPr lang="en-US" sz="4000" dirty="0"/>
              <a:t>Hands-on experiences are helpful</a:t>
            </a:r>
          </a:p>
        </p:txBody>
      </p:sp>
    </p:spTree>
    <p:extLst>
      <p:ext uri="{BB962C8B-B14F-4D97-AF65-F5344CB8AC3E}">
        <p14:creationId xmlns:p14="http://schemas.microsoft.com/office/powerpoint/2010/main" val="1430394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FA5B59FD-4134-0D0C-E458-3EA51706972F}"/>
              </a:ext>
            </a:extLst>
          </p:cNvPr>
          <p:cNvSpPr txBox="1">
            <a:spLocks/>
          </p:cNvSpPr>
          <p:nvPr/>
        </p:nvSpPr>
        <p:spPr>
          <a:xfrm>
            <a:off x="6479952" y="5505320"/>
            <a:ext cx="4253500" cy="752990"/>
          </a:xfrm>
          <a:prstGeom prst="rect">
            <a:avLst/>
          </a:prstGeom>
        </p:spPr>
        <p:txBody>
          <a:bodyPr>
            <a:normAutofit fontScale="62500" lnSpcReduction="20000"/>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tx1"/>
                </a:solidFill>
              </a:rPr>
              <a:t>Dr. Chuck Lesko</a:t>
            </a:r>
          </a:p>
          <a:p>
            <a:pPr marL="0" indent="0" algn="ctr">
              <a:buNone/>
            </a:pPr>
            <a:r>
              <a:rPr lang="en-US" sz="3200" dirty="0">
                <a:solidFill>
                  <a:schemeClr val="tx1"/>
                </a:solidFill>
              </a:rPr>
              <a:t>Department of Technology Systems</a:t>
            </a:r>
          </a:p>
        </p:txBody>
      </p:sp>
      <p:pic>
        <p:nvPicPr>
          <p:cNvPr id="6" name="Picture 5" descr="A person standing in a field of pumpkins&#10;&#10;Description automatically generated">
            <a:extLst>
              <a:ext uri="{FF2B5EF4-FFF2-40B4-BE49-F238E27FC236}">
                <a16:creationId xmlns:a16="http://schemas.microsoft.com/office/drawing/2014/main" id="{5DF60E22-B936-E2D7-929F-84F8386ED72A}"/>
              </a:ext>
            </a:extLst>
          </p:cNvPr>
          <p:cNvPicPr>
            <a:picLocks noChangeAspect="1"/>
          </p:cNvPicPr>
          <p:nvPr/>
        </p:nvPicPr>
        <p:blipFill>
          <a:blip r:embed="rId3">
            <a:extLst>
              <a:ext uri="{28A0092B-C50C-407E-A947-70E740481C1C}">
                <a14:useLocalDpi xmlns:a14="http://schemas.microsoft.com/office/drawing/2010/main" val="0"/>
              </a:ext>
            </a:extLst>
          </a:blip>
          <a:srcRect l="6145" r="64414" b="21526"/>
          <a:stretch/>
        </p:blipFill>
        <p:spPr>
          <a:xfrm rot="5400000">
            <a:off x="5655507" y="-882442"/>
            <a:ext cx="4765941" cy="7151942"/>
          </a:xfrm>
          <a:prstGeom prst="rect">
            <a:avLst/>
          </a:prstGeom>
          <a:ln w="41275">
            <a:solidFill>
              <a:srgbClr val="0070C0"/>
            </a:solidFill>
          </a:ln>
        </p:spPr>
      </p:pic>
    </p:spTree>
    <p:extLst>
      <p:ext uri="{BB962C8B-B14F-4D97-AF65-F5344CB8AC3E}">
        <p14:creationId xmlns:p14="http://schemas.microsoft.com/office/powerpoint/2010/main" val="382258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CA080B-1C74-12C5-276B-478A76EEBAB8}"/>
              </a:ext>
            </a:extLst>
          </p:cNvPr>
          <p:cNvPicPr>
            <a:picLocks noChangeAspect="1"/>
          </p:cNvPicPr>
          <p:nvPr/>
        </p:nvPicPr>
        <p:blipFill>
          <a:blip r:embed="rId3"/>
          <a:stretch>
            <a:fillRect/>
          </a:stretch>
        </p:blipFill>
        <p:spPr>
          <a:xfrm>
            <a:off x="8455" y="0"/>
            <a:ext cx="12175090" cy="6858000"/>
          </a:xfrm>
          <a:prstGeom prst="rect">
            <a:avLst/>
          </a:prstGeom>
        </p:spPr>
      </p:pic>
      <p:sp>
        <p:nvSpPr>
          <p:cNvPr id="8" name="Title 1">
            <a:extLst>
              <a:ext uri="{FF2B5EF4-FFF2-40B4-BE49-F238E27FC236}">
                <a16:creationId xmlns:a16="http://schemas.microsoft.com/office/drawing/2014/main" id="{65B8CE60-587E-1D5C-8B50-ED3441BA49CE}"/>
              </a:ext>
            </a:extLst>
          </p:cNvPr>
          <p:cNvSpPr txBox="1">
            <a:spLocks/>
          </p:cNvSpPr>
          <p:nvPr/>
        </p:nvSpPr>
        <p:spPr>
          <a:xfrm>
            <a:off x="314542" y="5158476"/>
            <a:ext cx="3240703" cy="1310563"/>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6000" b="1" i="0" kern="1200" spc="1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Should I dive in…?</a:t>
            </a:r>
          </a:p>
        </p:txBody>
      </p:sp>
    </p:spTree>
    <p:extLst>
      <p:ext uri="{BB962C8B-B14F-4D97-AF65-F5344CB8AC3E}">
        <p14:creationId xmlns:p14="http://schemas.microsoft.com/office/powerpoint/2010/main" val="137403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A2C9CF-D951-DFB0-CCAE-71E54C3E04EB}"/>
              </a:ext>
            </a:extLst>
          </p:cNvPr>
          <p:cNvSpPr/>
          <p:nvPr/>
        </p:nvSpPr>
        <p:spPr>
          <a:xfrm>
            <a:off x="6629210" y="1597675"/>
            <a:ext cx="5583095" cy="16328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a:extLst>
              <a:ext uri="{FF2B5EF4-FFF2-40B4-BE49-F238E27FC236}">
                <a16:creationId xmlns:a16="http://schemas.microsoft.com/office/drawing/2014/main" id="{C56AFB69-DBD2-F21A-CD32-BFB2F2B372B9}"/>
              </a:ext>
            </a:extLst>
          </p:cNvPr>
          <p:cNvSpPr txBox="1">
            <a:spLocks/>
          </p:cNvSpPr>
          <p:nvPr/>
        </p:nvSpPr>
        <p:spPr>
          <a:xfrm>
            <a:off x="368489" y="150221"/>
            <a:ext cx="5006447" cy="774594"/>
          </a:xfrm>
          <a:prstGeom prst="rect">
            <a:avLst/>
          </a:prstGeom>
        </p:spPr>
        <p:txBody>
          <a:bodyPr vert="horz" lIns="0" tIns="0" rIns="0" bIns="0" rtlCol="0" anchor="b" anchorCtr="0">
            <a:normAutofit fontScale="85000" lnSpcReduction="10000"/>
          </a:bodyPr>
          <a:lstStyle>
            <a:lvl1pPr algn="l" defTabSz="914400" rtl="0" eaLnBrk="1" latinLnBrk="0" hangingPunct="1">
              <a:lnSpc>
                <a:spcPct val="80000"/>
              </a:lnSpc>
              <a:spcBef>
                <a:spcPct val="0"/>
              </a:spcBef>
              <a:buNone/>
              <a:defRPr sz="4400" b="1" i="0" kern="1200" spc="5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US" dirty="0"/>
              <a:t>A Recent AI Timeline</a:t>
            </a:r>
          </a:p>
        </p:txBody>
      </p:sp>
      <p:grpSp>
        <p:nvGrpSpPr>
          <p:cNvPr id="9" name="Group 8">
            <a:extLst>
              <a:ext uri="{FF2B5EF4-FFF2-40B4-BE49-F238E27FC236}">
                <a16:creationId xmlns:a16="http://schemas.microsoft.com/office/drawing/2014/main" id="{2406E835-5ED6-DF91-81FA-5588F2D296C4}"/>
              </a:ext>
            </a:extLst>
          </p:cNvPr>
          <p:cNvGrpSpPr/>
          <p:nvPr/>
        </p:nvGrpSpPr>
        <p:grpSpPr>
          <a:xfrm>
            <a:off x="259305" y="2884938"/>
            <a:ext cx="11207097" cy="1536933"/>
            <a:chOff x="259305" y="2884938"/>
            <a:chExt cx="11207097" cy="1536933"/>
          </a:xfrm>
        </p:grpSpPr>
        <p:sp>
          <p:nvSpPr>
            <p:cNvPr id="10" name="Hexagon 9">
              <a:extLst>
                <a:ext uri="{FF2B5EF4-FFF2-40B4-BE49-F238E27FC236}">
                  <a16:creationId xmlns:a16="http://schemas.microsoft.com/office/drawing/2014/main" id="{F2EB4D6D-0989-AE37-DE9D-447114CA10B7}"/>
                </a:ext>
              </a:extLst>
            </p:cNvPr>
            <p:cNvSpPr/>
            <p:nvPr/>
          </p:nvSpPr>
          <p:spPr>
            <a:xfrm>
              <a:off x="259305" y="3428578"/>
              <a:ext cx="1194178" cy="993293"/>
            </a:xfrm>
            <a:prstGeom prst="hexagon">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t>1950</a:t>
              </a:r>
            </a:p>
          </p:txBody>
        </p:sp>
        <p:sp>
          <p:nvSpPr>
            <p:cNvPr id="11" name="Hexagon 10">
              <a:extLst>
                <a:ext uri="{FF2B5EF4-FFF2-40B4-BE49-F238E27FC236}">
                  <a16:creationId xmlns:a16="http://schemas.microsoft.com/office/drawing/2014/main" id="{9A207D25-7EEF-9905-CA8A-30294E5A29D8}"/>
                </a:ext>
              </a:extLst>
            </p:cNvPr>
            <p:cNvSpPr/>
            <p:nvPr/>
          </p:nvSpPr>
          <p:spPr>
            <a:xfrm>
              <a:off x="1244216" y="2916787"/>
              <a:ext cx="1194178" cy="993293"/>
            </a:xfrm>
            <a:prstGeom prst="hexagon">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t>1956</a:t>
              </a:r>
            </a:p>
          </p:txBody>
        </p:sp>
        <p:sp>
          <p:nvSpPr>
            <p:cNvPr id="12" name="Hexagon 11">
              <a:extLst>
                <a:ext uri="{FF2B5EF4-FFF2-40B4-BE49-F238E27FC236}">
                  <a16:creationId xmlns:a16="http://schemas.microsoft.com/office/drawing/2014/main" id="{3A899BF5-4DEB-7605-DBBF-BE8D362152E7}"/>
                </a:ext>
              </a:extLst>
            </p:cNvPr>
            <p:cNvSpPr/>
            <p:nvPr/>
          </p:nvSpPr>
          <p:spPr>
            <a:xfrm>
              <a:off x="2254150" y="3414931"/>
              <a:ext cx="1194178" cy="993293"/>
            </a:xfrm>
            <a:prstGeom prst="hexagon">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t>1964</a:t>
              </a:r>
            </a:p>
          </p:txBody>
        </p:sp>
        <p:sp>
          <p:nvSpPr>
            <p:cNvPr id="13" name="Hexagon 12">
              <a:extLst>
                <a:ext uri="{FF2B5EF4-FFF2-40B4-BE49-F238E27FC236}">
                  <a16:creationId xmlns:a16="http://schemas.microsoft.com/office/drawing/2014/main" id="{4F498BA7-8DBD-8DA3-24A7-65AA17FEE887}"/>
                </a:ext>
              </a:extLst>
            </p:cNvPr>
            <p:cNvSpPr/>
            <p:nvPr/>
          </p:nvSpPr>
          <p:spPr>
            <a:xfrm>
              <a:off x="3266362" y="2916785"/>
              <a:ext cx="1194178" cy="993293"/>
            </a:xfrm>
            <a:prstGeom prst="hexagon">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t>1997</a:t>
              </a:r>
            </a:p>
          </p:txBody>
        </p:sp>
        <p:sp>
          <p:nvSpPr>
            <p:cNvPr id="14" name="Hexagon 13">
              <a:extLst>
                <a:ext uri="{FF2B5EF4-FFF2-40B4-BE49-F238E27FC236}">
                  <a16:creationId xmlns:a16="http://schemas.microsoft.com/office/drawing/2014/main" id="{4C9C9A51-598C-57FE-5056-CBA0DFE57498}"/>
                </a:ext>
              </a:extLst>
            </p:cNvPr>
            <p:cNvSpPr/>
            <p:nvPr/>
          </p:nvSpPr>
          <p:spPr>
            <a:xfrm>
              <a:off x="4274018" y="3414934"/>
              <a:ext cx="1194178" cy="993293"/>
            </a:xfrm>
            <a:prstGeom prst="hexagon">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t>1999</a:t>
              </a:r>
            </a:p>
          </p:txBody>
        </p:sp>
        <p:sp>
          <p:nvSpPr>
            <p:cNvPr id="15" name="Hexagon 14">
              <a:extLst>
                <a:ext uri="{FF2B5EF4-FFF2-40B4-BE49-F238E27FC236}">
                  <a16:creationId xmlns:a16="http://schemas.microsoft.com/office/drawing/2014/main" id="{3B9F11BF-664E-721F-32BF-89E453E51449}"/>
                </a:ext>
              </a:extLst>
            </p:cNvPr>
            <p:cNvSpPr/>
            <p:nvPr/>
          </p:nvSpPr>
          <p:spPr>
            <a:xfrm>
              <a:off x="5270317" y="2884938"/>
              <a:ext cx="1194178" cy="993293"/>
            </a:xfrm>
            <a:prstGeom prst="hexagon">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t>2002</a:t>
              </a:r>
            </a:p>
          </p:txBody>
        </p:sp>
        <p:sp>
          <p:nvSpPr>
            <p:cNvPr id="16" name="Hexagon 15">
              <a:extLst>
                <a:ext uri="{FF2B5EF4-FFF2-40B4-BE49-F238E27FC236}">
                  <a16:creationId xmlns:a16="http://schemas.microsoft.com/office/drawing/2014/main" id="{1562B166-A6B2-4C25-A7A7-5B0A160B3334}"/>
                </a:ext>
              </a:extLst>
            </p:cNvPr>
            <p:cNvSpPr/>
            <p:nvPr/>
          </p:nvSpPr>
          <p:spPr>
            <a:xfrm>
              <a:off x="6282524" y="3383087"/>
              <a:ext cx="1194178" cy="993293"/>
            </a:xfrm>
            <a:prstGeom prst="hexagon">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t>2011</a:t>
              </a:r>
            </a:p>
          </p:txBody>
        </p:sp>
        <p:sp>
          <p:nvSpPr>
            <p:cNvPr id="17" name="Hexagon 16">
              <a:extLst>
                <a:ext uri="{FF2B5EF4-FFF2-40B4-BE49-F238E27FC236}">
                  <a16:creationId xmlns:a16="http://schemas.microsoft.com/office/drawing/2014/main" id="{1DAF4D46-1EDD-1FCC-3256-B9699756838E}"/>
                </a:ext>
              </a:extLst>
            </p:cNvPr>
            <p:cNvSpPr/>
            <p:nvPr/>
          </p:nvSpPr>
          <p:spPr>
            <a:xfrm>
              <a:off x="7292458" y="2898592"/>
              <a:ext cx="1194178" cy="993293"/>
            </a:xfrm>
            <a:prstGeom prst="hexag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t>2014</a:t>
              </a:r>
            </a:p>
          </p:txBody>
        </p:sp>
        <p:sp>
          <p:nvSpPr>
            <p:cNvPr id="18" name="Hexagon 17">
              <a:extLst>
                <a:ext uri="{FF2B5EF4-FFF2-40B4-BE49-F238E27FC236}">
                  <a16:creationId xmlns:a16="http://schemas.microsoft.com/office/drawing/2014/main" id="{AF9170FA-CF69-34A8-8E99-54A73518CFEE}"/>
                </a:ext>
              </a:extLst>
            </p:cNvPr>
            <p:cNvSpPr/>
            <p:nvPr/>
          </p:nvSpPr>
          <p:spPr>
            <a:xfrm>
              <a:off x="8291022" y="3383085"/>
              <a:ext cx="1194178" cy="993293"/>
            </a:xfrm>
            <a:prstGeom prst="hexagon">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t>2020</a:t>
              </a:r>
            </a:p>
          </p:txBody>
        </p:sp>
        <p:sp>
          <p:nvSpPr>
            <p:cNvPr id="19" name="Hexagon 18">
              <a:extLst>
                <a:ext uri="{FF2B5EF4-FFF2-40B4-BE49-F238E27FC236}">
                  <a16:creationId xmlns:a16="http://schemas.microsoft.com/office/drawing/2014/main" id="{4E3584F4-4612-CE42-FF8A-DFA9156CE664}"/>
                </a:ext>
              </a:extLst>
            </p:cNvPr>
            <p:cNvSpPr/>
            <p:nvPr/>
          </p:nvSpPr>
          <p:spPr>
            <a:xfrm>
              <a:off x="9285030" y="2884940"/>
              <a:ext cx="1194178" cy="993293"/>
            </a:xfrm>
            <a:prstGeom prst="hexag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t>2022</a:t>
              </a:r>
            </a:p>
          </p:txBody>
        </p:sp>
        <p:sp>
          <p:nvSpPr>
            <p:cNvPr id="20" name="Hexagon 19">
              <a:extLst>
                <a:ext uri="{FF2B5EF4-FFF2-40B4-BE49-F238E27FC236}">
                  <a16:creationId xmlns:a16="http://schemas.microsoft.com/office/drawing/2014/main" id="{853FBB1D-35BA-59E3-60DD-A98E68AFB367}"/>
                </a:ext>
              </a:extLst>
            </p:cNvPr>
            <p:cNvSpPr/>
            <p:nvPr/>
          </p:nvSpPr>
          <p:spPr>
            <a:xfrm>
              <a:off x="10272224" y="3396733"/>
              <a:ext cx="1194178" cy="993293"/>
            </a:xfrm>
            <a:prstGeom prst="hexag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t>2025</a:t>
              </a:r>
            </a:p>
          </p:txBody>
        </p:sp>
      </p:grpSp>
      <p:sp>
        <p:nvSpPr>
          <p:cNvPr id="21" name="TextBox 20">
            <a:extLst>
              <a:ext uri="{FF2B5EF4-FFF2-40B4-BE49-F238E27FC236}">
                <a16:creationId xmlns:a16="http://schemas.microsoft.com/office/drawing/2014/main" id="{CEC273BB-143E-C5DA-C4CB-2CA0A388EDF2}"/>
              </a:ext>
            </a:extLst>
          </p:cNvPr>
          <p:cNvSpPr txBox="1"/>
          <p:nvPr/>
        </p:nvSpPr>
        <p:spPr>
          <a:xfrm>
            <a:off x="334369" y="4465088"/>
            <a:ext cx="1044050" cy="646331"/>
          </a:xfrm>
          <a:prstGeom prst="rect">
            <a:avLst/>
          </a:prstGeom>
          <a:noFill/>
        </p:spPr>
        <p:txBody>
          <a:bodyPr wrap="square" rtlCol="0">
            <a:spAutoFit/>
          </a:bodyPr>
          <a:lstStyle/>
          <a:p>
            <a:pPr algn="ctr"/>
            <a:r>
              <a:rPr lang="en-US" b="1" dirty="0"/>
              <a:t>Turing Test</a:t>
            </a:r>
          </a:p>
        </p:txBody>
      </p:sp>
      <p:sp>
        <p:nvSpPr>
          <p:cNvPr id="22" name="TextBox 21">
            <a:extLst>
              <a:ext uri="{FF2B5EF4-FFF2-40B4-BE49-F238E27FC236}">
                <a16:creationId xmlns:a16="http://schemas.microsoft.com/office/drawing/2014/main" id="{A80F8581-3FC9-2803-63E1-C30534CACCC1}"/>
              </a:ext>
            </a:extLst>
          </p:cNvPr>
          <p:cNvSpPr txBox="1"/>
          <p:nvPr/>
        </p:nvSpPr>
        <p:spPr>
          <a:xfrm>
            <a:off x="2039199" y="4476464"/>
            <a:ext cx="1665026" cy="646331"/>
          </a:xfrm>
          <a:prstGeom prst="rect">
            <a:avLst/>
          </a:prstGeom>
          <a:noFill/>
        </p:spPr>
        <p:txBody>
          <a:bodyPr wrap="square" rtlCol="0">
            <a:spAutoFit/>
          </a:bodyPr>
          <a:lstStyle/>
          <a:p>
            <a:pPr algn="ctr"/>
            <a:r>
              <a:rPr lang="en-US" b="1" dirty="0"/>
              <a:t>Weizenbaum</a:t>
            </a:r>
          </a:p>
          <a:p>
            <a:pPr algn="ctr"/>
            <a:r>
              <a:rPr lang="en-US" b="1" dirty="0"/>
              <a:t>Chatbot</a:t>
            </a:r>
          </a:p>
        </p:txBody>
      </p:sp>
      <p:sp>
        <p:nvSpPr>
          <p:cNvPr id="23" name="TextBox 22">
            <a:extLst>
              <a:ext uri="{FF2B5EF4-FFF2-40B4-BE49-F238E27FC236}">
                <a16:creationId xmlns:a16="http://schemas.microsoft.com/office/drawing/2014/main" id="{A5060381-5691-EBCA-EF87-A67D19859B67}"/>
              </a:ext>
            </a:extLst>
          </p:cNvPr>
          <p:cNvSpPr txBox="1"/>
          <p:nvPr/>
        </p:nvSpPr>
        <p:spPr>
          <a:xfrm>
            <a:off x="4202356" y="4403535"/>
            <a:ext cx="1335203" cy="923330"/>
          </a:xfrm>
          <a:prstGeom prst="rect">
            <a:avLst/>
          </a:prstGeom>
          <a:noFill/>
        </p:spPr>
        <p:txBody>
          <a:bodyPr wrap="square" rtlCol="0">
            <a:spAutoFit/>
          </a:bodyPr>
          <a:lstStyle/>
          <a:p>
            <a:pPr algn="ctr"/>
            <a:r>
              <a:rPr lang="en-US" b="1" dirty="0"/>
              <a:t>Sony Launches </a:t>
            </a:r>
            <a:r>
              <a:rPr lang="en-US" b="1" dirty="0" err="1"/>
              <a:t>AiBO</a:t>
            </a:r>
            <a:endParaRPr lang="en-US" b="1" dirty="0"/>
          </a:p>
        </p:txBody>
      </p:sp>
      <p:sp>
        <p:nvSpPr>
          <p:cNvPr id="24" name="TextBox 23">
            <a:extLst>
              <a:ext uri="{FF2B5EF4-FFF2-40B4-BE49-F238E27FC236}">
                <a16:creationId xmlns:a16="http://schemas.microsoft.com/office/drawing/2014/main" id="{77FA4A2A-564E-3AF0-D46F-3D551089C197}"/>
              </a:ext>
            </a:extLst>
          </p:cNvPr>
          <p:cNvSpPr txBox="1"/>
          <p:nvPr/>
        </p:nvSpPr>
        <p:spPr>
          <a:xfrm>
            <a:off x="6055054" y="4421871"/>
            <a:ext cx="1649117" cy="1200329"/>
          </a:xfrm>
          <a:prstGeom prst="rect">
            <a:avLst/>
          </a:prstGeom>
          <a:noFill/>
        </p:spPr>
        <p:txBody>
          <a:bodyPr wrap="square" rtlCol="0">
            <a:spAutoFit/>
          </a:bodyPr>
          <a:lstStyle/>
          <a:p>
            <a:pPr algn="ctr"/>
            <a:r>
              <a:rPr lang="en-US" b="1" dirty="0"/>
              <a:t>Apple integrates Siri into iPhone</a:t>
            </a:r>
          </a:p>
        </p:txBody>
      </p:sp>
      <p:sp>
        <p:nvSpPr>
          <p:cNvPr id="25" name="TextBox 24">
            <a:extLst>
              <a:ext uri="{FF2B5EF4-FFF2-40B4-BE49-F238E27FC236}">
                <a16:creationId xmlns:a16="http://schemas.microsoft.com/office/drawing/2014/main" id="{DD723CAE-CA04-1DD9-8A51-1A44DC4BB772}"/>
              </a:ext>
            </a:extLst>
          </p:cNvPr>
          <p:cNvSpPr txBox="1"/>
          <p:nvPr/>
        </p:nvSpPr>
        <p:spPr>
          <a:xfrm>
            <a:off x="8160651" y="4421871"/>
            <a:ext cx="1454920" cy="646331"/>
          </a:xfrm>
          <a:prstGeom prst="rect">
            <a:avLst/>
          </a:prstGeom>
          <a:noFill/>
        </p:spPr>
        <p:txBody>
          <a:bodyPr wrap="square" rtlCol="0">
            <a:spAutoFit/>
          </a:bodyPr>
          <a:lstStyle/>
          <a:p>
            <a:pPr algn="ctr"/>
            <a:r>
              <a:rPr lang="en-US" b="1" dirty="0"/>
              <a:t>GPT-3 is Introduced</a:t>
            </a:r>
          </a:p>
        </p:txBody>
      </p:sp>
      <p:sp>
        <p:nvSpPr>
          <p:cNvPr id="26" name="TextBox 25">
            <a:extLst>
              <a:ext uri="{FF2B5EF4-FFF2-40B4-BE49-F238E27FC236}">
                <a16:creationId xmlns:a16="http://schemas.microsoft.com/office/drawing/2014/main" id="{BEE59464-CC69-48CA-8BAC-63D35556A49B}"/>
              </a:ext>
            </a:extLst>
          </p:cNvPr>
          <p:cNvSpPr txBox="1"/>
          <p:nvPr/>
        </p:nvSpPr>
        <p:spPr>
          <a:xfrm>
            <a:off x="9506794" y="4403337"/>
            <a:ext cx="2725037" cy="1754326"/>
          </a:xfrm>
          <a:prstGeom prst="rect">
            <a:avLst/>
          </a:prstGeom>
          <a:noFill/>
        </p:spPr>
        <p:txBody>
          <a:bodyPr wrap="square" rtlCol="0">
            <a:spAutoFit/>
          </a:bodyPr>
          <a:lstStyle/>
          <a:p>
            <a:pPr algn="ctr"/>
            <a:r>
              <a:rPr lang="en-US" b="1" dirty="0"/>
              <a:t>Ethical AI &amp; Regs</a:t>
            </a:r>
          </a:p>
          <a:p>
            <a:pPr algn="ctr"/>
            <a:r>
              <a:rPr lang="en-US" b="1" dirty="0"/>
              <a:t>Multimodal AI</a:t>
            </a:r>
          </a:p>
          <a:p>
            <a:pPr algn="ctr"/>
            <a:r>
              <a:rPr lang="en-US" b="1" dirty="0"/>
              <a:t>ChatGPT-5</a:t>
            </a:r>
          </a:p>
          <a:p>
            <a:pPr algn="ctr"/>
            <a:r>
              <a:rPr lang="en-US" b="1" dirty="0"/>
              <a:t>Conversational AI</a:t>
            </a:r>
          </a:p>
          <a:p>
            <a:pPr algn="ctr"/>
            <a:r>
              <a:rPr lang="en-US" b="1" dirty="0"/>
              <a:t>AI Chatbot builders</a:t>
            </a:r>
          </a:p>
          <a:p>
            <a:pPr algn="ctr"/>
            <a:r>
              <a:rPr lang="en-US" b="1" dirty="0"/>
              <a:t>Small language Models</a:t>
            </a:r>
          </a:p>
        </p:txBody>
      </p:sp>
      <p:sp>
        <p:nvSpPr>
          <p:cNvPr id="27" name="TextBox 26">
            <a:extLst>
              <a:ext uri="{FF2B5EF4-FFF2-40B4-BE49-F238E27FC236}">
                <a16:creationId xmlns:a16="http://schemas.microsoft.com/office/drawing/2014/main" id="{DD47BD32-9496-4048-0E50-2F233EB346C8}"/>
              </a:ext>
            </a:extLst>
          </p:cNvPr>
          <p:cNvSpPr txBox="1"/>
          <p:nvPr/>
        </p:nvSpPr>
        <p:spPr>
          <a:xfrm>
            <a:off x="569784" y="1993455"/>
            <a:ext cx="2543042" cy="923330"/>
          </a:xfrm>
          <a:prstGeom prst="rect">
            <a:avLst/>
          </a:prstGeom>
          <a:solidFill>
            <a:schemeClr val="bg1"/>
          </a:solidFill>
        </p:spPr>
        <p:txBody>
          <a:bodyPr wrap="square" rtlCol="0">
            <a:spAutoFit/>
          </a:bodyPr>
          <a:lstStyle/>
          <a:p>
            <a:pPr algn="ctr"/>
            <a:r>
              <a:rPr lang="en-US" b="1" dirty="0"/>
              <a:t>McCarthy</a:t>
            </a:r>
          </a:p>
          <a:p>
            <a:pPr algn="ctr"/>
            <a:r>
              <a:rPr lang="en-US" b="1" dirty="0"/>
              <a:t>“Artificial </a:t>
            </a:r>
          </a:p>
          <a:p>
            <a:pPr algn="ctr"/>
            <a:r>
              <a:rPr lang="en-US" b="1" dirty="0"/>
              <a:t>Intelligence”</a:t>
            </a:r>
          </a:p>
        </p:txBody>
      </p:sp>
      <p:sp>
        <p:nvSpPr>
          <p:cNvPr id="28" name="TextBox 27">
            <a:extLst>
              <a:ext uri="{FF2B5EF4-FFF2-40B4-BE49-F238E27FC236}">
                <a16:creationId xmlns:a16="http://schemas.microsoft.com/office/drawing/2014/main" id="{F6B96351-D532-D7C3-3CDF-C4AF2D49031C}"/>
              </a:ext>
            </a:extLst>
          </p:cNvPr>
          <p:cNvSpPr txBox="1"/>
          <p:nvPr/>
        </p:nvSpPr>
        <p:spPr>
          <a:xfrm>
            <a:off x="3136861" y="1993455"/>
            <a:ext cx="1508064" cy="923330"/>
          </a:xfrm>
          <a:prstGeom prst="rect">
            <a:avLst/>
          </a:prstGeom>
          <a:noFill/>
        </p:spPr>
        <p:txBody>
          <a:bodyPr wrap="square" rtlCol="0">
            <a:spAutoFit/>
          </a:bodyPr>
          <a:lstStyle/>
          <a:p>
            <a:pPr algn="ctr"/>
            <a:r>
              <a:rPr lang="en-US" b="1" dirty="0"/>
              <a:t>Deep Blue</a:t>
            </a:r>
          </a:p>
          <a:p>
            <a:pPr algn="ctr"/>
            <a:r>
              <a:rPr lang="en-US" b="1" dirty="0"/>
              <a:t>Beats Kasparov</a:t>
            </a:r>
          </a:p>
        </p:txBody>
      </p:sp>
      <p:sp>
        <p:nvSpPr>
          <p:cNvPr id="29" name="TextBox 28">
            <a:extLst>
              <a:ext uri="{FF2B5EF4-FFF2-40B4-BE49-F238E27FC236}">
                <a16:creationId xmlns:a16="http://schemas.microsoft.com/office/drawing/2014/main" id="{69EB9256-09DF-1CED-8F1A-EC1177CD77B2}"/>
              </a:ext>
            </a:extLst>
          </p:cNvPr>
          <p:cNvSpPr txBox="1"/>
          <p:nvPr/>
        </p:nvSpPr>
        <p:spPr>
          <a:xfrm>
            <a:off x="4940482" y="1995100"/>
            <a:ext cx="1853847" cy="923330"/>
          </a:xfrm>
          <a:prstGeom prst="rect">
            <a:avLst/>
          </a:prstGeom>
          <a:noFill/>
        </p:spPr>
        <p:txBody>
          <a:bodyPr wrap="square" rtlCol="0">
            <a:spAutoFit/>
          </a:bodyPr>
          <a:lstStyle/>
          <a:p>
            <a:pPr algn="ctr"/>
            <a:r>
              <a:rPr lang="en-US" b="1" dirty="0"/>
              <a:t>Roomba is 1</a:t>
            </a:r>
            <a:r>
              <a:rPr lang="en-US" b="1" baseline="30000" dirty="0"/>
              <a:t>st</a:t>
            </a:r>
            <a:r>
              <a:rPr lang="en-US" b="1" dirty="0"/>
              <a:t> Robo Vacuum cleaner</a:t>
            </a:r>
          </a:p>
        </p:txBody>
      </p:sp>
      <p:sp>
        <p:nvSpPr>
          <p:cNvPr id="30" name="TextBox 29">
            <a:extLst>
              <a:ext uri="{FF2B5EF4-FFF2-40B4-BE49-F238E27FC236}">
                <a16:creationId xmlns:a16="http://schemas.microsoft.com/office/drawing/2014/main" id="{02495AA0-EF0A-E206-9C25-4D16E4F424BE}"/>
              </a:ext>
            </a:extLst>
          </p:cNvPr>
          <p:cNvSpPr txBox="1"/>
          <p:nvPr/>
        </p:nvSpPr>
        <p:spPr>
          <a:xfrm>
            <a:off x="7166172" y="1993455"/>
            <a:ext cx="1410286" cy="923330"/>
          </a:xfrm>
          <a:prstGeom prst="rect">
            <a:avLst/>
          </a:prstGeom>
          <a:noFill/>
        </p:spPr>
        <p:txBody>
          <a:bodyPr wrap="square" rtlCol="0">
            <a:spAutoFit/>
          </a:bodyPr>
          <a:lstStyle/>
          <a:p>
            <a:pPr algn="ctr"/>
            <a:r>
              <a:rPr lang="en-US" b="1" dirty="0"/>
              <a:t>Amazon launches Alexa</a:t>
            </a:r>
          </a:p>
        </p:txBody>
      </p:sp>
      <p:sp>
        <p:nvSpPr>
          <p:cNvPr id="31" name="TextBox 30">
            <a:extLst>
              <a:ext uri="{FF2B5EF4-FFF2-40B4-BE49-F238E27FC236}">
                <a16:creationId xmlns:a16="http://schemas.microsoft.com/office/drawing/2014/main" id="{9890EAD8-6714-1A46-A90A-3386E17169E2}"/>
              </a:ext>
            </a:extLst>
          </p:cNvPr>
          <p:cNvSpPr txBox="1"/>
          <p:nvPr/>
        </p:nvSpPr>
        <p:spPr>
          <a:xfrm>
            <a:off x="9277053" y="1996030"/>
            <a:ext cx="1210131" cy="923330"/>
          </a:xfrm>
          <a:prstGeom prst="rect">
            <a:avLst/>
          </a:prstGeom>
          <a:noFill/>
        </p:spPr>
        <p:txBody>
          <a:bodyPr wrap="square" rtlCol="0">
            <a:spAutoFit/>
          </a:bodyPr>
          <a:lstStyle/>
          <a:p>
            <a:pPr algn="ctr"/>
            <a:r>
              <a:rPr lang="en-US" b="1" dirty="0"/>
              <a:t>ChatGPT made public</a:t>
            </a:r>
          </a:p>
        </p:txBody>
      </p:sp>
      <p:sp>
        <p:nvSpPr>
          <p:cNvPr id="32" name="Arrow: Right 31">
            <a:extLst>
              <a:ext uri="{FF2B5EF4-FFF2-40B4-BE49-F238E27FC236}">
                <a16:creationId xmlns:a16="http://schemas.microsoft.com/office/drawing/2014/main" id="{219A412A-2160-8C19-0572-8B025E697AEA}"/>
              </a:ext>
            </a:extLst>
          </p:cNvPr>
          <p:cNvSpPr/>
          <p:nvPr/>
        </p:nvSpPr>
        <p:spPr>
          <a:xfrm>
            <a:off x="11386784" y="3117566"/>
            <a:ext cx="545911" cy="481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842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7CEA53-4BE9-4752-C7BC-AB395A117E15}"/>
              </a:ext>
            </a:extLst>
          </p:cNvPr>
          <p:cNvSpPr/>
          <p:nvPr/>
        </p:nvSpPr>
        <p:spPr>
          <a:xfrm>
            <a:off x="6331431" y="-50505"/>
            <a:ext cx="5854262" cy="348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Rectangle 1">
            <a:extLst>
              <a:ext uri="{FF2B5EF4-FFF2-40B4-BE49-F238E27FC236}">
                <a16:creationId xmlns:a16="http://schemas.microsoft.com/office/drawing/2014/main" id="{9357708B-856D-3A9B-2809-81C478FFEF09}"/>
              </a:ext>
            </a:extLst>
          </p:cNvPr>
          <p:cNvSpPr/>
          <p:nvPr/>
        </p:nvSpPr>
        <p:spPr>
          <a:xfrm>
            <a:off x="417758" y="1759233"/>
            <a:ext cx="2783139" cy="548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1">
            <a:extLst>
              <a:ext uri="{FF2B5EF4-FFF2-40B4-BE49-F238E27FC236}">
                <a16:creationId xmlns:a16="http://schemas.microsoft.com/office/drawing/2014/main" id="{35BB8CD2-51F0-3944-8EAE-99A070861AF2}"/>
              </a:ext>
            </a:extLst>
          </p:cNvPr>
          <p:cNvSpPr txBox="1">
            <a:spLocks/>
          </p:cNvSpPr>
          <p:nvPr/>
        </p:nvSpPr>
        <p:spPr>
          <a:xfrm>
            <a:off x="929073" y="1994712"/>
            <a:ext cx="10333850" cy="1200330"/>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4400" b="1" i="0" kern="1200" spc="5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0" dirty="0">
                <a:solidFill>
                  <a:srgbClr val="212529"/>
                </a:solidFill>
                <a:latin typeface="Inter var ISO"/>
              </a:rPr>
              <a:t>ISO was founded with the idea of answering a fundamental question: “what's the best way of doing this?”</a:t>
            </a:r>
            <a:r>
              <a:rPr lang="en-US" sz="3200" dirty="0"/>
              <a:t> </a:t>
            </a:r>
          </a:p>
        </p:txBody>
      </p:sp>
      <p:sp>
        <p:nvSpPr>
          <p:cNvPr id="5" name="TextBox 4">
            <a:extLst>
              <a:ext uri="{FF2B5EF4-FFF2-40B4-BE49-F238E27FC236}">
                <a16:creationId xmlns:a16="http://schemas.microsoft.com/office/drawing/2014/main" id="{F05ABF5F-945E-CF79-7742-234D1BEB9829}"/>
              </a:ext>
            </a:extLst>
          </p:cNvPr>
          <p:cNvSpPr txBox="1"/>
          <p:nvPr/>
        </p:nvSpPr>
        <p:spPr>
          <a:xfrm>
            <a:off x="2208442" y="206480"/>
            <a:ext cx="6093724" cy="1200329"/>
          </a:xfrm>
          <a:prstGeom prst="rect">
            <a:avLst/>
          </a:prstGeom>
          <a:noFill/>
        </p:spPr>
        <p:txBody>
          <a:bodyPr wrap="square">
            <a:spAutoFit/>
          </a:bodyPr>
          <a:lstStyle/>
          <a:p>
            <a:r>
              <a:rPr lang="en-US" sz="3600" b="1" i="0" dirty="0">
                <a:solidFill>
                  <a:srgbClr val="202122"/>
                </a:solidFill>
                <a:effectLst/>
                <a:latin typeface="Arial" panose="020B0604020202020204" pitchFamily="34" charset="0"/>
              </a:rPr>
              <a:t>International Organization for Standardization</a:t>
            </a:r>
            <a:r>
              <a:rPr lang="en-US" sz="3600" b="0" i="0" dirty="0">
                <a:solidFill>
                  <a:srgbClr val="202122"/>
                </a:solidFill>
                <a:effectLst/>
                <a:latin typeface="Arial" panose="020B0604020202020204" pitchFamily="34" charset="0"/>
              </a:rPr>
              <a:t> (</a:t>
            </a:r>
            <a:r>
              <a:rPr lang="en-US" sz="3600" b="1" i="0" dirty="0">
                <a:solidFill>
                  <a:srgbClr val="202122"/>
                </a:solidFill>
                <a:effectLst/>
                <a:latin typeface="Arial" panose="020B0604020202020204" pitchFamily="34" charset="0"/>
              </a:rPr>
              <a:t>ISO)</a:t>
            </a:r>
            <a:endParaRPr lang="en-US" sz="3600" dirty="0"/>
          </a:p>
        </p:txBody>
      </p:sp>
      <p:sp>
        <p:nvSpPr>
          <p:cNvPr id="6" name="TextBox 5">
            <a:extLst>
              <a:ext uri="{FF2B5EF4-FFF2-40B4-BE49-F238E27FC236}">
                <a16:creationId xmlns:a16="http://schemas.microsoft.com/office/drawing/2014/main" id="{3C6CAE20-20BD-5733-6F56-63866BA065FE}"/>
              </a:ext>
            </a:extLst>
          </p:cNvPr>
          <p:cNvSpPr txBox="1"/>
          <p:nvPr/>
        </p:nvSpPr>
        <p:spPr>
          <a:xfrm>
            <a:off x="821139" y="3892827"/>
            <a:ext cx="10549719" cy="1815882"/>
          </a:xfrm>
          <a:prstGeom prst="rect">
            <a:avLst/>
          </a:prstGeom>
          <a:noFill/>
        </p:spPr>
        <p:txBody>
          <a:bodyPr wrap="square">
            <a:spAutoFit/>
          </a:bodyPr>
          <a:lstStyle/>
          <a:p>
            <a:pPr algn="ctr"/>
            <a:r>
              <a:rPr lang="en-US" sz="2800" dirty="0">
                <a:solidFill>
                  <a:srgbClr val="212529"/>
                </a:solidFill>
                <a:latin typeface="Inter var ISO"/>
                <a:ea typeface="+mj-ea"/>
                <a:cs typeface="+mj-cs"/>
              </a:rPr>
              <a:t>Standards are the distilled wisdom of people with expertise in their subject matter and who know the needs of the organizations they represent – people such as manufacturers, sellers, buyers, customers, trade associations, users or regulators.  </a:t>
            </a:r>
          </a:p>
        </p:txBody>
      </p:sp>
      <p:pic>
        <p:nvPicPr>
          <p:cNvPr id="7" name="Picture 6" descr="undefined">
            <a:extLst>
              <a:ext uri="{FF2B5EF4-FFF2-40B4-BE49-F238E27FC236}">
                <a16:creationId xmlns:a16="http://schemas.microsoft.com/office/drawing/2014/main" id="{BEE0A44C-6BCE-DE15-64C2-31EB44F58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6004" y="0"/>
            <a:ext cx="1039689" cy="95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5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7CEA53-4BE9-4752-C7BC-AB395A117E15}"/>
              </a:ext>
            </a:extLst>
          </p:cNvPr>
          <p:cNvSpPr/>
          <p:nvPr/>
        </p:nvSpPr>
        <p:spPr>
          <a:xfrm>
            <a:off x="6337738" y="0"/>
            <a:ext cx="5854262" cy="348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Rectangle 1">
            <a:extLst>
              <a:ext uri="{FF2B5EF4-FFF2-40B4-BE49-F238E27FC236}">
                <a16:creationId xmlns:a16="http://schemas.microsoft.com/office/drawing/2014/main" id="{9357708B-856D-3A9B-2809-81C478FFEF09}"/>
              </a:ext>
            </a:extLst>
          </p:cNvPr>
          <p:cNvSpPr/>
          <p:nvPr/>
        </p:nvSpPr>
        <p:spPr>
          <a:xfrm>
            <a:off x="388883" y="1948617"/>
            <a:ext cx="2783139" cy="548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CC723E97-FE62-5CD5-529C-BFBA1C1AEE89}"/>
              </a:ext>
            </a:extLst>
          </p:cNvPr>
          <p:cNvSpPr txBox="1"/>
          <p:nvPr/>
        </p:nvSpPr>
        <p:spPr>
          <a:xfrm>
            <a:off x="434234" y="1709341"/>
            <a:ext cx="11534853" cy="1938992"/>
          </a:xfrm>
          <a:prstGeom prst="rect">
            <a:avLst/>
          </a:prstGeom>
          <a:noFill/>
        </p:spPr>
        <p:txBody>
          <a:bodyPr wrap="square">
            <a:spAutoFit/>
          </a:bodyPr>
          <a:lstStyle/>
          <a:p>
            <a:r>
              <a:rPr lang="en-US" sz="2400" dirty="0"/>
              <a:t>ISO has a joint technical committee (JTC) with the International Electrotechnical Commission (IEC) to develop standards relating to information technology (IT). Known as JTC 1 and entitled "Information technology", it was created in 1987; its mission is "to develop worldwide Information and Communication Technology (ICT) standards for business and consumer applications."</a:t>
            </a:r>
          </a:p>
        </p:txBody>
      </p:sp>
      <p:sp>
        <p:nvSpPr>
          <p:cNvPr id="4" name="TextBox 3">
            <a:extLst>
              <a:ext uri="{FF2B5EF4-FFF2-40B4-BE49-F238E27FC236}">
                <a16:creationId xmlns:a16="http://schemas.microsoft.com/office/drawing/2014/main" id="{FF21D115-2FD3-625B-3F3A-3714A58F6F0E}"/>
              </a:ext>
            </a:extLst>
          </p:cNvPr>
          <p:cNvSpPr txBox="1"/>
          <p:nvPr/>
        </p:nvSpPr>
        <p:spPr>
          <a:xfrm>
            <a:off x="434234" y="586433"/>
            <a:ext cx="7686184" cy="646331"/>
          </a:xfrm>
          <a:prstGeom prst="rect">
            <a:avLst/>
          </a:prstGeom>
          <a:noFill/>
        </p:spPr>
        <p:txBody>
          <a:bodyPr wrap="square">
            <a:spAutoFit/>
          </a:bodyPr>
          <a:lstStyle/>
          <a:p>
            <a:pPr algn="l"/>
            <a:r>
              <a:rPr lang="en-US" sz="3600" b="0" i="0" dirty="0">
                <a:solidFill>
                  <a:srgbClr val="212529"/>
                </a:solidFill>
                <a:effectLst/>
                <a:latin typeface="Inter var ISO"/>
              </a:rPr>
              <a:t>ISO/IEC JTC 1 - Information Technology</a:t>
            </a:r>
          </a:p>
        </p:txBody>
      </p:sp>
      <p:pic>
        <p:nvPicPr>
          <p:cNvPr id="6" name="Picture 5">
            <a:extLst>
              <a:ext uri="{FF2B5EF4-FFF2-40B4-BE49-F238E27FC236}">
                <a16:creationId xmlns:a16="http://schemas.microsoft.com/office/drawing/2014/main" id="{D0982A18-0ADC-6D3F-781A-D4BEF478F8BF}"/>
              </a:ext>
            </a:extLst>
          </p:cNvPr>
          <p:cNvPicPr>
            <a:picLocks noChangeAspect="1"/>
          </p:cNvPicPr>
          <p:nvPr/>
        </p:nvPicPr>
        <p:blipFill>
          <a:blip r:embed="rId3"/>
          <a:stretch>
            <a:fillRect/>
          </a:stretch>
        </p:blipFill>
        <p:spPr>
          <a:xfrm>
            <a:off x="434234" y="4112413"/>
            <a:ext cx="11534853" cy="2072491"/>
          </a:xfrm>
          <a:prstGeom prst="rect">
            <a:avLst/>
          </a:prstGeom>
        </p:spPr>
      </p:pic>
      <p:pic>
        <p:nvPicPr>
          <p:cNvPr id="7" name="Picture 6" descr="undefined">
            <a:extLst>
              <a:ext uri="{FF2B5EF4-FFF2-40B4-BE49-F238E27FC236}">
                <a16:creationId xmlns:a16="http://schemas.microsoft.com/office/drawing/2014/main" id="{E97DAF9B-8966-69A5-CA6E-9D1903F3B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6004" y="0"/>
            <a:ext cx="1039689" cy="95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95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7CEA53-4BE9-4752-C7BC-AB395A117E15}"/>
              </a:ext>
            </a:extLst>
          </p:cNvPr>
          <p:cNvSpPr/>
          <p:nvPr/>
        </p:nvSpPr>
        <p:spPr>
          <a:xfrm>
            <a:off x="6337738" y="0"/>
            <a:ext cx="5854262" cy="348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Rectangle 1">
            <a:extLst>
              <a:ext uri="{FF2B5EF4-FFF2-40B4-BE49-F238E27FC236}">
                <a16:creationId xmlns:a16="http://schemas.microsoft.com/office/drawing/2014/main" id="{9357708B-856D-3A9B-2809-81C478FFEF09}"/>
              </a:ext>
            </a:extLst>
          </p:cNvPr>
          <p:cNvSpPr/>
          <p:nvPr/>
        </p:nvSpPr>
        <p:spPr>
          <a:xfrm>
            <a:off x="388883" y="1948617"/>
            <a:ext cx="2783139" cy="548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a:extLst>
              <a:ext uri="{FF2B5EF4-FFF2-40B4-BE49-F238E27FC236}">
                <a16:creationId xmlns:a16="http://schemas.microsoft.com/office/drawing/2014/main" id="{549B98AF-CAC1-EAEB-1BF7-0A4792B6D8AA}"/>
              </a:ext>
            </a:extLst>
          </p:cNvPr>
          <p:cNvSpPr txBox="1"/>
          <p:nvPr/>
        </p:nvSpPr>
        <p:spPr>
          <a:xfrm>
            <a:off x="338699" y="397722"/>
            <a:ext cx="8273038" cy="646331"/>
          </a:xfrm>
          <a:prstGeom prst="rect">
            <a:avLst/>
          </a:prstGeom>
          <a:noFill/>
        </p:spPr>
        <p:txBody>
          <a:bodyPr wrap="square">
            <a:spAutoFit/>
          </a:bodyPr>
          <a:lstStyle/>
          <a:p>
            <a:pPr algn="l"/>
            <a:r>
              <a:rPr lang="en-US" sz="3600" b="0" i="0" dirty="0">
                <a:solidFill>
                  <a:srgbClr val="212529"/>
                </a:solidFill>
                <a:effectLst/>
                <a:latin typeface="Inter var ISO"/>
              </a:rPr>
              <a:t>ISO/IEC JTC 1/SC 42 - Artificial intelligence</a:t>
            </a:r>
          </a:p>
        </p:txBody>
      </p:sp>
      <p:sp>
        <p:nvSpPr>
          <p:cNvPr id="5" name="TextBox 4">
            <a:extLst>
              <a:ext uri="{FF2B5EF4-FFF2-40B4-BE49-F238E27FC236}">
                <a16:creationId xmlns:a16="http://schemas.microsoft.com/office/drawing/2014/main" id="{0F453A20-B922-53D2-86E7-BAEC605D653C}"/>
              </a:ext>
            </a:extLst>
          </p:cNvPr>
          <p:cNvSpPr txBox="1"/>
          <p:nvPr/>
        </p:nvSpPr>
        <p:spPr>
          <a:xfrm>
            <a:off x="267472" y="1422267"/>
            <a:ext cx="11398376" cy="4247317"/>
          </a:xfrm>
          <a:prstGeom prst="rect">
            <a:avLst/>
          </a:prstGeom>
          <a:noFill/>
        </p:spPr>
        <p:txBody>
          <a:bodyPr wrap="square">
            <a:spAutoFit/>
          </a:bodyPr>
          <a:lstStyle/>
          <a:p>
            <a:endParaRPr lang="en-US" dirty="0"/>
          </a:p>
          <a:p>
            <a:r>
              <a:rPr lang="en-US" dirty="0"/>
              <a:t>At the 32nd ISO/IEC JTC 1 Plenary in Vladivostok, Russia in (</a:t>
            </a:r>
            <a:r>
              <a:rPr lang="en-US" b="1" dirty="0"/>
              <a:t>Oct 2017</a:t>
            </a:r>
            <a:r>
              <a:rPr lang="en-US" dirty="0"/>
              <a:t>), Resolution 12 established SC 42 as a system integration entity for Artificial Intelligence. The resolution also appointed Mr. Wael William Diab as Chair of the SC and Ms. Heather Benko was appointed as the Committee Manager. The inaugural meeting was held in Beijing, China in </a:t>
            </a:r>
            <a:r>
              <a:rPr lang="en-US" b="1" dirty="0"/>
              <a:t>April 2018</a:t>
            </a:r>
            <a:r>
              <a:rPr lang="en-US" dirty="0"/>
              <a:t>.</a:t>
            </a:r>
          </a:p>
          <a:p>
            <a:endParaRPr lang="en-US" dirty="0"/>
          </a:p>
          <a:p>
            <a:r>
              <a:rPr lang="en-US" b="1" dirty="0"/>
              <a:t>(39) p-members</a:t>
            </a:r>
            <a:r>
              <a:rPr lang="en-US" dirty="0"/>
              <a:t>: Australia, Austria, Azerbaijan, Belgium, Canada, China, Cyprus, Congo, Denmark, Egypt, Finland, France, Germany, India, Ireland, Israel, Italy, Japan, Kazakhstan, Korea, Luxembourg, Malaysia Malta, Netherlands, Norway, Philippines, Portugal, Russian Federation, Rwanda, Saudi Arabia, Singapore, Slovakia, Spain, Sweden, Switzerland, Turkey, Uganda, United Kingdom, United States, Zimbabwe.</a:t>
            </a:r>
          </a:p>
          <a:p>
            <a:endParaRPr lang="en-US" dirty="0"/>
          </a:p>
          <a:p>
            <a:r>
              <a:rPr lang="en-US" b="1" dirty="0"/>
              <a:t>Liaisons</a:t>
            </a:r>
            <a:r>
              <a:rPr lang="en-US" dirty="0"/>
              <a:t>: Big Data Value AISBL (BDVA); Consumers International (CI); European Commission (EC); European Trade Union Confederation (ETUC); Institute of Electrical and Electronics Engineers (IEEE); International Telecommunication Union (ITU); Open Geospatial Consortium (OGC); Small Business Standards (SBS); UNESCO; World Trade Organization (WTO)</a:t>
            </a:r>
          </a:p>
        </p:txBody>
      </p:sp>
      <p:pic>
        <p:nvPicPr>
          <p:cNvPr id="6" name="Picture 5" descr="undefined">
            <a:extLst>
              <a:ext uri="{FF2B5EF4-FFF2-40B4-BE49-F238E27FC236}">
                <a16:creationId xmlns:a16="http://schemas.microsoft.com/office/drawing/2014/main" id="{7A4631DA-B2F7-A113-D09F-DFE92B9B8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6004" y="0"/>
            <a:ext cx="1039689" cy="95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79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7CEA53-4BE9-4752-C7BC-AB395A117E15}"/>
              </a:ext>
            </a:extLst>
          </p:cNvPr>
          <p:cNvSpPr/>
          <p:nvPr/>
        </p:nvSpPr>
        <p:spPr>
          <a:xfrm>
            <a:off x="6337738" y="-40703"/>
            <a:ext cx="5854262" cy="348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Rectangle 1">
            <a:extLst>
              <a:ext uri="{FF2B5EF4-FFF2-40B4-BE49-F238E27FC236}">
                <a16:creationId xmlns:a16="http://schemas.microsoft.com/office/drawing/2014/main" id="{9357708B-856D-3A9B-2809-81C478FFEF09}"/>
              </a:ext>
            </a:extLst>
          </p:cNvPr>
          <p:cNvSpPr/>
          <p:nvPr/>
        </p:nvSpPr>
        <p:spPr>
          <a:xfrm>
            <a:off x="388883" y="1948617"/>
            <a:ext cx="2783139" cy="5486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1">
            <a:extLst>
              <a:ext uri="{FF2B5EF4-FFF2-40B4-BE49-F238E27FC236}">
                <a16:creationId xmlns:a16="http://schemas.microsoft.com/office/drawing/2014/main" id="{3032B5AF-644B-4A86-63E0-AC2558B94619}"/>
              </a:ext>
            </a:extLst>
          </p:cNvPr>
          <p:cNvSpPr txBox="1">
            <a:spLocks/>
          </p:cNvSpPr>
          <p:nvPr/>
        </p:nvSpPr>
        <p:spPr>
          <a:xfrm>
            <a:off x="393289" y="124391"/>
            <a:ext cx="5329085" cy="561411"/>
          </a:xfrm>
          <a:prstGeom prst="rect">
            <a:avLst/>
          </a:prstGeom>
        </p:spPr>
        <p:txBody>
          <a:bodyPr vert="horz" lIns="0" tIns="0" rIns="0" bIns="0" rtlCol="0" anchor="b" anchorCtr="0">
            <a:normAutofit fontScale="82500" lnSpcReduction="10000"/>
          </a:bodyPr>
          <a:lstStyle>
            <a:lvl1pPr algn="l" defTabSz="914400" rtl="0" eaLnBrk="1" latinLnBrk="0" hangingPunct="1">
              <a:lnSpc>
                <a:spcPct val="80000"/>
              </a:lnSpc>
              <a:spcBef>
                <a:spcPct val="0"/>
              </a:spcBef>
              <a:buNone/>
              <a:defRPr sz="4400" b="1" i="0" kern="1200" spc="5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solidFill>
                  <a:schemeClr val="tx1"/>
                </a:solidFill>
              </a:rPr>
              <a:t>AI-Related ISO Standards </a:t>
            </a:r>
          </a:p>
        </p:txBody>
      </p:sp>
      <p:pic>
        <p:nvPicPr>
          <p:cNvPr id="4" name="Picture 3">
            <a:extLst>
              <a:ext uri="{FF2B5EF4-FFF2-40B4-BE49-F238E27FC236}">
                <a16:creationId xmlns:a16="http://schemas.microsoft.com/office/drawing/2014/main" id="{8C0BF1B2-8679-981A-3BBA-E7F083D13796}"/>
              </a:ext>
            </a:extLst>
          </p:cNvPr>
          <p:cNvPicPr>
            <a:picLocks noChangeAspect="1"/>
          </p:cNvPicPr>
          <p:nvPr/>
        </p:nvPicPr>
        <p:blipFill>
          <a:blip r:embed="rId3"/>
          <a:stretch>
            <a:fillRect/>
          </a:stretch>
        </p:blipFill>
        <p:spPr>
          <a:xfrm>
            <a:off x="330342" y="1447293"/>
            <a:ext cx="5765658" cy="4896464"/>
          </a:xfrm>
          <a:prstGeom prst="rect">
            <a:avLst/>
          </a:prstGeom>
        </p:spPr>
      </p:pic>
      <p:sp>
        <p:nvSpPr>
          <p:cNvPr id="5" name="Title 1">
            <a:extLst>
              <a:ext uri="{FF2B5EF4-FFF2-40B4-BE49-F238E27FC236}">
                <a16:creationId xmlns:a16="http://schemas.microsoft.com/office/drawing/2014/main" id="{423DB4A3-CA99-591A-9410-E9B485E5BEA9}"/>
              </a:ext>
            </a:extLst>
          </p:cNvPr>
          <p:cNvSpPr txBox="1">
            <a:spLocks/>
          </p:cNvSpPr>
          <p:nvPr/>
        </p:nvSpPr>
        <p:spPr>
          <a:xfrm>
            <a:off x="1458381" y="957667"/>
            <a:ext cx="3502743" cy="5024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t>(31) Established Standards </a:t>
            </a:r>
          </a:p>
        </p:txBody>
      </p:sp>
      <p:sp>
        <p:nvSpPr>
          <p:cNvPr id="6" name="Title 1">
            <a:extLst>
              <a:ext uri="{FF2B5EF4-FFF2-40B4-BE49-F238E27FC236}">
                <a16:creationId xmlns:a16="http://schemas.microsoft.com/office/drawing/2014/main" id="{B736E198-0FE2-9E83-DDDB-6FFBD3E00363}"/>
              </a:ext>
            </a:extLst>
          </p:cNvPr>
          <p:cNvSpPr txBox="1">
            <a:spLocks/>
          </p:cNvSpPr>
          <p:nvPr/>
        </p:nvSpPr>
        <p:spPr>
          <a:xfrm>
            <a:off x="7230878" y="514243"/>
            <a:ext cx="3728135" cy="50241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t>(37) Standards In Development </a:t>
            </a:r>
          </a:p>
        </p:txBody>
      </p:sp>
      <p:pic>
        <p:nvPicPr>
          <p:cNvPr id="7" name="Picture 6">
            <a:extLst>
              <a:ext uri="{FF2B5EF4-FFF2-40B4-BE49-F238E27FC236}">
                <a16:creationId xmlns:a16="http://schemas.microsoft.com/office/drawing/2014/main" id="{83FDF30C-673A-AE73-7CB6-3596B3410A7F}"/>
              </a:ext>
            </a:extLst>
          </p:cNvPr>
          <p:cNvPicPr>
            <a:picLocks noChangeAspect="1"/>
          </p:cNvPicPr>
          <p:nvPr/>
        </p:nvPicPr>
        <p:blipFill>
          <a:blip r:embed="rId4"/>
          <a:stretch>
            <a:fillRect/>
          </a:stretch>
        </p:blipFill>
        <p:spPr>
          <a:xfrm>
            <a:off x="6231116" y="995512"/>
            <a:ext cx="5727658" cy="5348245"/>
          </a:xfrm>
          <a:prstGeom prst="rect">
            <a:avLst/>
          </a:prstGeom>
        </p:spPr>
      </p:pic>
      <p:pic>
        <p:nvPicPr>
          <p:cNvPr id="8" name="Picture 7" descr="undefined">
            <a:extLst>
              <a:ext uri="{FF2B5EF4-FFF2-40B4-BE49-F238E27FC236}">
                <a16:creationId xmlns:a16="http://schemas.microsoft.com/office/drawing/2014/main" id="{66C26A68-8130-350F-8752-6DB355CE12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6004" y="-37836"/>
            <a:ext cx="1039689" cy="95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742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0" name="Title 1">
            <a:extLst>
              <a:ext uri="{FF2B5EF4-FFF2-40B4-BE49-F238E27FC236}">
                <a16:creationId xmlns:a16="http://schemas.microsoft.com/office/drawing/2014/main" id="{F41DE6E9-8B8F-ECA4-7E7B-F85B1720E879}"/>
              </a:ext>
            </a:extLst>
          </p:cNvPr>
          <p:cNvSpPr txBox="1">
            <a:spLocks/>
          </p:cNvSpPr>
          <p:nvPr/>
        </p:nvSpPr>
        <p:spPr>
          <a:xfrm>
            <a:off x="454047" y="257124"/>
            <a:ext cx="9344471" cy="745563"/>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4400" b="1" i="0" kern="1200" spc="5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 New Proposed ISO Standard </a:t>
            </a:r>
          </a:p>
        </p:txBody>
      </p:sp>
      <p:sp>
        <p:nvSpPr>
          <p:cNvPr id="11" name="TextBox 10">
            <a:extLst>
              <a:ext uri="{FF2B5EF4-FFF2-40B4-BE49-F238E27FC236}">
                <a16:creationId xmlns:a16="http://schemas.microsoft.com/office/drawing/2014/main" id="{669085E9-CC23-218B-54F5-B85CD4C6AC4F}"/>
              </a:ext>
            </a:extLst>
          </p:cNvPr>
          <p:cNvSpPr txBox="1"/>
          <p:nvPr/>
        </p:nvSpPr>
        <p:spPr>
          <a:xfrm>
            <a:off x="409903" y="1158366"/>
            <a:ext cx="10509247" cy="830997"/>
          </a:xfrm>
          <a:prstGeom prst="rect">
            <a:avLst/>
          </a:prstGeom>
          <a:noFill/>
        </p:spPr>
        <p:txBody>
          <a:bodyPr wrap="square">
            <a:spAutoFit/>
          </a:bodyPr>
          <a:lstStyle/>
          <a:p>
            <a:pPr marL="0" marR="0" algn="l">
              <a:spcBef>
                <a:spcPts val="600"/>
              </a:spcBef>
              <a:spcAft>
                <a:spcPts val="600"/>
              </a:spcAft>
              <a:tabLst>
                <a:tab pos="255905" algn="l"/>
              </a:tabLst>
            </a:pPr>
            <a:r>
              <a:rPr lang="en-GB" sz="2400" b="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ISO 215xx – Proposed Title </a:t>
            </a:r>
            <a:r>
              <a:rPr lang="en-GB" sz="24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(Projects, programmes, portfolios management — Artificial intelligence — Concepts, applications, and implications)</a:t>
            </a:r>
            <a:endParaRPr lang="en-US" sz="16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4B9F0AA-60F6-58B1-C0FC-A4C0F30CEC72}"/>
              </a:ext>
            </a:extLst>
          </p:cNvPr>
          <p:cNvSpPr txBox="1"/>
          <p:nvPr/>
        </p:nvSpPr>
        <p:spPr>
          <a:xfrm>
            <a:off x="3333019" y="2226307"/>
            <a:ext cx="6093724" cy="4493538"/>
          </a:xfrm>
          <a:prstGeom prst="rect">
            <a:avLst/>
          </a:prstGeom>
          <a:noFill/>
        </p:spPr>
        <p:txBody>
          <a:bodyPr wrap="square">
            <a:spAutoFit/>
          </a:bodyPr>
          <a:lstStyle/>
          <a:p>
            <a:r>
              <a:rPr lang="en-US" sz="2200" dirty="0">
                <a:solidFill>
                  <a:schemeClr val="bg1"/>
                </a:solidFill>
              </a:rPr>
              <a:t>Areas of focus for this standard to include:</a:t>
            </a:r>
          </a:p>
          <a:p>
            <a:pPr marL="460375" indent="-285750">
              <a:buFont typeface="Arial" panose="020B0604020202020204" pitchFamily="34" charset="0"/>
              <a:buChar char="•"/>
            </a:pPr>
            <a:r>
              <a:rPr lang="en-US" sz="2200" dirty="0">
                <a:solidFill>
                  <a:schemeClr val="bg1"/>
                </a:solidFill>
              </a:rPr>
              <a:t>AI governance</a:t>
            </a:r>
          </a:p>
          <a:p>
            <a:pPr marL="460375" indent="-285750">
              <a:buFont typeface="Arial" panose="020B0604020202020204" pitchFamily="34" charset="0"/>
              <a:buChar char="•"/>
            </a:pPr>
            <a:r>
              <a:rPr lang="en-US" sz="2200" dirty="0">
                <a:solidFill>
                  <a:schemeClr val="bg1"/>
                </a:solidFill>
              </a:rPr>
              <a:t>Machine Learning</a:t>
            </a:r>
          </a:p>
          <a:p>
            <a:pPr marL="460375" indent="-285750">
              <a:buFont typeface="Arial" panose="020B0604020202020204" pitchFamily="34" charset="0"/>
              <a:buChar char="•"/>
            </a:pPr>
            <a:r>
              <a:rPr lang="en-US" sz="2200" dirty="0">
                <a:solidFill>
                  <a:schemeClr val="bg1"/>
                </a:solidFill>
              </a:rPr>
              <a:t>Project/Programme Planning</a:t>
            </a:r>
          </a:p>
          <a:p>
            <a:pPr marL="460375" indent="-285750">
              <a:buFont typeface="Arial" panose="020B0604020202020204" pitchFamily="34" charset="0"/>
              <a:buChar char="•"/>
            </a:pPr>
            <a:r>
              <a:rPr lang="en-US" sz="2200" dirty="0">
                <a:solidFill>
                  <a:schemeClr val="bg1"/>
                </a:solidFill>
              </a:rPr>
              <a:t>Benefit management</a:t>
            </a:r>
          </a:p>
          <a:p>
            <a:pPr marL="460375" indent="-285750">
              <a:buFont typeface="Arial" panose="020B0604020202020204" pitchFamily="34" charset="0"/>
              <a:buChar char="•"/>
            </a:pPr>
            <a:r>
              <a:rPr lang="en-US" sz="2200" dirty="0">
                <a:solidFill>
                  <a:schemeClr val="bg1"/>
                </a:solidFill>
              </a:rPr>
              <a:t>Scope &amp; Resources management</a:t>
            </a:r>
          </a:p>
          <a:p>
            <a:pPr marL="460375" indent="-285750">
              <a:buFont typeface="Arial" panose="020B0604020202020204" pitchFamily="34" charset="0"/>
              <a:buChar char="•"/>
            </a:pPr>
            <a:r>
              <a:rPr lang="en-US" sz="2200" dirty="0">
                <a:solidFill>
                  <a:schemeClr val="bg1"/>
                </a:solidFill>
              </a:rPr>
              <a:t>Cost &amp; Schedule management</a:t>
            </a:r>
          </a:p>
          <a:p>
            <a:pPr marL="460375" indent="-285750">
              <a:buFont typeface="Arial" panose="020B0604020202020204" pitchFamily="34" charset="0"/>
              <a:buChar char="•"/>
            </a:pPr>
            <a:r>
              <a:rPr lang="en-US" sz="2200" dirty="0">
                <a:solidFill>
                  <a:schemeClr val="bg1"/>
                </a:solidFill>
              </a:rPr>
              <a:t>Risk &amp; Issues management</a:t>
            </a:r>
          </a:p>
          <a:p>
            <a:pPr marL="460375" indent="-285750">
              <a:buFont typeface="Arial" panose="020B0604020202020204" pitchFamily="34" charset="0"/>
              <a:buChar char="•"/>
            </a:pPr>
            <a:r>
              <a:rPr lang="en-US" sz="2200" dirty="0">
                <a:solidFill>
                  <a:schemeClr val="bg1"/>
                </a:solidFill>
              </a:rPr>
              <a:t>Information and document management</a:t>
            </a:r>
          </a:p>
          <a:p>
            <a:pPr marL="460375" indent="-285750">
              <a:buFont typeface="Arial" panose="020B0604020202020204" pitchFamily="34" charset="0"/>
              <a:buChar char="•"/>
            </a:pPr>
            <a:r>
              <a:rPr lang="en-US" sz="2200" dirty="0">
                <a:solidFill>
                  <a:schemeClr val="bg1"/>
                </a:solidFill>
              </a:rPr>
              <a:t>Ethical considerations</a:t>
            </a:r>
          </a:p>
          <a:p>
            <a:pPr marL="460375" indent="-285750">
              <a:buFont typeface="Arial" panose="020B0604020202020204" pitchFamily="34" charset="0"/>
              <a:buChar char="•"/>
            </a:pPr>
            <a:r>
              <a:rPr lang="en-US" sz="2200" dirty="0">
                <a:solidFill>
                  <a:schemeClr val="bg1"/>
                </a:solidFill>
              </a:rPr>
              <a:t>Data quality, accuracy, bias and completeness</a:t>
            </a:r>
          </a:p>
          <a:p>
            <a:pPr marL="460375" indent="-285750">
              <a:buFont typeface="Arial" panose="020B0604020202020204" pitchFamily="34" charset="0"/>
              <a:buChar char="•"/>
            </a:pPr>
            <a:r>
              <a:rPr lang="en-US" sz="2200" dirty="0">
                <a:solidFill>
                  <a:schemeClr val="bg1"/>
                </a:solidFill>
              </a:rPr>
              <a:t>Privacy &amp; Transparency</a:t>
            </a:r>
          </a:p>
          <a:p>
            <a:pPr marL="460375" indent="-285750">
              <a:buFont typeface="Arial" panose="020B0604020202020204" pitchFamily="34" charset="0"/>
              <a:buChar char="•"/>
            </a:pPr>
            <a:r>
              <a:rPr lang="en-US" sz="2200" dirty="0">
                <a:solidFill>
                  <a:schemeClr val="bg1"/>
                </a:solidFill>
              </a:rPr>
              <a:t>Socioeconomic inequality</a:t>
            </a:r>
          </a:p>
        </p:txBody>
      </p:sp>
    </p:spTree>
    <p:extLst>
      <p:ext uri="{BB962C8B-B14F-4D97-AF65-F5344CB8AC3E}">
        <p14:creationId xmlns:p14="http://schemas.microsoft.com/office/powerpoint/2010/main" val="990454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7708B-856D-3A9B-2809-81C478FFEF09}"/>
              </a:ext>
            </a:extLst>
          </p:cNvPr>
          <p:cNvSpPr/>
          <p:nvPr/>
        </p:nvSpPr>
        <p:spPr>
          <a:xfrm>
            <a:off x="388883" y="1948617"/>
            <a:ext cx="2783139" cy="548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3">
            <a:extLst>
              <a:ext uri="{FF2B5EF4-FFF2-40B4-BE49-F238E27FC236}">
                <a16:creationId xmlns:a16="http://schemas.microsoft.com/office/drawing/2014/main" id="{2D655AE1-CD2F-984D-D262-673FF8EC79C8}"/>
              </a:ext>
            </a:extLst>
          </p:cNvPr>
          <p:cNvPicPr>
            <a:picLocks noChangeAspect="1"/>
          </p:cNvPicPr>
          <p:nvPr/>
        </p:nvPicPr>
        <p:blipFill>
          <a:blip r:embed="rId3"/>
          <a:stretch>
            <a:fillRect/>
          </a:stretch>
        </p:blipFill>
        <p:spPr>
          <a:xfrm>
            <a:off x="488793" y="1343222"/>
            <a:ext cx="11253363" cy="5514778"/>
          </a:xfrm>
          <a:prstGeom prst="rect">
            <a:avLst/>
          </a:prstGeom>
        </p:spPr>
      </p:pic>
      <p:sp>
        <p:nvSpPr>
          <p:cNvPr id="5" name="Title 1">
            <a:extLst>
              <a:ext uri="{FF2B5EF4-FFF2-40B4-BE49-F238E27FC236}">
                <a16:creationId xmlns:a16="http://schemas.microsoft.com/office/drawing/2014/main" id="{F2B57301-427E-549D-DED3-318D341332F6}"/>
              </a:ext>
            </a:extLst>
          </p:cNvPr>
          <p:cNvSpPr txBox="1">
            <a:spLocks/>
          </p:cNvSpPr>
          <p:nvPr/>
        </p:nvSpPr>
        <p:spPr>
          <a:xfrm>
            <a:off x="489779" y="327923"/>
            <a:ext cx="7052441" cy="945215"/>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4400" b="1" i="0" kern="1200" spc="5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Beginning Steps with Senior Capstone Course</a:t>
            </a:r>
          </a:p>
        </p:txBody>
      </p:sp>
    </p:spTree>
    <p:extLst>
      <p:ext uri="{BB962C8B-B14F-4D97-AF65-F5344CB8AC3E}">
        <p14:creationId xmlns:p14="http://schemas.microsoft.com/office/powerpoint/2010/main" val="3800811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D3E86-E4BA-EBFD-E661-013A7A69FF43}"/>
              </a:ext>
            </a:extLst>
          </p:cNvPr>
          <p:cNvSpPr>
            <a:spLocks noGrp="1"/>
          </p:cNvSpPr>
          <p:nvPr>
            <p:ph type="title"/>
          </p:nvPr>
        </p:nvSpPr>
        <p:spPr>
          <a:xfrm>
            <a:off x="214964" y="2415941"/>
            <a:ext cx="11762072" cy="3786244"/>
          </a:xfrm>
        </p:spPr>
        <p:txBody>
          <a:bodyPr>
            <a:noAutofit/>
          </a:bodyPr>
          <a:lstStyle/>
          <a:p>
            <a:pPr algn="ctr"/>
            <a:r>
              <a:rPr lang="en-US" sz="8800" dirty="0">
                <a:latin typeface="Arial Rounded MT Bold" panose="020F0704030504030204" pitchFamily="34" charset="0"/>
              </a:rPr>
              <a:t>Disruptive </a:t>
            </a:r>
            <a:br>
              <a:rPr lang="en-US" sz="8800" dirty="0">
                <a:latin typeface="Arial Rounded MT Bold" panose="020F0704030504030204" pitchFamily="34" charset="0"/>
              </a:rPr>
            </a:br>
            <a:r>
              <a:rPr lang="en-US" sz="8800" dirty="0">
                <a:latin typeface="Arial Rounded MT Bold" panose="020F0704030504030204" pitchFamily="34" charset="0"/>
              </a:rPr>
              <a:t>or</a:t>
            </a:r>
            <a:br>
              <a:rPr lang="en-US" sz="8800" dirty="0">
                <a:latin typeface="Arial Rounded MT Bold" panose="020F0704030504030204" pitchFamily="34" charset="0"/>
              </a:rPr>
            </a:br>
            <a:r>
              <a:rPr lang="en-US" sz="8800" dirty="0">
                <a:latin typeface="Arial Rounded MT Bold" panose="020F0704030504030204" pitchFamily="34" charset="0"/>
              </a:rPr>
              <a:t>Revolutionary?</a:t>
            </a:r>
          </a:p>
        </p:txBody>
      </p:sp>
      <p:sp>
        <p:nvSpPr>
          <p:cNvPr id="4" name="Title 1">
            <a:extLst>
              <a:ext uri="{FF2B5EF4-FFF2-40B4-BE49-F238E27FC236}">
                <a16:creationId xmlns:a16="http://schemas.microsoft.com/office/drawing/2014/main" id="{DF535A18-3B59-8842-D9BC-81DEA8A9F93D}"/>
              </a:ext>
            </a:extLst>
          </p:cNvPr>
          <p:cNvSpPr txBox="1">
            <a:spLocks/>
          </p:cNvSpPr>
          <p:nvPr/>
        </p:nvSpPr>
        <p:spPr>
          <a:xfrm>
            <a:off x="1075930" y="475488"/>
            <a:ext cx="8862060" cy="2953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8800" dirty="0">
              <a:latin typeface="Arial Rounded MT Bold" panose="020F0704030504030204" pitchFamily="34" charset="0"/>
            </a:endParaRPr>
          </a:p>
        </p:txBody>
      </p:sp>
      <p:sp>
        <p:nvSpPr>
          <p:cNvPr id="5" name="Title 1">
            <a:extLst>
              <a:ext uri="{FF2B5EF4-FFF2-40B4-BE49-F238E27FC236}">
                <a16:creationId xmlns:a16="http://schemas.microsoft.com/office/drawing/2014/main" id="{80257938-E0B2-2845-ADC0-E9FA40B93FBA}"/>
              </a:ext>
            </a:extLst>
          </p:cNvPr>
          <p:cNvSpPr txBox="1">
            <a:spLocks/>
          </p:cNvSpPr>
          <p:nvPr/>
        </p:nvSpPr>
        <p:spPr>
          <a:xfrm>
            <a:off x="760340" y="655815"/>
            <a:ext cx="8862060" cy="1851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latin typeface="Arial" panose="020B0604020202020204" pitchFamily="34" charset="0"/>
                <a:cs typeface="Arial" panose="020B0604020202020204" pitchFamily="34" charset="0"/>
              </a:rPr>
              <a:t>Is </a:t>
            </a:r>
            <a:r>
              <a:rPr lang="en-US" sz="8800" dirty="0" err="1">
                <a:latin typeface="Arial" panose="020B0604020202020204" pitchFamily="34" charset="0"/>
                <a:cs typeface="Arial" panose="020B0604020202020204" pitchFamily="34" charset="0"/>
              </a:rPr>
              <a:t>GenAI</a:t>
            </a:r>
            <a:endParaRPr lang="en-US" sz="8800" dirty="0">
              <a:latin typeface="Arial Rounded MT Bold" panose="020F0704030504030204" pitchFamily="34" charset="0"/>
            </a:endParaRPr>
          </a:p>
        </p:txBody>
      </p:sp>
    </p:spTree>
    <p:extLst>
      <p:ext uri="{BB962C8B-B14F-4D97-AF65-F5344CB8AC3E}">
        <p14:creationId xmlns:p14="http://schemas.microsoft.com/office/powerpoint/2010/main" val="23515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7708B-856D-3A9B-2809-81C478FFEF09}"/>
              </a:ext>
            </a:extLst>
          </p:cNvPr>
          <p:cNvSpPr/>
          <p:nvPr/>
        </p:nvSpPr>
        <p:spPr>
          <a:xfrm>
            <a:off x="388883" y="1948617"/>
            <a:ext cx="2783139" cy="548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itle 1">
            <a:extLst>
              <a:ext uri="{FF2B5EF4-FFF2-40B4-BE49-F238E27FC236}">
                <a16:creationId xmlns:a16="http://schemas.microsoft.com/office/drawing/2014/main" id="{F2B57301-427E-549D-DED3-318D341332F6}"/>
              </a:ext>
            </a:extLst>
          </p:cNvPr>
          <p:cNvSpPr txBox="1">
            <a:spLocks/>
          </p:cNvSpPr>
          <p:nvPr/>
        </p:nvSpPr>
        <p:spPr>
          <a:xfrm>
            <a:off x="489780" y="327922"/>
            <a:ext cx="3726085" cy="1972515"/>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4400" b="1" i="0" kern="1200" spc="5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Beginning Steps with Senior Capstone Course</a:t>
            </a:r>
          </a:p>
        </p:txBody>
      </p:sp>
      <p:pic>
        <p:nvPicPr>
          <p:cNvPr id="6" name="Picture 5">
            <a:extLst>
              <a:ext uri="{FF2B5EF4-FFF2-40B4-BE49-F238E27FC236}">
                <a16:creationId xmlns:a16="http://schemas.microsoft.com/office/drawing/2014/main" id="{F7E9E47E-A977-36EE-D692-FFD76AB78FAD}"/>
              </a:ext>
            </a:extLst>
          </p:cNvPr>
          <p:cNvPicPr>
            <a:picLocks noChangeAspect="1"/>
          </p:cNvPicPr>
          <p:nvPr/>
        </p:nvPicPr>
        <p:blipFill>
          <a:blip r:embed="rId3"/>
          <a:stretch>
            <a:fillRect/>
          </a:stretch>
        </p:blipFill>
        <p:spPr>
          <a:xfrm>
            <a:off x="4428506" y="0"/>
            <a:ext cx="7763494" cy="7062952"/>
          </a:xfrm>
          <a:prstGeom prst="rect">
            <a:avLst/>
          </a:prstGeom>
        </p:spPr>
      </p:pic>
    </p:spTree>
    <p:extLst>
      <p:ext uri="{BB962C8B-B14F-4D97-AF65-F5344CB8AC3E}">
        <p14:creationId xmlns:p14="http://schemas.microsoft.com/office/powerpoint/2010/main" val="292183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2A996F-48C6-14FF-AE2E-638C72297EDC}"/>
              </a:ext>
            </a:extLst>
          </p:cNvPr>
          <p:cNvSpPr txBox="1"/>
          <p:nvPr/>
        </p:nvSpPr>
        <p:spPr>
          <a:xfrm>
            <a:off x="3049051" y="3245910"/>
            <a:ext cx="6098102" cy="369332"/>
          </a:xfrm>
          <a:prstGeom prst="rect">
            <a:avLst/>
          </a:prstGeom>
          <a:noFill/>
        </p:spPr>
        <p:txBody>
          <a:bodyPr wrap="square">
            <a:spAutoFit/>
          </a:bodyPr>
          <a:lstStyle/>
          <a:p>
            <a:r>
              <a:rPr lang="en-US" dirty="0"/>
              <a:t>I</a:t>
            </a:r>
          </a:p>
        </p:txBody>
      </p:sp>
      <p:sp>
        <p:nvSpPr>
          <p:cNvPr id="9" name="Title 1">
            <a:extLst>
              <a:ext uri="{FF2B5EF4-FFF2-40B4-BE49-F238E27FC236}">
                <a16:creationId xmlns:a16="http://schemas.microsoft.com/office/drawing/2014/main" id="{85EA48E2-B725-C23F-6114-0B07A853BDA2}"/>
              </a:ext>
            </a:extLst>
          </p:cNvPr>
          <p:cNvSpPr txBox="1">
            <a:spLocks/>
          </p:cNvSpPr>
          <p:nvPr/>
        </p:nvSpPr>
        <p:spPr>
          <a:xfrm>
            <a:off x="393290" y="257124"/>
            <a:ext cx="9144000" cy="1040734"/>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Key AI Considerations </a:t>
            </a:r>
          </a:p>
        </p:txBody>
      </p:sp>
      <p:sp>
        <p:nvSpPr>
          <p:cNvPr id="14" name="Subtitle 2">
            <a:extLst>
              <a:ext uri="{FF2B5EF4-FFF2-40B4-BE49-F238E27FC236}">
                <a16:creationId xmlns:a16="http://schemas.microsoft.com/office/drawing/2014/main" id="{4C38D0CC-1AF3-0800-AE94-A16BEA169BCA}"/>
              </a:ext>
            </a:extLst>
          </p:cNvPr>
          <p:cNvSpPr txBox="1">
            <a:spLocks/>
          </p:cNvSpPr>
          <p:nvPr/>
        </p:nvSpPr>
        <p:spPr>
          <a:xfrm>
            <a:off x="901399" y="2762118"/>
            <a:ext cx="10203401" cy="3017709"/>
          </a:xfrm>
          <a:prstGeom prst="rect">
            <a:avLst/>
          </a:prstGeom>
        </p:spPr>
        <p:txBody>
          <a:bodyPr>
            <a:normAutofit/>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3200" dirty="0">
                <a:solidFill>
                  <a:schemeClr val="tx1"/>
                </a:solidFill>
              </a:rPr>
              <a:t>Promote AI innovation</a:t>
            </a:r>
          </a:p>
          <a:p>
            <a:pPr marL="342900" indent="-342900"/>
            <a:r>
              <a:rPr lang="en-US" sz="3200" dirty="0">
                <a:solidFill>
                  <a:schemeClr val="tx1"/>
                </a:solidFill>
              </a:rPr>
              <a:t>Keep humans at the center of AI</a:t>
            </a:r>
          </a:p>
          <a:p>
            <a:pPr marL="342900" indent="-342900"/>
            <a:r>
              <a:rPr lang="en-US" sz="3200" dirty="0">
                <a:solidFill>
                  <a:schemeClr val="tx1"/>
                </a:solidFill>
              </a:rPr>
              <a:t>Take an incremental approach to AI implementation</a:t>
            </a:r>
          </a:p>
          <a:p>
            <a:pPr marL="342900" indent="-342900"/>
            <a:r>
              <a:rPr lang="en-US" sz="3200" dirty="0">
                <a:solidFill>
                  <a:schemeClr val="tx1"/>
                </a:solidFill>
              </a:rPr>
              <a:t>Consider industry/sector specific areas</a:t>
            </a:r>
          </a:p>
          <a:p>
            <a:pPr marL="342900" indent="-342900"/>
            <a:r>
              <a:rPr lang="en-US" sz="3200" dirty="0">
                <a:solidFill>
                  <a:schemeClr val="tx1"/>
                </a:solidFill>
              </a:rPr>
              <a:t>Guard against AI unintentional/malicious use</a:t>
            </a:r>
          </a:p>
          <a:p>
            <a:pPr marL="342900" indent="-342900"/>
            <a:endParaRPr lang="en-US" sz="3200" dirty="0">
              <a:solidFill>
                <a:schemeClr val="tx1"/>
              </a:solidFill>
            </a:endParaRPr>
          </a:p>
          <a:p>
            <a:pPr marL="342900" indent="-342900"/>
            <a:endParaRPr lang="en-US" sz="3200" dirty="0">
              <a:solidFill>
                <a:schemeClr val="tx1"/>
              </a:solidFill>
            </a:endParaRPr>
          </a:p>
        </p:txBody>
      </p:sp>
    </p:spTree>
    <p:extLst>
      <p:ext uri="{BB962C8B-B14F-4D97-AF65-F5344CB8AC3E}">
        <p14:creationId xmlns:p14="http://schemas.microsoft.com/office/powerpoint/2010/main" val="3835813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676ADB-B975-CFE5-2DF8-B1E2AF87B1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07" t="28435" r="24525" b="26798"/>
          <a:stretch/>
        </p:blipFill>
        <p:spPr bwMode="auto">
          <a:xfrm>
            <a:off x="0" y="-540"/>
            <a:ext cx="12191999" cy="685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916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D11A-3241-0EAC-08FA-E9FF7EE30B93}"/>
              </a:ext>
            </a:extLst>
          </p:cNvPr>
          <p:cNvSpPr>
            <a:spLocks noGrp="1"/>
          </p:cNvSpPr>
          <p:nvPr>
            <p:ph type="title"/>
          </p:nvPr>
        </p:nvSpPr>
        <p:spPr>
          <a:xfrm>
            <a:off x="1136651" y="1880755"/>
            <a:ext cx="3587022" cy="3096490"/>
          </a:xfrm>
        </p:spPr>
        <p:txBody>
          <a:bodyPr anchor="t">
            <a:normAutofit fontScale="90000"/>
          </a:bodyPr>
          <a:lstStyle/>
          <a:p>
            <a:r>
              <a:rPr lang="en-US" sz="3000" b="1" dirty="0"/>
              <a:t>Artificial Intelligence &amp; Hospitality Business: A good partnership! </a:t>
            </a:r>
          </a:p>
        </p:txBody>
      </p:sp>
      <p:graphicFrame>
        <p:nvGraphicFramePr>
          <p:cNvPr id="5" name="Content Placeholder 2">
            <a:extLst>
              <a:ext uri="{FF2B5EF4-FFF2-40B4-BE49-F238E27FC236}">
                <a16:creationId xmlns:a16="http://schemas.microsoft.com/office/drawing/2014/main" id="{BDE39E38-EC94-94EA-AB4D-5778CF41D90B}"/>
              </a:ext>
            </a:extLst>
          </p:cNvPr>
          <p:cNvGraphicFramePr>
            <a:graphicFrameLocks noGrp="1"/>
          </p:cNvGraphicFramePr>
          <p:nvPr>
            <p:ph idx="1"/>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2">
            <a:extLst>
              <a:ext uri="{FF2B5EF4-FFF2-40B4-BE49-F238E27FC236}">
                <a16:creationId xmlns:a16="http://schemas.microsoft.com/office/drawing/2014/main" id="{3224F4BF-7455-4D25-B61A-077185CA3212}"/>
              </a:ext>
            </a:extLst>
          </p:cNvPr>
          <p:cNvSpPr txBox="1">
            <a:spLocks/>
          </p:cNvSpPr>
          <p:nvPr/>
        </p:nvSpPr>
        <p:spPr>
          <a:xfrm>
            <a:off x="1524000" y="5314831"/>
            <a:ext cx="9144000" cy="721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Dr. Bob O'Halloran</a:t>
            </a:r>
          </a:p>
        </p:txBody>
      </p:sp>
    </p:spTree>
    <p:extLst>
      <p:ext uri="{BB962C8B-B14F-4D97-AF65-F5344CB8AC3E}">
        <p14:creationId xmlns:p14="http://schemas.microsoft.com/office/powerpoint/2010/main" val="3945877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4AD1-88F7-46AA-70ED-610AFAC0A27D}"/>
              </a:ext>
            </a:extLst>
          </p:cNvPr>
          <p:cNvSpPr>
            <a:spLocks noGrp="1"/>
          </p:cNvSpPr>
          <p:nvPr>
            <p:ph type="title"/>
          </p:nvPr>
        </p:nvSpPr>
        <p:spPr>
          <a:xfrm>
            <a:off x="1451579" y="2303047"/>
            <a:ext cx="3272093" cy="1431555"/>
          </a:xfrm>
        </p:spPr>
        <p:txBody>
          <a:bodyPr anchor="t">
            <a:normAutofit fontScale="90000"/>
          </a:bodyPr>
          <a:lstStyle/>
          <a:p>
            <a:r>
              <a:rPr lang="en-US" dirty="0"/>
              <a:t>Hospitality Goal – AI as a Tool </a:t>
            </a:r>
          </a:p>
        </p:txBody>
      </p:sp>
      <p:graphicFrame>
        <p:nvGraphicFramePr>
          <p:cNvPr id="5" name="Content Placeholder 2">
            <a:extLst>
              <a:ext uri="{FF2B5EF4-FFF2-40B4-BE49-F238E27FC236}">
                <a16:creationId xmlns:a16="http://schemas.microsoft.com/office/drawing/2014/main" id="{59D9456D-249F-8463-2D04-BA52A936942E}"/>
              </a:ext>
            </a:extLst>
          </p:cNvPr>
          <p:cNvGraphicFramePr>
            <a:graphicFrameLocks noGrp="1"/>
          </p:cNvGraphicFramePr>
          <p:nvPr>
            <p:ph idx="1"/>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7113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A7D3-13B3-AF40-7C19-E32AA67E12C1}"/>
              </a:ext>
            </a:extLst>
          </p:cNvPr>
          <p:cNvSpPr>
            <a:spLocks noGrp="1"/>
          </p:cNvSpPr>
          <p:nvPr>
            <p:ph type="title"/>
          </p:nvPr>
        </p:nvSpPr>
        <p:spPr>
          <a:xfrm>
            <a:off x="962527" y="2303047"/>
            <a:ext cx="3761146" cy="728911"/>
          </a:xfrm>
        </p:spPr>
        <p:txBody>
          <a:bodyPr anchor="t">
            <a:normAutofit fontScale="90000"/>
          </a:bodyPr>
          <a:lstStyle/>
          <a:p>
            <a:r>
              <a:rPr lang="en-US" sz="3000" b="1" dirty="0"/>
              <a:t>Applications </a:t>
            </a:r>
          </a:p>
        </p:txBody>
      </p:sp>
      <p:graphicFrame>
        <p:nvGraphicFramePr>
          <p:cNvPr id="5" name="Content Placeholder 2">
            <a:extLst>
              <a:ext uri="{FF2B5EF4-FFF2-40B4-BE49-F238E27FC236}">
                <a16:creationId xmlns:a16="http://schemas.microsoft.com/office/drawing/2014/main" id="{36459448-D16F-8AA3-A0B3-531989E758DA}"/>
              </a:ext>
            </a:extLst>
          </p:cNvPr>
          <p:cNvGraphicFramePr>
            <a:graphicFrameLocks noGrp="1"/>
          </p:cNvGraphicFramePr>
          <p:nvPr>
            <p:ph idx="1"/>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4361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3B99-8FAA-505D-4D07-66EDE73D0931}"/>
              </a:ext>
            </a:extLst>
          </p:cNvPr>
          <p:cNvSpPr>
            <a:spLocks noGrp="1"/>
          </p:cNvSpPr>
          <p:nvPr>
            <p:ph type="title"/>
          </p:nvPr>
        </p:nvSpPr>
        <p:spPr/>
        <p:txBody>
          <a:bodyPr>
            <a:normAutofit/>
          </a:bodyPr>
          <a:lstStyle/>
          <a:p>
            <a:r>
              <a:rPr lang="en-US" b="1" dirty="0"/>
              <a:t>AI Tasks </a:t>
            </a:r>
          </a:p>
        </p:txBody>
      </p:sp>
      <p:graphicFrame>
        <p:nvGraphicFramePr>
          <p:cNvPr id="5" name="Content Placeholder 2">
            <a:extLst>
              <a:ext uri="{FF2B5EF4-FFF2-40B4-BE49-F238E27FC236}">
                <a16:creationId xmlns:a16="http://schemas.microsoft.com/office/drawing/2014/main" id="{6D7C7301-181A-07D6-BC40-AEF921195AE1}"/>
              </a:ext>
            </a:extLst>
          </p:cNvPr>
          <p:cNvGraphicFramePr>
            <a:graphicFrameLocks noGrp="1"/>
          </p:cNvGraphicFramePr>
          <p:nvPr>
            <p:ph idx="1"/>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2911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AD3B4-245E-D669-E359-923D8BC1F4D3}"/>
              </a:ext>
            </a:extLst>
          </p:cNvPr>
          <p:cNvSpPr>
            <a:spLocks noGrp="1"/>
          </p:cNvSpPr>
          <p:nvPr>
            <p:ph type="title"/>
          </p:nvPr>
        </p:nvSpPr>
        <p:spPr/>
        <p:txBody>
          <a:bodyPr>
            <a:normAutofit/>
          </a:bodyPr>
          <a:lstStyle/>
          <a:p>
            <a:r>
              <a:rPr lang="en-US" b="1" dirty="0"/>
              <a:t>Benchmarks</a:t>
            </a:r>
          </a:p>
        </p:txBody>
      </p:sp>
      <p:graphicFrame>
        <p:nvGraphicFramePr>
          <p:cNvPr id="5" name="Content Placeholder 2">
            <a:extLst>
              <a:ext uri="{FF2B5EF4-FFF2-40B4-BE49-F238E27FC236}">
                <a16:creationId xmlns:a16="http://schemas.microsoft.com/office/drawing/2014/main" id="{76E2AB00-04F5-478D-1595-A962C82009E6}"/>
              </a:ext>
            </a:extLst>
          </p:cNvPr>
          <p:cNvGraphicFramePr>
            <a:graphicFrameLocks noGrp="1"/>
          </p:cNvGraphicFramePr>
          <p:nvPr>
            <p:ph idx="1"/>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206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490B-1E80-125E-07A0-F877B1471100}"/>
              </a:ext>
            </a:extLst>
          </p:cNvPr>
          <p:cNvSpPr>
            <a:spLocks noGrp="1"/>
          </p:cNvSpPr>
          <p:nvPr>
            <p:ph type="title"/>
          </p:nvPr>
        </p:nvSpPr>
        <p:spPr>
          <a:xfrm>
            <a:off x="1136651" y="2303047"/>
            <a:ext cx="3587022" cy="1941694"/>
          </a:xfrm>
        </p:spPr>
        <p:txBody>
          <a:bodyPr anchor="t">
            <a:normAutofit/>
          </a:bodyPr>
          <a:lstStyle/>
          <a:p>
            <a:pPr marL="0" marR="0">
              <a:spcBef>
                <a:spcPts val="0"/>
              </a:spcBef>
              <a:spcAft>
                <a:spcPts val="800"/>
              </a:spcAft>
            </a:pPr>
            <a:r>
              <a:rPr lang="en-US" sz="2700" b="1" dirty="0"/>
              <a:t>ChatGPT- response: AI recommended Applications </a:t>
            </a:r>
          </a:p>
        </p:txBody>
      </p:sp>
      <p:graphicFrame>
        <p:nvGraphicFramePr>
          <p:cNvPr id="5" name="Content Placeholder 2">
            <a:extLst>
              <a:ext uri="{FF2B5EF4-FFF2-40B4-BE49-F238E27FC236}">
                <a16:creationId xmlns:a16="http://schemas.microsoft.com/office/drawing/2014/main" id="{18F9FD2F-3135-F180-F359-AED8B0F22953}"/>
              </a:ext>
            </a:extLst>
          </p:cNvPr>
          <p:cNvGraphicFramePr>
            <a:graphicFrameLocks noGrp="1"/>
          </p:cNvGraphicFramePr>
          <p:nvPr>
            <p:ph idx="1"/>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9158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1EEDB-5A5C-C95D-D645-C91CC48FBFCF}"/>
              </a:ext>
            </a:extLst>
          </p:cNvPr>
          <p:cNvSpPr>
            <a:spLocks noGrp="1"/>
          </p:cNvSpPr>
          <p:nvPr>
            <p:ph type="title"/>
          </p:nvPr>
        </p:nvSpPr>
        <p:spPr>
          <a:xfrm>
            <a:off x="1376414" y="2245295"/>
            <a:ext cx="3385760" cy="786663"/>
          </a:xfrm>
        </p:spPr>
        <p:txBody>
          <a:bodyPr anchor="t">
            <a:normAutofit/>
          </a:bodyPr>
          <a:lstStyle/>
          <a:p>
            <a:r>
              <a:rPr lang="en-US" dirty="0"/>
              <a:t>Continued </a:t>
            </a:r>
          </a:p>
        </p:txBody>
      </p:sp>
      <p:graphicFrame>
        <p:nvGraphicFramePr>
          <p:cNvPr id="5" name="Content Placeholder 2">
            <a:extLst>
              <a:ext uri="{FF2B5EF4-FFF2-40B4-BE49-F238E27FC236}">
                <a16:creationId xmlns:a16="http://schemas.microsoft.com/office/drawing/2014/main" id="{520EEB94-2CED-5545-57F9-1199DF8E4583}"/>
              </a:ext>
            </a:extLst>
          </p:cNvPr>
          <p:cNvGraphicFramePr>
            <a:graphicFrameLocks noGrp="1"/>
          </p:cNvGraphicFramePr>
          <p:nvPr>
            <p:ph idx="1"/>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1365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C273-D68C-EA14-0007-937F1450A4CE}"/>
              </a:ext>
            </a:extLst>
          </p:cNvPr>
          <p:cNvSpPr>
            <a:spLocks noGrp="1"/>
          </p:cNvSpPr>
          <p:nvPr>
            <p:ph type="title"/>
          </p:nvPr>
        </p:nvSpPr>
        <p:spPr>
          <a:xfrm>
            <a:off x="50588" y="303451"/>
            <a:ext cx="12090823" cy="1522174"/>
          </a:xfrm>
        </p:spPr>
        <p:txBody>
          <a:bodyPr/>
          <a:lstStyle/>
          <a:p>
            <a:r>
              <a:rPr lang="en-US" b="0" i="0" dirty="0">
                <a:solidFill>
                  <a:srgbClr val="181818"/>
                </a:solidFill>
                <a:effectLst/>
                <a:latin typeface="Trade Gothic W01 Bold 2"/>
              </a:rPr>
              <a:t>What Is Disruptive Innovation?</a:t>
            </a:r>
            <a:endParaRPr lang="en-US" dirty="0"/>
          </a:p>
        </p:txBody>
      </p:sp>
      <p:sp>
        <p:nvSpPr>
          <p:cNvPr id="3" name="Content Placeholder 2">
            <a:extLst>
              <a:ext uri="{FF2B5EF4-FFF2-40B4-BE49-F238E27FC236}">
                <a16:creationId xmlns:a16="http://schemas.microsoft.com/office/drawing/2014/main" id="{795CD31B-43C3-6FE9-E636-91AB158821C9}"/>
              </a:ext>
            </a:extLst>
          </p:cNvPr>
          <p:cNvSpPr>
            <a:spLocks noGrp="1"/>
          </p:cNvSpPr>
          <p:nvPr>
            <p:ph idx="1"/>
          </p:nvPr>
        </p:nvSpPr>
        <p:spPr>
          <a:xfrm>
            <a:off x="838200" y="2252311"/>
            <a:ext cx="10515600" cy="4302237"/>
          </a:xfrm>
        </p:spPr>
        <p:txBody>
          <a:bodyPr>
            <a:normAutofit/>
          </a:bodyPr>
          <a:lstStyle/>
          <a:p>
            <a:pPr marL="0" indent="0" algn="l">
              <a:buNone/>
            </a:pPr>
            <a:r>
              <a:rPr lang="en-US" b="0" i="0" dirty="0">
                <a:solidFill>
                  <a:srgbClr val="181818"/>
                </a:solidFill>
                <a:effectLst/>
                <a:latin typeface="Trade Gothic W01 Roman"/>
              </a:rPr>
              <a:t>The process in which a smaller company, usually with fewer resources, can challenge an established business (often called an “incumbent”) by entering at the bottom of the market and continuing to move up-market. Steps:</a:t>
            </a:r>
          </a:p>
          <a:p>
            <a:pPr lvl="1">
              <a:buFont typeface="+mj-lt"/>
              <a:buAutoNum type="arabicPeriod"/>
            </a:pPr>
            <a:r>
              <a:rPr lang="en-US" b="0" i="0" dirty="0">
                <a:solidFill>
                  <a:srgbClr val="181818"/>
                </a:solidFill>
                <a:effectLst/>
                <a:latin typeface="Trade Gothic W01 Roman"/>
              </a:rPr>
              <a:t>Incumbent businesses develop their products or services to appeal to their most demanding and/or profitable customers, ignoring the needs of those down-market.</a:t>
            </a:r>
          </a:p>
          <a:p>
            <a:pPr lvl="1">
              <a:buFont typeface="+mj-lt"/>
              <a:buAutoNum type="arabicPeriod"/>
            </a:pPr>
            <a:r>
              <a:rPr lang="en-US" b="0" i="0" dirty="0">
                <a:solidFill>
                  <a:srgbClr val="181818"/>
                </a:solidFill>
                <a:effectLst/>
                <a:latin typeface="Trade Gothic W01 Roman"/>
              </a:rPr>
              <a:t>Entrants target this ignored market segment and gain traction by meeting their needs at a reduced cost compared to what is offered by the incumbent.</a:t>
            </a:r>
          </a:p>
          <a:p>
            <a:pPr lvl="1">
              <a:buFont typeface="+mj-lt"/>
              <a:buAutoNum type="arabicPeriod"/>
            </a:pPr>
            <a:r>
              <a:rPr lang="en-US" b="0" i="0" dirty="0">
                <a:solidFill>
                  <a:srgbClr val="181818"/>
                </a:solidFill>
                <a:effectLst/>
                <a:latin typeface="Trade Gothic W01 Roman"/>
              </a:rPr>
              <a:t>Incumbents don’t respond to the new entrant, continuing to focus on their more profitable segments.</a:t>
            </a:r>
          </a:p>
          <a:p>
            <a:pPr lvl="1">
              <a:buFont typeface="+mj-lt"/>
              <a:buAutoNum type="arabicPeriod"/>
            </a:pPr>
            <a:r>
              <a:rPr lang="en-US" b="0" i="0" dirty="0">
                <a:solidFill>
                  <a:srgbClr val="181818"/>
                </a:solidFill>
                <a:effectLst/>
                <a:latin typeface="Trade Gothic W01 Roman"/>
              </a:rPr>
              <a:t>Entrants eventually move upmarket by offering solutions that appeal to the incumbent’s “mainstream” customers.</a:t>
            </a:r>
          </a:p>
          <a:p>
            <a:pPr lvl="1">
              <a:buFont typeface="+mj-lt"/>
              <a:buAutoNum type="arabicPeriod"/>
            </a:pPr>
            <a:r>
              <a:rPr lang="en-US" b="0" i="0" dirty="0">
                <a:solidFill>
                  <a:srgbClr val="181818"/>
                </a:solidFill>
                <a:effectLst/>
                <a:latin typeface="Trade Gothic W01 Roman"/>
              </a:rPr>
              <a:t>Once the new entrant has begun to attract the incumbent business’s mainstream customers </a:t>
            </a:r>
            <a:r>
              <a:rPr lang="en-US" b="0" i="0" dirty="0" err="1">
                <a:solidFill>
                  <a:srgbClr val="181818"/>
                </a:solidFill>
                <a:effectLst/>
                <a:latin typeface="Trade Gothic W01 Roman"/>
              </a:rPr>
              <a:t>en</a:t>
            </a:r>
            <a:r>
              <a:rPr lang="en-US" b="0" i="0" dirty="0">
                <a:solidFill>
                  <a:srgbClr val="181818"/>
                </a:solidFill>
                <a:effectLst/>
                <a:latin typeface="Trade Gothic W01 Roman"/>
              </a:rPr>
              <a:t> masse, disruption has occurred.</a:t>
            </a:r>
          </a:p>
          <a:p>
            <a:endParaRPr lang="en-US" dirty="0"/>
          </a:p>
        </p:txBody>
      </p:sp>
      <p:pic>
        <p:nvPicPr>
          <p:cNvPr id="2050" name="Picture 2" descr="HBS Online">
            <a:extLst>
              <a:ext uri="{FF2B5EF4-FFF2-40B4-BE49-F238E27FC236}">
                <a16:creationId xmlns:a16="http://schemas.microsoft.com/office/drawing/2014/main" id="{F067F862-8ADF-E38C-21D8-4B4C159B2A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429"/>
          <a:stretch/>
        </p:blipFill>
        <p:spPr bwMode="auto">
          <a:xfrm>
            <a:off x="9080923" y="447676"/>
            <a:ext cx="3009900" cy="124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312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DB35-E4E2-6953-6B0F-E48357E7867C}"/>
              </a:ext>
            </a:extLst>
          </p:cNvPr>
          <p:cNvSpPr>
            <a:spLocks noGrp="1"/>
          </p:cNvSpPr>
          <p:nvPr>
            <p:ph type="title"/>
          </p:nvPr>
        </p:nvSpPr>
        <p:spPr>
          <a:xfrm>
            <a:off x="1451579" y="2303047"/>
            <a:ext cx="3272093" cy="1575934"/>
          </a:xfrm>
        </p:spPr>
        <p:txBody>
          <a:bodyPr anchor="t">
            <a:normAutofit/>
          </a:bodyPr>
          <a:lstStyle/>
          <a:p>
            <a:r>
              <a:rPr lang="en-US" b="1" dirty="0"/>
              <a:t>CHATGPT – Benchmark topics</a:t>
            </a:r>
          </a:p>
        </p:txBody>
      </p:sp>
      <p:graphicFrame>
        <p:nvGraphicFramePr>
          <p:cNvPr id="29" name="Content Placeholder 2">
            <a:extLst>
              <a:ext uri="{FF2B5EF4-FFF2-40B4-BE49-F238E27FC236}">
                <a16:creationId xmlns:a16="http://schemas.microsoft.com/office/drawing/2014/main" id="{45BFB659-BE4D-6285-2B12-965B31BE607C}"/>
              </a:ext>
            </a:extLst>
          </p:cNvPr>
          <p:cNvGraphicFramePr>
            <a:graphicFrameLocks noGrp="1"/>
          </p:cNvGraphicFramePr>
          <p:nvPr>
            <p:ph idx="1"/>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4595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8E90-03CB-C7E3-6339-6E043231FF17}"/>
              </a:ext>
            </a:extLst>
          </p:cNvPr>
          <p:cNvSpPr>
            <a:spLocks noGrp="1"/>
          </p:cNvSpPr>
          <p:nvPr>
            <p:ph type="title"/>
          </p:nvPr>
        </p:nvSpPr>
        <p:spPr>
          <a:xfrm>
            <a:off x="1451579" y="2303047"/>
            <a:ext cx="3272093" cy="815538"/>
          </a:xfrm>
        </p:spPr>
        <p:txBody>
          <a:bodyPr anchor="t">
            <a:normAutofit/>
          </a:bodyPr>
          <a:lstStyle/>
          <a:p>
            <a:r>
              <a:rPr lang="en-US" dirty="0"/>
              <a:t>Continued… </a:t>
            </a:r>
          </a:p>
        </p:txBody>
      </p:sp>
      <p:graphicFrame>
        <p:nvGraphicFramePr>
          <p:cNvPr id="5" name="Content Placeholder 2">
            <a:extLst>
              <a:ext uri="{FF2B5EF4-FFF2-40B4-BE49-F238E27FC236}">
                <a16:creationId xmlns:a16="http://schemas.microsoft.com/office/drawing/2014/main" id="{73CE10A8-24AF-45AF-7BC9-75E8A3A47736}"/>
              </a:ext>
            </a:extLst>
          </p:cNvPr>
          <p:cNvGraphicFramePr>
            <a:graphicFrameLocks noGrp="1"/>
          </p:cNvGraphicFramePr>
          <p:nvPr>
            <p:ph idx="1"/>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0727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3D59-60B9-19B2-61AE-5783B47ED29F}"/>
              </a:ext>
            </a:extLst>
          </p:cNvPr>
          <p:cNvSpPr>
            <a:spLocks noGrp="1"/>
          </p:cNvSpPr>
          <p:nvPr>
            <p:ph type="ctrTitle"/>
          </p:nvPr>
        </p:nvSpPr>
        <p:spPr>
          <a:xfrm>
            <a:off x="5297762" y="640080"/>
            <a:ext cx="6251110" cy="3566160"/>
          </a:xfrm>
        </p:spPr>
        <p:txBody>
          <a:bodyPr anchor="b">
            <a:normAutofit/>
          </a:bodyPr>
          <a:lstStyle/>
          <a:p>
            <a:pPr algn="l"/>
            <a:r>
              <a:rPr lang="en-US" sz="5400" b="0" i="0">
                <a:effectLst/>
                <a:latin typeface="Aptos" panose="020B0004020202020204" pitchFamily="34" charset="0"/>
              </a:rPr>
              <a:t>AI in Business Analytics Studies</a:t>
            </a:r>
            <a:endParaRPr lang="en-US" sz="5400"/>
          </a:p>
        </p:txBody>
      </p:sp>
      <p:sp>
        <p:nvSpPr>
          <p:cNvPr id="3" name="Subtitle 2">
            <a:extLst>
              <a:ext uri="{FF2B5EF4-FFF2-40B4-BE49-F238E27FC236}">
                <a16:creationId xmlns:a16="http://schemas.microsoft.com/office/drawing/2014/main" id="{BB39454C-88F6-3061-D691-D268497B8087}"/>
              </a:ext>
            </a:extLst>
          </p:cNvPr>
          <p:cNvSpPr>
            <a:spLocks noGrp="1"/>
          </p:cNvSpPr>
          <p:nvPr>
            <p:ph type="subTitle" idx="1"/>
          </p:nvPr>
        </p:nvSpPr>
        <p:spPr>
          <a:xfrm>
            <a:off x="5297760" y="4636008"/>
            <a:ext cx="6251111" cy="1572768"/>
          </a:xfrm>
        </p:spPr>
        <p:txBody>
          <a:bodyPr>
            <a:normAutofit/>
          </a:bodyPr>
          <a:lstStyle/>
          <a:p>
            <a:r>
              <a:rPr lang="en-US" sz="2800" dirty="0"/>
              <a:t>Dr. Lucky Xue</a:t>
            </a:r>
          </a:p>
        </p:txBody>
      </p:sp>
      <p:pic>
        <p:nvPicPr>
          <p:cNvPr id="5" name="Picture 4" descr="Digital financial graph">
            <a:extLst>
              <a:ext uri="{FF2B5EF4-FFF2-40B4-BE49-F238E27FC236}">
                <a16:creationId xmlns:a16="http://schemas.microsoft.com/office/drawing/2014/main" id="{15F750ED-CD20-5859-E844-ADD1117F8614}"/>
              </a:ext>
            </a:extLst>
          </p:cNvPr>
          <p:cNvPicPr>
            <a:picLocks noChangeAspect="1"/>
          </p:cNvPicPr>
          <p:nvPr/>
        </p:nvPicPr>
        <p:blipFill>
          <a:blip r:embed="rId2"/>
          <a:srcRect l="38543" r="2325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52031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6C7D-CA77-942D-EB5A-6AC7C2B3FEE9}"/>
              </a:ext>
            </a:extLst>
          </p:cNvPr>
          <p:cNvSpPr>
            <a:spLocks noGrp="1"/>
          </p:cNvSpPr>
          <p:nvPr>
            <p:ph type="title"/>
          </p:nvPr>
        </p:nvSpPr>
        <p:spPr>
          <a:xfrm>
            <a:off x="2231136" y="433137"/>
            <a:ext cx="7729728" cy="1306389"/>
          </a:xfrm>
        </p:spPr>
        <p:txBody>
          <a:bodyPr>
            <a:normAutofit fontScale="90000"/>
          </a:bodyPr>
          <a:lstStyle/>
          <a:p>
            <a:r>
              <a:rPr lang="en-US" sz="5000" b="1" kern="100">
                <a:effectLst/>
                <a:latin typeface="Aptos" panose="020B0004020202020204" pitchFamily="34" charset="0"/>
                <a:ea typeface="DengXian" panose="02010600030101010101" pitchFamily="2" charset="-122"/>
                <a:cs typeface="Times New Roman" panose="02020603050405020304" pitchFamily="18" charset="0"/>
              </a:rPr>
              <a:t>Generative AI in Business Analytics</a:t>
            </a:r>
            <a:endParaRPr lang="en-US" sz="5000"/>
          </a:p>
        </p:txBody>
      </p:sp>
      <p:sp>
        <p:nvSpPr>
          <p:cNvPr id="3" name="Content Placeholder 2">
            <a:extLst>
              <a:ext uri="{FF2B5EF4-FFF2-40B4-BE49-F238E27FC236}">
                <a16:creationId xmlns:a16="http://schemas.microsoft.com/office/drawing/2014/main" id="{8D093997-D170-F8B2-DAB4-F679E4938D20}"/>
              </a:ext>
            </a:extLst>
          </p:cNvPr>
          <p:cNvSpPr>
            <a:spLocks noGrp="1"/>
          </p:cNvSpPr>
          <p:nvPr>
            <p:ph idx="1"/>
          </p:nvPr>
        </p:nvSpPr>
        <p:spPr>
          <a:xfrm>
            <a:off x="838200" y="2435192"/>
            <a:ext cx="10515600" cy="3746152"/>
          </a:xfrm>
        </p:spPr>
        <p:txBody>
          <a:bodyPr>
            <a:normAutofit/>
          </a:bodyPr>
          <a:lstStyle/>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Automating data analysis and visualization.</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Enhancing decision-making with predictive modeling.</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Personalizing customer experiences.</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Improving operational efficiencies.</a:t>
            </a:r>
          </a:p>
          <a:p>
            <a:endParaRPr lang="en-US" sz="2200" dirty="0"/>
          </a:p>
        </p:txBody>
      </p:sp>
    </p:spTree>
    <p:extLst>
      <p:ext uri="{BB962C8B-B14F-4D97-AF65-F5344CB8AC3E}">
        <p14:creationId xmlns:p14="http://schemas.microsoft.com/office/powerpoint/2010/main" val="760398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A766-AF1A-C73A-62A7-D0A9ABD62722}"/>
              </a:ext>
            </a:extLst>
          </p:cNvPr>
          <p:cNvSpPr>
            <a:spLocks noGrp="1"/>
          </p:cNvSpPr>
          <p:nvPr>
            <p:ph type="title"/>
          </p:nvPr>
        </p:nvSpPr>
        <p:spPr>
          <a:xfrm>
            <a:off x="2231136" y="329424"/>
            <a:ext cx="7729728" cy="1188720"/>
          </a:xfrm>
        </p:spPr>
        <p:txBody>
          <a:bodyPr>
            <a:normAutofit/>
          </a:bodyPr>
          <a:lstStyle/>
          <a:p>
            <a:r>
              <a:rPr lang="en-US" sz="5400" b="1" kern="100" dirty="0">
                <a:effectLst/>
                <a:latin typeface="Aptos" panose="020B0004020202020204" pitchFamily="34" charset="0"/>
                <a:ea typeface="DengXian" panose="02010600030101010101" pitchFamily="2" charset="-122"/>
                <a:cs typeface="Times New Roman" panose="02020603050405020304" pitchFamily="18" charset="0"/>
              </a:rPr>
              <a:t>GAI in Accounting</a:t>
            </a:r>
            <a:endParaRPr lang="en-US" sz="5400" dirty="0"/>
          </a:p>
        </p:txBody>
      </p:sp>
      <p:sp>
        <p:nvSpPr>
          <p:cNvPr id="3" name="Content Placeholder 2">
            <a:extLst>
              <a:ext uri="{FF2B5EF4-FFF2-40B4-BE49-F238E27FC236}">
                <a16:creationId xmlns:a16="http://schemas.microsoft.com/office/drawing/2014/main" id="{434781CD-6D59-EF39-D24F-1E905ADFFECF}"/>
              </a:ext>
            </a:extLst>
          </p:cNvPr>
          <p:cNvSpPr>
            <a:spLocks noGrp="1"/>
          </p:cNvSpPr>
          <p:nvPr>
            <p:ph idx="1"/>
          </p:nvPr>
        </p:nvSpPr>
        <p:spPr>
          <a:xfrm>
            <a:off x="838200" y="2377440"/>
            <a:ext cx="10515600" cy="3803904"/>
          </a:xfrm>
        </p:spPr>
        <p:txBody>
          <a:bodyPr>
            <a:normAutofit/>
          </a:bodyPr>
          <a:lstStyle/>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Automated financial reporting and auditing.</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Fraud detection through anomaly detection models.</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Predictive cash flow forecasting.</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Tax compliance automation.</a:t>
            </a:r>
          </a:p>
          <a:p>
            <a:endParaRPr lang="en-US" sz="2200" dirty="0"/>
          </a:p>
        </p:txBody>
      </p:sp>
    </p:spTree>
    <p:extLst>
      <p:ext uri="{BB962C8B-B14F-4D97-AF65-F5344CB8AC3E}">
        <p14:creationId xmlns:p14="http://schemas.microsoft.com/office/powerpoint/2010/main" val="605905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6A99-6BCD-1472-6B0E-DB8F5BE237E1}"/>
              </a:ext>
            </a:extLst>
          </p:cNvPr>
          <p:cNvSpPr>
            <a:spLocks noGrp="1"/>
          </p:cNvSpPr>
          <p:nvPr>
            <p:ph type="title"/>
          </p:nvPr>
        </p:nvSpPr>
        <p:spPr>
          <a:xfrm>
            <a:off x="5297762" y="329184"/>
            <a:ext cx="6251110" cy="1783080"/>
          </a:xfrm>
        </p:spPr>
        <p:txBody>
          <a:bodyPr anchor="b">
            <a:normAutofit fontScale="90000"/>
          </a:bodyPr>
          <a:lstStyle/>
          <a:p>
            <a:r>
              <a:rPr lang="en-US" sz="5400" b="1" kern="100">
                <a:effectLst/>
                <a:latin typeface="Aptos" panose="020B0004020202020204" pitchFamily="34" charset="0"/>
                <a:ea typeface="DengXian" panose="02010600030101010101" pitchFamily="2" charset="-122"/>
                <a:cs typeface="Times New Roman" panose="02020603050405020304" pitchFamily="18" charset="0"/>
              </a:rPr>
              <a:t>GAI in Marketing</a:t>
            </a:r>
            <a:endParaRPr lang="en-US" sz="5400"/>
          </a:p>
        </p:txBody>
      </p:sp>
      <p:sp>
        <p:nvSpPr>
          <p:cNvPr id="3" name="Content Placeholder 2">
            <a:extLst>
              <a:ext uri="{FF2B5EF4-FFF2-40B4-BE49-F238E27FC236}">
                <a16:creationId xmlns:a16="http://schemas.microsoft.com/office/drawing/2014/main" id="{D5BE455F-C80E-ED47-D756-25120018B277}"/>
              </a:ext>
            </a:extLst>
          </p:cNvPr>
          <p:cNvSpPr>
            <a:spLocks noGrp="1"/>
          </p:cNvSpPr>
          <p:nvPr>
            <p:ph idx="1"/>
          </p:nvPr>
        </p:nvSpPr>
        <p:spPr>
          <a:xfrm>
            <a:off x="5297762" y="2706624"/>
            <a:ext cx="6251110" cy="3483864"/>
          </a:xfrm>
        </p:spPr>
        <p:txBody>
          <a:bodyPr>
            <a:normAutofit/>
          </a:bodyPr>
          <a:lstStyle/>
          <a:p>
            <a:pPr marL="342900" marR="0" lvl="0" indent="-342900">
              <a:spcAft>
                <a:spcPts val="800"/>
              </a:spcAft>
              <a:buSzPts val="1000"/>
              <a:buFont typeface="Symbol" panose="05050102010706020507" pitchFamily="18" charset="2"/>
              <a:buChar char=""/>
              <a:tabLst>
                <a:tab pos="457200" algn="l"/>
              </a:tabLst>
            </a:pPr>
            <a:r>
              <a:rPr lang="en-US" sz="2200" kern="100">
                <a:effectLst/>
                <a:latin typeface="Aptos" panose="020B0004020202020204" pitchFamily="34" charset="0"/>
                <a:ea typeface="DengXian" panose="02010600030101010101" pitchFamily="2" charset="-122"/>
                <a:cs typeface="Times New Roman" panose="02020603050405020304" pitchFamily="18" charset="0"/>
              </a:rPr>
              <a:t>Personalized content creation for ads and campaigns.</a:t>
            </a:r>
          </a:p>
          <a:p>
            <a:pPr marL="342900" marR="0" lvl="0" indent="-342900">
              <a:spcAft>
                <a:spcPts val="800"/>
              </a:spcAft>
              <a:buSzPts val="1000"/>
              <a:buFont typeface="Symbol" panose="05050102010706020507" pitchFamily="18" charset="2"/>
              <a:buChar char=""/>
              <a:tabLst>
                <a:tab pos="457200" algn="l"/>
              </a:tabLst>
            </a:pPr>
            <a:r>
              <a:rPr lang="en-US" sz="2200" kern="100">
                <a:effectLst/>
                <a:latin typeface="Aptos" panose="020B0004020202020204" pitchFamily="34" charset="0"/>
                <a:ea typeface="DengXian" panose="02010600030101010101" pitchFamily="2" charset="-122"/>
                <a:cs typeface="Times New Roman" panose="02020603050405020304" pitchFamily="18" charset="0"/>
              </a:rPr>
              <a:t>Customer sentiment analysis for brand management.</a:t>
            </a:r>
          </a:p>
          <a:p>
            <a:pPr marL="342900" marR="0" lvl="0" indent="-342900">
              <a:spcAft>
                <a:spcPts val="800"/>
              </a:spcAft>
              <a:buSzPts val="1000"/>
              <a:buFont typeface="Symbol" panose="05050102010706020507" pitchFamily="18" charset="2"/>
              <a:buChar char=""/>
              <a:tabLst>
                <a:tab pos="457200" algn="l"/>
              </a:tabLst>
            </a:pPr>
            <a:r>
              <a:rPr lang="en-US" sz="2200" kern="100">
                <a:effectLst/>
                <a:latin typeface="Aptos" panose="020B0004020202020204" pitchFamily="34" charset="0"/>
                <a:ea typeface="DengXian" panose="02010600030101010101" pitchFamily="2" charset="-122"/>
                <a:cs typeface="Times New Roman" panose="02020603050405020304" pitchFamily="18" charset="0"/>
              </a:rPr>
              <a:t>Market trend predictions for strategic planning.</a:t>
            </a:r>
          </a:p>
          <a:p>
            <a:pPr marL="342900" marR="0" lvl="0" indent="-342900">
              <a:spcAft>
                <a:spcPts val="800"/>
              </a:spcAft>
              <a:buSzPts val="1000"/>
              <a:buFont typeface="Symbol" panose="05050102010706020507" pitchFamily="18" charset="2"/>
              <a:buChar char=""/>
              <a:tabLst>
                <a:tab pos="457200" algn="l"/>
              </a:tabLst>
            </a:pPr>
            <a:r>
              <a:rPr lang="en-US" sz="2200" kern="100">
                <a:effectLst/>
                <a:latin typeface="Aptos" panose="020B0004020202020204" pitchFamily="34" charset="0"/>
                <a:ea typeface="DengXian" panose="02010600030101010101" pitchFamily="2" charset="-122"/>
                <a:cs typeface="Times New Roman" panose="02020603050405020304" pitchFamily="18" charset="0"/>
              </a:rPr>
              <a:t>Chatbots and virtual assistants for customer engagement.</a:t>
            </a:r>
          </a:p>
          <a:p>
            <a:endParaRPr lang="en-US" sz="2200"/>
          </a:p>
        </p:txBody>
      </p:sp>
      <p:pic>
        <p:nvPicPr>
          <p:cNvPr id="5" name="Picture 4" descr="Cute yellow robot">
            <a:extLst>
              <a:ext uri="{FF2B5EF4-FFF2-40B4-BE49-F238E27FC236}">
                <a16:creationId xmlns:a16="http://schemas.microsoft.com/office/drawing/2014/main" id="{7B49D7E4-6E56-A6A5-F498-489BB9959F55}"/>
              </a:ext>
            </a:extLst>
          </p:cNvPr>
          <p:cNvPicPr>
            <a:picLocks noChangeAspect="1"/>
          </p:cNvPicPr>
          <p:nvPr/>
        </p:nvPicPr>
        <p:blipFill>
          <a:blip r:embed="rId2"/>
          <a:srcRect l="50127" r="454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703068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0C345-9AFB-6240-8569-8339CE7F81B9}"/>
              </a:ext>
            </a:extLst>
          </p:cNvPr>
          <p:cNvSpPr>
            <a:spLocks noGrp="1"/>
          </p:cNvSpPr>
          <p:nvPr>
            <p:ph type="title"/>
          </p:nvPr>
        </p:nvSpPr>
        <p:spPr>
          <a:xfrm>
            <a:off x="2231136" y="493054"/>
            <a:ext cx="7729728" cy="1188720"/>
          </a:xfrm>
        </p:spPr>
        <p:txBody>
          <a:bodyPr>
            <a:normAutofit/>
          </a:bodyPr>
          <a:lstStyle/>
          <a:p>
            <a:r>
              <a:rPr lang="en-US" sz="5400" b="1" kern="100">
                <a:effectLst/>
                <a:latin typeface="Aptos" panose="020B0004020202020204" pitchFamily="34" charset="0"/>
                <a:ea typeface="DengXian" panose="02010600030101010101" pitchFamily="2" charset="-122"/>
                <a:cs typeface="Times New Roman" panose="02020603050405020304" pitchFamily="18" charset="0"/>
              </a:rPr>
              <a:t>GAI in Insurance</a:t>
            </a:r>
            <a:endParaRPr lang="en-US" sz="5400"/>
          </a:p>
        </p:txBody>
      </p:sp>
      <p:sp>
        <p:nvSpPr>
          <p:cNvPr id="3" name="Content Placeholder 2">
            <a:extLst>
              <a:ext uri="{FF2B5EF4-FFF2-40B4-BE49-F238E27FC236}">
                <a16:creationId xmlns:a16="http://schemas.microsoft.com/office/drawing/2014/main" id="{6B9B40D6-7174-8767-F3B3-CE687A2E5BF9}"/>
              </a:ext>
            </a:extLst>
          </p:cNvPr>
          <p:cNvSpPr>
            <a:spLocks noGrp="1"/>
          </p:cNvSpPr>
          <p:nvPr>
            <p:ph idx="1"/>
          </p:nvPr>
        </p:nvSpPr>
        <p:spPr>
          <a:xfrm>
            <a:off x="838200" y="2849078"/>
            <a:ext cx="10515600" cy="3332266"/>
          </a:xfrm>
        </p:spPr>
        <p:txBody>
          <a:bodyPr>
            <a:normAutofit/>
          </a:bodyPr>
          <a:lstStyle/>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Automated risk assessment and underwriting.</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Fraud detection and claims processing.</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Personalized insurance policy recommendations.</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Predictive analytics for loss prevention.</a:t>
            </a:r>
          </a:p>
          <a:p>
            <a:endParaRPr lang="en-US" sz="2200" dirty="0"/>
          </a:p>
        </p:txBody>
      </p:sp>
    </p:spTree>
    <p:extLst>
      <p:ext uri="{BB962C8B-B14F-4D97-AF65-F5344CB8AC3E}">
        <p14:creationId xmlns:p14="http://schemas.microsoft.com/office/powerpoint/2010/main" val="1567839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27157-7D14-D478-CEF4-48199813D69A}"/>
              </a:ext>
            </a:extLst>
          </p:cNvPr>
          <p:cNvSpPr>
            <a:spLocks noGrp="1"/>
          </p:cNvSpPr>
          <p:nvPr>
            <p:ph type="title"/>
          </p:nvPr>
        </p:nvSpPr>
        <p:spPr>
          <a:xfrm>
            <a:off x="2231136" y="435302"/>
            <a:ext cx="7729728" cy="1494082"/>
          </a:xfrm>
        </p:spPr>
        <p:txBody>
          <a:bodyPr>
            <a:normAutofit fontScale="90000"/>
          </a:bodyPr>
          <a:lstStyle/>
          <a:p>
            <a:r>
              <a:rPr lang="en-US" sz="5400" b="1" kern="100" dirty="0">
                <a:effectLst/>
                <a:latin typeface="Aptos" panose="020B0004020202020204" pitchFamily="34" charset="0"/>
                <a:ea typeface="DengXian" panose="02010600030101010101" pitchFamily="2" charset="-122"/>
                <a:cs typeface="Times New Roman" panose="02020603050405020304" pitchFamily="18" charset="0"/>
              </a:rPr>
              <a:t>GAI in Supply Chain &amp; Operations</a:t>
            </a:r>
            <a:endParaRPr lang="en-US" sz="5400" dirty="0"/>
          </a:p>
        </p:txBody>
      </p:sp>
      <p:sp>
        <p:nvSpPr>
          <p:cNvPr id="3" name="Content Placeholder 2">
            <a:extLst>
              <a:ext uri="{FF2B5EF4-FFF2-40B4-BE49-F238E27FC236}">
                <a16:creationId xmlns:a16="http://schemas.microsoft.com/office/drawing/2014/main" id="{33897C50-F48C-6F59-8B47-CD28FFFBDF65}"/>
              </a:ext>
            </a:extLst>
          </p:cNvPr>
          <p:cNvSpPr>
            <a:spLocks noGrp="1"/>
          </p:cNvSpPr>
          <p:nvPr>
            <p:ph idx="1"/>
          </p:nvPr>
        </p:nvSpPr>
        <p:spPr>
          <a:xfrm>
            <a:off x="838200" y="2261936"/>
            <a:ext cx="10515600" cy="3919407"/>
          </a:xfrm>
        </p:spPr>
        <p:txBody>
          <a:bodyPr>
            <a:normAutofit/>
          </a:bodyPr>
          <a:lstStyle/>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Demand forecasting and inventory management.</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Route optimization for logistics.</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Supplier risk assessment using AI insights.</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Real-time anomaly detection in supply chain data.</a:t>
            </a:r>
          </a:p>
          <a:p>
            <a:endParaRPr lang="en-US" sz="2200" dirty="0"/>
          </a:p>
        </p:txBody>
      </p:sp>
    </p:spTree>
    <p:extLst>
      <p:ext uri="{BB962C8B-B14F-4D97-AF65-F5344CB8AC3E}">
        <p14:creationId xmlns:p14="http://schemas.microsoft.com/office/powerpoint/2010/main" val="394758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970F6-CB2C-691F-4C0D-18968FA74488}"/>
              </a:ext>
            </a:extLst>
          </p:cNvPr>
          <p:cNvSpPr>
            <a:spLocks noGrp="1"/>
          </p:cNvSpPr>
          <p:nvPr>
            <p:ph type="title"/>
          </p:nvPr>
        </p:nvSpPr>
        <p:spPr>
          <a:xfrm>
            <a:off x="5297762" y="329183"/>
            <a:ext cx="6251110" cy="2009755"/>
          </a:xfrm>
        </p:spPr>
        <p:txBody>
          <a:bodyPr anchor="b">
            <a:normAutofit fontScale="90000"/>
          </a:bodyPr>
          <a:lstStyle/>
          <a:p>
            <a:r>
              <a:rPr lang="en-US" sz="4600" b="1" kern="100" dirty="0">
                <a:effectLst/>
                <a:latin typeface="Aptos" panose="020B0004020202020204" pitchFamily="34" charset="0"/>
                <a:ea typeface="DengXian" panose="02010600030101010101" pitchFamily="2" charset="-122"/>
                <a:cs typeface="Times New Roman" panose="02020603050405020304" pitchFamily="18" charset="0"/>
              </a:rPr>
              <a:t>Future of Generative AI in Business Analytics</a:t>
            </a:r>
            <a:endParaRPr lang="en-US" sz="4600" dirty="0"/>
          </a:p>
        </p:txBody>
      </p:sp>
      <p:sp>
        <p:nvSpPr>
          <p:cNvPr id="3" name="Content Placeholder 2">
            <a:extLst>
              <a:ext uri="{FF2B5EF4-FFF2-40B4-BE49-F238E27FC236}">
                <a16:creationId xmlns:a16="http://schemas.microsoft.com/office/drawing/2014/main" id="{A05679D6-53BB-D0F7-6D4C-D7DE9627B8A6}"/>
              </a:ext>
            </a:extLst>
          </p:cNvPr>
          <p:cNvSpPr>
            <a:spLocks noGrp="1"/>
          </p:cNvSpPr>
          <p:nvPr>
            <p:ph idx="1"/>
          </p:nvPr>
        </p:nvSpPr>
        <p:spPr>
          <a:xfrm>
            <a:off x="5297762" y="3003082"/>
            <a:ext cx="6251110" cy="3187406"/>
          </a:xfrm>
        </p:spPr>
        <p:txBody>
          <a:bodyPr>
            <a:normAutofit/>
          </a:bodyPr>
          <a:lstStyle/>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AI-driven decision support systems.</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Integration with Internet of Things (IoT) for real-time insights.</a:t>
            </a:r>
          </a:p>
          <a:p>
            <a:pPr marL="342900" marR="0" lvl="0" indent="-342900">
              <a:spcAft>
                <a:spcPts val="800"/>
              </a:spcAft>
              <a:buSzPts val="1000"/>
              <a:buFont typeface="Symbol" panose="05050102010706020507" pitchFamily="18" charset="2"/>
              <a:buChar char=""/>
              <a:tabLst>
                <a:tab pos="457200" algn="l"/>
              </a:tabLst>
            </a:pPr>
            <a:r>
              <a:rPr lang="en-US" sz="2200" kern="100" dirty="0">
                <a:effectLst/>
                <a:latin typeface="Aptos" panose="020B0004020202020204" pitchFamily="34" charset="0"/>
                <a:ea typeface="DengXian" panose="02010600030101010101" pitchFamily="2" charset="-122"/>
                <a:cs typeface="Times New Roman" panose="02020603050405020304" pitchFamily="18" charset="0"/>
              </a:rPr>
              <a:t>Advanced AI models for hyper-personalization.</a:t>
            </a:r>
          </a:p>
          <a:p>
            <a:r>
              <a:rPr lang="en-US" sz="2200" dirty="0">
                <a:effectLst/>
                <a:latin typeface="Aptos" panose="020B0004020202020204" pitchFamily="34" charset="0"/>
                <a:ea typeface="DengXian" panose="02010600030101010101" pitchFamily="2" charset="-122"/>
                <a:cs typeface="Times New Roman" panose="02020603050405020304" pitchFamily="18" charset="0"/>
              </a:rPr>
              <a:t>AI-human collaboration for enhanced business intelligence</a:t>
            </a:r>
            <a:endParaRPr lang="en-US" sz="2200" dirty="0"/>
          </a:p>
        </p:txBody>
      </p:sp>
      <p:pic>
        <p:nvPicPr>
          <p:cNvPr id="5" name="Picture 4" descr="Aerial view of a city skyline">
            <a:extLst>
              <a:ext uri="{FF2B5EF4-FFF2-40B4-BE49-F238E27FC236}">
                <a16:creationId xmlns:a16="http://schemas.microsoft.com/office/drawing/2014/main" id="{B926B007-4DDA-47DE-6981-BDC066E8A637}"/>
              </a:ext>
            </a:extLst>
          </p:cNvPr>
          <p:cNvPicPr>
            <a:picLocks noChangeAspect="1"/>
          </p:cNvPicPr>
          <p:nvPr/>
        </p:nvPicPr>
        <p:blipFill>
          <a:blip r:embed="rId2"/>
          <a:srcRect l="26727" r="2794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202877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31A4-72F6-4EFD-E1C0-7190EBF73087}"/>
              </a:ext>
            </a:extLst>
          </p:cNvPr>
          <p:cNvSpPr>
            <a:spLocks noGrp="1"/>
          </p:cNvSpPr>
          <p:nvPr>
            <p:ph type="title"/>
          </p:nvPr>
        </p:nvSpPr>
        <p:spPr>
          <a:xfrm>
            <a:off x="6096000" y="1637521"/>
            <a:ext cx="5434263" cy="3582955"/>
          </a:xfrm>
        </p:spPr>
        <p:txBody>
          <a:bodyPr/>
          <a:lstStyle/>
          <a:p>
            <a:r>
              <a:rPr lang="en-US" dirty="0"/>
              <a:t>Panel Discussion – Question &amp; Answer</a:t>
            </a:r>
          </a:p>
        </p:txBody>
      </p:sp>
      <p:pic>
        <p:nvPicPr>
          <p:cNvPr id="4" name="Picture 3">
            <a:extLst>
              <a:ext uri="{FF2B5EF4-FFF2-40B4-BE49-F238E27FC236}">
                <a16:creationId xmlns:a16="http://schemas.microsoft.com/office/drawing/2014/main" id="{9E52B5E9-1E1A-ECF5-227C-1ED0D01ABF00}"/>
              </a:ext>
            </a:extLst>
          </p:cNvPr>
          <p:cNvPicPr>
            <a:picLocks noChangeAspect="1"/>
          </p:cNvPicPr>
          <p:nvPr/>
        </p:nvPicPr>
        <p:blipFill>
          <a:blip r:embed="rId2"/>
          <a:stretch>
            <a:fillRect/>
          </a:stretch>
        </p:blipFill>
        <p:spPr>
          <a:xfrm>
            <a:off x="655953" y="1122721"/>
            <a:ext cx="4676443" cy="4612557"/>
          </a:xfrm>
          <a:prstGeom prst="rect">
            <a:avLst/>
          </a:prstGeom>
        </p:spPr>
      </p:pic>
    </p:spTree>
    <p:extLst>
      <p:ext uri="{BB962C8B-B14F-4D97-AF65-F5344CB8AC3E}">
        <p14:creationId xmlns:p14="http://schemas.microsoft.com/office/powerpoint/2010/main" val="2422920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74A6A-CD91-12BB-8B6D-AB40CC7F84D2}"/>
              </a:ext>
            </a:extLst>
          </p:cNvPr>
          <p:cNvSpPr>
            <a:spLocks noGrp="1"/>
          </p:cNvSpPr>
          <p:nvPr>
            <p:ph type="title"/>
          </p:nvPr>
        </p:nvSpPr>
        <p:spPr/>
        <p:txBody>
          <a:bodyPr/>
          <a:lstStyle/>
          <a:p>
            <a:r>
              <a:rPr lang="en-US" dirty="0" err="1">
                <a:solidFill>
                  <a:srgbClr val="181818"/>
                </a:solidFill>
                <a:latin typeface="Trade Gothic W01 Bold 2"/>
              </a:rPr>
              <a:t>GenAI</a:t>
            </a:r>
            <a:r>
              <a:rPr lang="en-US" dirty="0">
                <a:solidFill>
                  <a:srgbClr val="181818"/>
                </a:solidFill>
                <a:latin typeface="Trade Gothic W01 Bold 2"/>
              </a:rPr>
              <a:t> is Revolutionary</a:t>
            </a:r>
          </a:p>
        </p:txBody>
      </p:sp>
      <p:pic>
        <p:nvPicPr>
          <p:cNvPr id="1026" name="Picture 2" descr="102,300+ Revolution Stock Photos, Pictures &amp; Royalty-Free Images - iStock |  Revolutionary, Protest, Change">
            <a:extLst>
              <a:ext uri="{FF2B5EF4-FFF2-40B4-BE49-F238E27FC236}">
                <a16:creationId xmlns:a16="http://schemas.microsoft.com/office/drawing/2014/main" id="{83647EE3-5579-4732-166F-0CC56ECC8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350" y="2262188"/>
            <a:ext cx="58293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949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69CCD-B96A-D839-0A88-62CF68C99B1F}"/>
              </a:ext>
            </a:extLst>
          </p:cNvPr>
          <p:cNvSpPr>
            <a:spLocks noGrp="1"/>
          </p:cNvSpPr>
          <p:nvPr>
            <p:ph type="title"/>
          </p:nvPr>
        </p:nvSpPr>
        <p:spPr>
          <a:xfrm>
            <a:off x="1452616" y="962902"/>
            <a:ext cx="4176384" cy="1610643"/>
          </a:xfrm>
        </p:spPr>
        <p:txBody>
          <a:bodyPr vert="horz" lIns="91440" tIns="45720" rIns="91440" bIns="0" rtlCol="0" anchor="b">
            <a:normAutofit fontScale="90000"/>
          </a:bodyPr>
          <a:lstStyle/>
          <a:p>
            <a:br>
              <a:rPr lang="en-US" sz="4800" dirty="0"/>
            </a:br>
            <a:r>
              <a:rPr lang="en-US" sz="4800" dirty="0"/>
              <a:t>Questions?</a:t>
            </a:r>
            <a:br>
              <a:rPr lang="en-US" sz="4800" dirty="0"/>
            </a:br>
            <a:r>
              <a:rPr lang="en-US" sz="4800" dirty="0"/>
              <a:t> </a:t>
            </a:r>
          </a:p>
        </p:txBody>
      </p:sp>
      <p:sp>
        <p:nvSpPr>
          <p:cNvPr id="3" name="Content Placeholder 2">
            <a:extLst>
              <a:ext uri="{FF2B5EF4-FFF2-40B4-BE49-F238E27FC236}">
                <a16:creationId xmlns:a16="http://schemas.microsoft.com/office/drawing/2014/main" id="{7F0B50F6-7EBF-BAE7-7714-1ED3B8DAC7F9}"/>
              </a:ext>
            </a:extLst>
          </p:cNvPr>
          <p:cNvSpPr>
            <a:spLocks noGrp="1"/>
          </p:cNvSpPr>
          <p:nvPr>
            <p:ph idx="1"/>
          </p:nvPr>
        </p:nvSpPr>
        <p:spPr>
          <a:xfrm>
            <a:off x="1106108" y="2876686"/>
            <a:ext cx="4171479" cy="1610643"/>
          </a:xfrm>
        </p:spPr>
        <p:txBody>
          <a:bodyPr vert="horz" lIns="91440" tIns="91440" rIns="91440" bIns="91440" rtlCol="0">
            <a:normAutofit/>
          </a:bodyPr>
          <a:lstStyle/>
          <a:p>
            <a:pPr marL="0" indent="0">
              <a:buNone/>
            </a:pPr>
            <a:r>
              <a:rPr lang="en-US" sz="1600" cap="all" dirty="0"/>
              <a:t>Thank you for your time </a:t>
            </a:r>
          </a:p>
        </p:txBody>
      </p:sp>
      <p:pic>
        <p:nvPicPr>
          <p:cNvPr id="7" name="Graphic 6" descr="Help">
            <a:extLst>
              <a:ext uri="{FF2B5EF4-FFF2-40B4-BE49-F238E27FC236}">
                <a16:creationId xmlns:a16="http://schemas.microsoft.com/office/drawing/2014/main" id="{2AE3E887-A571-2575-15A5-49C0DCB7E9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4251" y="805583"/>
            <a:ext cx="4660762" cy="4660762"/>
          </a:xfrm>
          <a:prstGeom prst="rect">
            <a:avLst/>
          </a:prstGeom>
        </p:spPr>
      </p:pic>
      <p:sp>
        <p:nvSpPr>
          <p:cNvPr id="8" name="TextBox 7">
            <a:extLst>
              <a:ext uri="{FF2B5EF4-FFF2-40B4-BE49-F238E27FC236}">
                <a16:creationId xmlns:a16="http://schemas.microsoft.com/office/drawing/2014/main" id="{CFAA8C25-3DF6-3AC7-81E3-596E8D7944AE}"/>
              </a:ext>
            </a:extLst>
          </p:cNvPr>
          <p:cNvSpPr txBox="1"/>
          <p:nvPr/>
        </p:nvSpPr>
        <p:spPr>
          <a:xfrm>
            <a:off x="1452616" y="3671721"/>
            <a:ext cx="5787580" cy="1631216"/>
          </a:xfrm>
          <a:prstGeom prst="rect">
            <a:avLst/>
          </a:prstGeom>
          <a:noFill/>
        </p:spPr>
        <p:txBody>
          <a:bodyPr wrap="square">
            <a:spAutoFit/>
          </a:bodyPr>
          <a:lstStyle/>
          <a:p>
            <a:r>
              <a:rPr lang="en-US" sz="2000" dirty="0"/>
              <a:t>Jason Yao, PhD 			- </a:t>
            </a:r>
            <a:r>
              <a:rPr lang="en-US" sz="2000" dirty="0">
                <a:hlinkClick r:id="rId4"/>
              </a:rPr>
              <a:t>yaoj@ecu.edu</a:t>
            </a:r>
            <a:endParaRPr lang="en-US" sz="2000" dirty="0"/>
          </a:p>
          <a:p>
            <a:r>
              <a:rPr lang="en-US" sz="2000" dirty="0"/>
              <a:t>Chuck Lesko, PhD		- </a:t>
            </a:r>
            <a:r>
              <a:rPr lang="en-US" sz="2000" dirty="0">
                <a:hlinkClick r:id="rId5"/>
              </a:rPr>
              <a:t>leskoc@ecu.edu</a:t>
            </a:r>
            <a:r>
              <a:rPr lang="en-US" sz="2000" dirty="0"/>
              <a:t> </a:t>
            </a:r>
          </a:p>
          <a:p>
            <a:r>
              <a:rPr lang="en-US" sz="2000" dirty="0"/>
              <a:t>Bob O'Halloran, PhD		- </a:t>
            </a:r>
            <a:r>
              <a:rPr lang="en-US" sz="2000" dirty="0">
                <a:hlinkClick r:id="rId6"/>
              </a:rPr>
              <a:t>ohalloranr@ecu.edu</a:t>
            </a:r>
            <a:r>
              <a:rPr lang="en-US" sz="2000" dirty="0"/>
              <a:t> </a:t>
            </a:r>
          </a:p>
          <a:p>
            <a:r>
              <a:rPr lang="en-US" sz="2000" dirty="0"/>
              <a:t>Lucky Xue, PhD			- </a:t>
            </a:r>
            <a:r>
              <a:rPr lang="en-US" sz="2000" dirty="0">
                <a:hlinkClick r:id="rId7"/>
              </a:rPr>
              <a:t>xuey@ecu.edu</a:t>
            </a:r>
            <a:endParaRPr lang="en-US" sz="2000" b="1" dirty="0"/>
          </a:p>
          <a:p>
            <a:r>
              <a:rPr lang="en-US" sz="2000" dirty="0"/>
              <a:t>John Southworth, PhD	- </a:t>
            </a:r>
            <a:r>
              <a:rPr lang="en-US" sz="2000" dirty="0">
                <a:hlinkClick r:id="rId8"/>
              </a:rPr>
              <a:t>southworthj@ecu.edu</a:t>
            </a:r>
            <a:endParaRPr lang="en-US" sz="2000" dirty="0"/>
          </a:p>
        </p:txBody>
      </p:sp>
    </p:spTree>
    <p:extLst>
      <p:ext uri="{BB962C8B-B14F-4D97-AF65-F5344CB8AC3E}">
        <p14:creationId xmlns:p14="http://schemas.microsoft.com/office/powerpoint/2010/main" val="167425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9724A-796D-F028-D488-9AB52335A1EA}"/>
              </a:ext>
            </a:extLst>
          </p:cNvPr>
          <p:cNvSpPr>
            <a:spLocks noGrp="1"/>
          </p:cNvSpPr>
          <p:nvPr>
            <p:ph type="title"/>
          </p:nvPr>
        </p:nvSpPr>
        <p:spPr>
          <a:xfrm>
            <a:off x="838200" y="153604"/>
            <a:ext cx="10515600" cy="1325563"/>
          </a:xfrm>
        </p:spPr>
        <p:txBody>
          <a:bodyPr>
            <a:normAutofit fontScale="90000"/>
          </a:bodyPr>
          <a:lstStyle/>
          <a:p>
            <a:r>
              <a:rPr lang="en-US" sz="3200" b="1"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To predict the future, we must look at the past.</a:t>
            </a:r>
            <a:br>
              <a:rPr lang="en-US" sz="3200" dirty="0">
                <a:effectLst/>
                <a:latin typeface="Calibri" panose="020F0502020204030204" pitchFamily="34" charset="0"/>
                <a:ea typeface="DengXian" panose="02010600030101010101" pitchFamily="2" charset="-122"/>
                <a:cs typeface="Times New Roman" panose="02020603050405020304" pitchFamily="18" charset="0"/>
              </a:rPr>
            </a:br>
            <a:r>
              <a:rPr lang="en-US" sz="3200" dirty="0">
                <a:effectLst/>
                <a:latin typeface="Calibri" panose="020F0502020204030204" pitchFamily="34" charset="0"/>
                <a:ea typeface="DengXian" panose="02010600030101010101" pitchFamily="2" charset="-122"/>
                <a:cs typeface="Times New Roman" panose="02020603050405020304" pitchFamily="18" charset="0"/>
              </a:rPr>
              <a:t>						-- </a:t>
            </a:r>
            <a:r>
              <a:rPr lang="en-US" sz="2800" dirty="0">
                <a:effectLst/>
                <a:latin typeface="Calibri" panose="020F0502020204030204" pitchFamily="34" charset="0"/>
                <a:ea typeface="DengXian" panose="02010600030101010101" pitchFamily="2" charset="-122"/>
                <a:cs typeface="Times New Roman" panose="02020603050405020304" pitchFamily="18" charset="0"/>
              </a:rPr>
              <a:t>Marcus Aurelius</a:t>
            </a:r>
            <a:endParaRPr lang="en-US" sz="6600" dirty="0"/>
          </a:p>
        </p:txBody>
      </p:sp>
      <p:sp>
        <p:nvSpPr>
          <p:cNvPr id="3" name="Content Placeholder 2">
            <a:extLst>
              <a:ext uri="{FF2B5EF4-FFF2-40B4-BE49-F238E27FC236}">
                <a16:creationId xmlns:a16="http://schemas.microsoft.com/office/drawing/2014/main" id="{DA9C1CF6-8C73-F775-64EB-3727CFCD4810}"/>
              </a:ext>
            </a:extLst>
          </p:cNvPr>
          <p:cNvSpPr>
            <a:spLocks noGrp="1"/>
          </p:cNvSpPr>
          <p:nvPr>
            <p:ph idx="1"/>
          </p:nvPr>
        </p:nvSpPr>
        <p:spPr/>
        <p:txBody>
          <a:bodyPr/>
          <a:lstStyle/>
          <a:p>
            <a:endParaRPr lang="en-US"/>
          </a:p>
        </p:txBody>
      </p:sp>
      <p:pic>
        <p:nvPicPr>
          <p:cNvPr id="4" name="Picture 4" descr="2,260 Expand Horizon Illustrations &amp; Clip Art - iStock">
            <a:extLst>
              <a:ext uri="{FF2B5EF4-FFF2-40B4-BE49-F238E27FC236}">
                <a16:creationId xmlns:a16="http://schemas.microsoft.com/office/drawing/2014/main" id="{CC0CF500-3488-E138-93CF-B9E061926E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30"/>
          <a:stretch/>
        </p:blipFill>
        <p:spPr bwMode="auto">
          <a:xfrm flipH="1">
            <a:off x="892821" y="1645919"/>
            <a:ext cx="10406358" cy="48469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9AE6A4-DA0E-E4A1-200F-73A511A806C3}"/>
              </a:ext>
            </a:extLst>
          </p:cNvPr>
          <p:cNvSpPr txBox="1"/>
          <p:nvPr/>
        </p:nvSpPr>
        <p:spPr>
          <a:xfrm>
            <a:off x="8796528" y="2340864"/>
            <a:ext cx="2291718" cy="830997"/>
          </a:xfrm>
          <a:prstGeom prst="rect">
            <a:avLst/>
          </a:prstGeom>
          <a:noFill/>
        </p:spPr>
        <p:txBody>
          <a:bodyPr wrap="none" rtlCol="0">
            <a:spAutoFit/>
          </a:bodyPr>
          <a:lstStyle/>
          <a:p>
            <a:r>
              <a:rPr lang="en-US" sz="4800" dirty="0">
                <a:solidFill>
                  <a:srgbClr val="FF0000"/>
                </a:solidFill>
                <a:latin typeface="Arial Rounded MT Bold" panose="020F0704030504030204" pitchFamily="34" charset="0"/>
              </a:rPr>
              <a:t>Future </a:t>
            </a:r>
          </a:p>
        </p:txBody>
      </p:sp>
      <p:sp>
        <p:nvSpPr>
          <p:cNvPr id="6" name="TextBox 5">
            <a:extLst>
              <a:ext uri="{FF2B5EF4-FFF2-40B4-BE49-F238E27FC236}">
                <a16:creationId xmlns:a16="http://schemas.microsoft.com/office/drawing/2014/main" id="{0247D849-D1C8-310D-CF04-5A6E6CEDE5CD}"/>
              </a:ext>
            </a:extLst>
          </p:cNvPr>
          <p:cNvSpPr txBox="1"/>
          <p:nvPr/>
        </p:nvSpPr>
        <p:spPr>
          <a:xfrm>
            <a:off x="3072384" y="5689542"/>
            <a:ext cx="1524776" cy="830997"/>
          </a:xfrm>
          <a:prstGeom prst="rect">
            <a:avLst/>
          </a:prstGeom>
          <a:noFill/>
        </p:spPr>
        <p:txBody>
          <a:bodyPr wrap="none" rtlCol="0">
            <a:spAutoFit/>
          </a:bodyPr>
          <a:lstStyle/>
          <a:p>
            <a:r>
              <a:rPr lang="en-US" sz="4800" dirty="0">
                <a:solidFill>
                  <a:srgbClr val="FFFF00"/>
                </a:solidFill>
                <a:latin typeface="Arial Rounded MT Bold" panose="020F0704030504030204" pitchFamily="34" charset="0"/>
              </a:rPr>
              <a:t>Now</a:t>
            </a:r>
          </a:p>
        </p:txBody>
      </p:sp>
      <p:sp>
        <p:nvSpPr>
          <p:cNvPr id="7" name="TextBox 6">
            <a:extLst>
              <a:ext uri="{FF2B5EF4-FFF2-40B4-BE49-F238E27FC236}">
                <a16:creationId xmlns:a16="http://schemas.microsoft.com/office/drawing/2014/main" id="{5164A47F-BFF9-0C83-5292-FE1779148836}"/>
              </a:ext>
            </a:extLst>
          </p:cNvPr>
          <p:cNvSpPr txBox="1"/>
          <p:nvPr/>
        </p:nvSpPr>
        <p:spPr>
          <a:xfrm>
            <a:off x="32631" y="6027003"/>
            <a:ext cx="1488484" cy="830997"/>
          </a:xfrm>
          <a:prstGeom prst="rect">
            <a:avLst/>
          </a:prstGeom>
          <a:noFill/>
        </p:spPr>
        <p:txBody>
          <a:bodyPr wrap="none" rtlCol="0">
            <a:spAutoFit/>
          </a:bodyPr>
          <a:lstStyle/>
          <a:p>
            <a:r>
              <a:rPr lang="en-US" sz="4800" dirty="0">
                <a:solidFill>
                  <a:schemeClr val="accent6"/>
                </a:solidFill>
                <a:latin typeface="Arial Rounded MT Bold" panose="020F0704030504030204" pitchFamily="34" charset="0"/>
              </a:rPr>
              <a:t>Past</a:t>
            </a:r>
          </a:p>
        </p:txBody>
      </p:sp>
    </p:spTree>
    <p:extLst>
      <p:ext uri="{BB962C8B-B14F-4D97-AF65-F5344CB8AC3E}">
        <p14:creationId xmlns:p14="http://schemas.microsoft.com/office/powerpoint/2010/main" val="3146184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E5F4F-6638-0913-8428-02E6B3B9EDAF}"/>
              </a:ext>
            </a:extLst>
          </p:cNvPr>
          <p:cNvPicPr>
            <a:picLocks noChangeAspect="1"/>
          </p:cNvPicPr>
          <p:nvPr/>
        </p:nvPicPr>
        <p:blipFill>
          <a:blip r:embed="rId2"/>
          <a:stretch>
            <a:fillRect/>
          </a:stretch>
        </p:blipFill>
        <p:spPr>
          <a:xfrm>
            <a:off x="4637787" y="0"/>
            <a:ext cx="4200228" cy="6858000"/>
          </a:xfrm>
          <a:prstGeom prst="rect">
            <a:avLst/>
          </a:prstGeom>
        </p:spPr>
      </p:pic>
      <p:pic>
        <p:nvPicPr>
          <p:cNvPr id="5" name="Picture 4">
            <a:extLst>
              <a:ext uri="{FF2B5EF4-FFF2-40B4-BE49-F238E27FC236}">
                <a16:creationId xmlns:a16="http://schemas.microsoft.com/office/drawing/2014/main" id="{DD4D6E19-0065-E6D7-3F5C-AAA968640F65}"/>
              </a:ext>
            </a:extLst>
          </p:cNvPr>
          <p:cNvPicPr>
            <a:picLocks noChangeAspect="1"/>
          </p:cNvPicPr>
          <p:nvPr/>
        </p:nvPicPr>
        <p:blipFill>
          <a:blip r:embed="rId3"/>
          <a:stretch>
            <a:fillRect/>
          </a:stretch>
        </p:blipFill>
        <p:spPr>
          <a:xfrm>
            <a:off x="241131" y="996695"/>
            <a:ext cx="4232737" cy="5475541"/>
          </a:xfrm>
          <a:prstGeom prst="rect">
            <a:avLst/>
          </a:prstGeom>
        </p:spPr>
      </p:pic>
      <p:sp>
        <p:nvSpPr>
          <p:cNvPr id="8" name="TextBox 7">
            <a:extLst>
              <a:ext uri="{FF2B5EF4-FFF2-40B4-BE49-F238E27FC236}">
                <a16:creationId xmlns:a16="http://schemas.microsoft.com/office/drawing/2014/main" id="{59889D94-6609-553C-9FDC-D306CC4D6C3D}"/>
              </a:ext>
            </a:extLst>
          </p:cNvPr>
          <p:cNvSpPr txBox="1"/>
          <p:nvPr/>
        </p:nvSpPr>
        <p:spPr>
          <a:xfrm>
            <a:off x="948155" y="30761"/>
            <a:ext cx="2347694" cy="830997"/>
          </a:xfrm>
          <a:prstGeom prst="rect">
            <a:avLst/>
          </a:prstGeom>
          <a:noFill/>
        </p:spPr>
        <p:txBody>
          <a:bodyPr wrap="none" rtlCol="0">
            <a:spAutoFit/>
          </a:bodyPr>
          <a:lstStyle/>
          <a:p>
            <a:r>
              <a:rPr lang="en-US" sz="4800" dirty="0">
                <a:solidFill>
                  <a:schemeClr val="accent6"/>
                </a:solidFill>
                <a:latin typeface="Arial Rounded MT Bold" panose="020F0704030504030204" pitchFamily="34" charset="0"/>
              </a:rPr>
              <a:t>Past #1</a:t>
            </a:r>
          </a:p>
        </p:txBody>
      </p:sp>
      <p:sp>
        <p:nvSpPr>
          <p:cNvPr id="10" name="Text Box 1">
            <a:extLst>
              <a:ext uri="{FF2B5EF4-FFF2-40B4-BE49-F238E27FC236}">
                <a16:creationId xmlns:a16="http://schemas.microsoft.com/office/drawing/2014/main" id="{B8BBF6EA-BF1F-D9DA-1C1B-07C1E78F8CA0}"/>
              </a:ext>
            </a:extLst>
          </p:cNvPr>
          <p:cNvSpPr/>
          <p:nvPr/>
        </p:nvSpPr>
        <p:spPr>
          <a:xfrm>
            <a:off x="8602472" y="4493736"/>
            <a:ext cx="3434080" cy="2023745"/>
          </a:xfrm>
          <a:prstGeom prst="rect">
            <a:avLst/>
          </a:prstGeom>
          <a:solidFill>
            <a:schemeClr val="lt1"/>
          </a:solidFill>
          <a:ln w="6350">
            <a:solidFill>
              <a:srgbClr val="000000"/>
            </a:solidFill>
          </a:ln>
        </p:spPr>
        <p:txBody>
          <a:bodyPr spcFirstLastPara="0" wrap="square" lIns="91440" tIns="45720" rIns="91440" bIns="45720" anchor="t">
            <a:noAutofit/>
          </a:bodyPr>
          <a:lstStyle/>
          <a:p>
            <a:pPr marL="0" marR="0">
              <a:lnSpc>
                <a:spcPct val="115000"/>
              </a:lnSpc>
              <a:spcBef>
                <a:spcPts val="0"/>
              </a:spcBef>
              <a:spcAft>
                <a:spcPts val="800"/>
              </a:spcAft>
            </a:pPr>
            <a:r>
              <a:rPr lang="en-US" sz="1000" kern="100">
                <a:effectLst/>
                <a:latin typeface="Calibri" panose="020F0502020204030204" pitchFamily="34" charset="0"/>
                <a:ea typeface="DengXian" panose="02010600030101010101" pitchFamily="2" charset="-122"/>
                <a:cs typeface="Calibri" panose="020F0502020204030204" pitchFamily="34" charset="0"/>
              </a:rPr>
              <a:t>If you’re curious about the innovations that underpin our technology-dominated world, check out </a:t>
            </a:r>
            <a:r>
              <a:rPr lang="en-US" sz="1000" i="1" kern="100">
                <a:effectLst/>
                <a:latin typeface="Calibri" panose="020F0502020204030204" pitchFamily="34" charset="0"/>
                <a:ea typeface="DengXian" panose="02010600030101010101" pitchFamily="2" charset="-122"/>
                <a:cs typeface="Calibri" panose="020F0502020204030204" pitchFamily="34" charset="0"/>
              </a:rPr>
              <a:t>Inspiring Technology: 34 Breakthroughs. </a:t>
            </a:r>
            <a:r>
              <a:rPr lang="en-US" sz="1000" kern="100">
                <a:effectLst/>
                <a:latin typeface="Calibri" panose="020F0502020204030204" pitchFamily="34" charset="0"/>
                <a:ea typeface="DengXian" panose="02010600030101010101" pitchFamily="2" charset="-122"/>
                <a:cs typeface="Calibri" panose="020F0502020204030204" pitchFamily="34" charset="0"/>
              </a:rPr>
              <a:t>This marvelous book consists of delightful, detail-packed stories about key “breakthroughs” in electrical engineering, from Maxwell‘s Equations in the 19th century to ChatGPT in the 21st. I wish I’d had a book like this when I started my career as a science journalist.</a:t>
            </a:r>
            <a:endParaRPr lang="en-US" sz="1100" kern="10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15000"/>
              </a:lnSpc>
              <a:spcBef>
                <a:spcPts val="0"/>
              </a:spcBef>
              <a:spcAft>
                <a:spcPts val="800"/>
              </a:spcAft>
            </a:pPr>
            <a:r>
              <a:rPr lang="en-US" sz="1000" kern="100">
                <a:effectLst/>
                <a:latin typeface="Calibri" panose="020F0502020204030204" pitchFamily="34" charset="0"/>
                <a:ea typeface="DengXian" panose="02010600030101010101" pitchFamily="2" charset="-122"/>
                <a:cs typeface="Calibri" panose="020F0502020204030204" pitchFamily="34" charset="0"/>
              </a:rPr>
              <a:t>—JOHN HORGAN Director, Center for Science Writings, Stevens Institute of Technology Author of </a:t>
            </a:r>
            <a:r>
              <a:rPr lang="en-US" sz="1000" i="1" kern="100">
                <a:effectLst/>
                <a:latin typeface="Calibri" panose="020F0502020204030204" pitchFamily="34" charset="0"/>
                <a:ea typeface="DengXian" panose="02010600030101010101" pitchFamily="2" charset="-122"/>
                <a:cs typeface="Calibri" panose="020F0502020204030204" pitchFamily="34" charset="0"/>
              </a:rPr>
              <a:t>The End of Science</a:t>
            </a:r>
            <a:r>
              <a:rPr lang="en-US" sz="1000" kern="100">
                <a:effectLst/>
                <a:latin typeface="Calibri" panose="020F0502020204030204" pitchFamily="34" charset="0"/>
                <a:ea typeface="DengXian" panose="02010600030101010101" pitchFamily="2" charset="-122"/>
                <a:cs typeface="Calibri" panose="020F0502020204030204" pitchFamily="34" charset="0"/>
              </a:rPr>
              <a:t>, </a:t>
            </a:r>
            <a:r>
              <a:rPr lang="en-US" sz="1000" i="1" kern="100">
                <a:effectLst/>
                <a:latin typeface="Calibri" panose="020F0502020204030204" pitchFamily="34" charset="0"/>
                <a:ea typeface="DengXian" panose="02010600030101010101" pitchFamily="2" charset="-122"/>
                <a:cs typeface="Calibri" panose="020F0502020204030204" pitchFamily="34" charset="0"/>
              </a:rPr>
              <a:t>The Undiscovered Mind</a:t>
            </a:r>
            <a:r>
              <a:rPr lang="en-US" sz="1000" kern="100">
                <a:effectLst/>
                <a:latin typeface="Calibri" panose="020F0502020204030204" pitchFamily="34" charset="0"/>
                <a:ea typeface="DengXian" panose="02010600030101010101" pitchFamily="2" charset="-122"/>
                <a:cs typeface="Calibri" panose="020F0502020204030204" pitchFamily="34" charset="0"/>
              </a:rPr>
              <a:t>, and </a:t>
            </a:r>
            <a:r>
              <a:rPr lang="en-US" sz="1000" i="1" kern="100">
                <a:effectLst/>
                <a:latin typeface="Calibri" panose="020F0502020204030204" pitchFamily="34" charset="0"/>
                <a:ea typeface="DengXian" panose="02010600030101010101" pitchFamily="2" charset="-122"/>
                <a:cs typeface="Calibri" panose="020F0502020204030204" pitchFamily="34" charset="0"/>
              </a:rPr>
              <a:t>Rational Mysticism</a:t>
            </a:r>
            <a:endParaRPr lang="en-US" sz="1100" kern="10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15000"/>
              </a:lnSpc>
              <a:spcBef>
                <a:spcPts val="0"/>
              </a:spcBef>
              <a:spcAft>
                <a:spcPts val="800"/>
              </a:spcAft>
            </a:pPr>
            <a:r>
              <a:rPr lang="en-US" sz="1000" kern="100">
                <a:effectLst/>
                <a:latin typeface="Calibri" panose="020F0502020204030204" pitchFamily="34" charset="0"/>
                <a:ea typeface="DengXian" panose="02010600030101010101" pitchFamily="2" charset="-122"/>
                <a:cs typeface="Calibri" panose="020F0502020204030204" pitchFamily="34" charset="0"/>
              </a:rPr>
              <a:t> </a:t>
            </a:r>
            <a:endParaRPr lang="en-US" sz="1100" kern="10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10341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07B097-704E-6451-5CAD-381A2BACC8E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FB55F3D-9F48-CEA0-3549-B1C0F5509A43}"/>
              </a:ext>
            </a:extLst>
          </p:cNvPr>
          <p:cNvPicPr>
            <a:picLocks noChangeAspect="1"/>
          </p:cNvPicPr>
          <p:nvPr/>
        </p:nvPicPr>
        <p:blipFill>
          <a:blip r:embed="rId2"/>
          <a:stretch>
            <a:fillRect/>
          </a:stretch>
        </p:blipFill>
        <p:spPr>
          <a:xfrm>
            <a:off x="1715557" y="1184110"/>
            <a:ext cx="8197398" cy="5634368"/>
          </a:xfrm>
          <a:prstGeom prst="rect">
            <a:avLst/>
          </a:prstGeom>
        </p:spPr>
      </p:pic>
      <p:sp>
        <p:nvSpPr>
          <p:cNvPr id="6" name="TextBox 5">
            <a:extLst>
              <a:ext uri="{FF2B5EF4-FFF2-40B4-BE49-F238E27FC236}">
                <a16:creationId xmlns:a16="http://schemas.microsoft.com/office/drawing/2014/main" id="{8E33AA96-1A54-7D18-E78C-5C1C160BC493}"/>
              </a:ext>
            </a:extLst>
          </p:cNvPr>
          <p:cNvSpPr txBox="1"/>
          <p:nvPr/>
        </p:nvSpPr>
        <p:spPr>
          <a:xfrm>
            <a:off x="2062599" y="0"/>
            <a:ext cx="2347694" cy="830997"/>
          </a:xfrm>
          <a:prstGeom prst="rect">
            <a:avLst/>
          </a:prstGeom>
          <a:noFill/>
        </p:spPr>
        <p:txBody>
          <a:bodyPr wrap="none" rtlCol="0">
            <a:spAutoFit/>
          </a:bodyPr>
          <a:lstStyle/>
          <a:p>
            <a:r>
              <a:rPr lang="en-US" sz="4800" dirty="0">
                <a:solidFill>
                  <a:schemeClr val="accent6"/>
                </a:solidFill>
                <a:latin typeface="Arial Rounded MT Bold" panose="020F0704030504030204" pitchFamily="34" charset="0"/>
              </a:rPr>
              <a:t>Past #2</a:t>
            </a:r>
          </a:p>
        </p:txBody>
      </p:sp>
    </p:spTree>
    <p:extLst>
      <p:ext uri="{BB962C8B-B14F-4D97-AF65-F5344CB8AC3E}">
        <p14:creationId xmlns:p14="http://schemas.microsoft.com/office/powerpoint/2010/main" val="1124056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1726-2193-F750-59FC-B4E823D02294}"/>
              </a:ext>
            </a:extLst>
          </p:cNvPr>
          <p:cNvSpPr>
            <a:spLocks noGrp="1"/>
          </p:cNvSpPr>
          <p:nvPr>
            <p:ph type="title"/>
          </p:nvPr>
        </p:nvSpPr>
        <p:spPr/>
        <p:txBody>
          <a:bodyPr/>
          <a:lstStyle/>
          <a:p>
            <a:r>
              <a:rPr lang="en-US" sz="5400" b="1" kern="100" dirty="0">
                <a:solidFill>
                  <a:srgbClr val="FFFF00"/>
                </a:solidFill>
                <a:highlight>
                  <a:srgbClr val="000000"/>
                </a:highlight>
                <a:latin typeface="Calibri" panose="020F0502020204030204" pitchFamily="34" charset="0"/>
                <a:ea typeface="DengXian" panose="02010600030101010101" pitchFamily="2" charset="-122"/>
                <a:cs typeface="Times New Roman" panose="02020603050405020304" pitchFamily="18" charset="0"/>
              </a:rPr>
              <a:t>Now</a:t>
            </a:r>
            <a:r>
              <a:rPr lang="en-US" sz="5400" b="1" kern="100" dirty="0">
                <a:solidFill>
                  <a:srgbClr val="FFFF00"/>
                </a:solidFill>
                <a:latin typeface="Calibri" panose="020F0502020204030204" pitchFamily="34" charset="0"/>
                <a:ea typeface="DengXian" panose="02010600030101010101" pitchFamily="2" charset="-122"/>
                <a:cs typeface="Times New Roman" panose="02020603050405020304" pitchFamily="18" charset="0"/>
              </a:rPr>
              <a:t> </a:t>
            </a:r>
            <a:r>
              <a:rPr lang="en-US" kern="100" dirty="0">
                <a:latin typeface="Calibri" panose="020F0502020204030204" pitchFamily="34" charset="0"/>
                <a:ea typeface="DengXian" panose="02010600030101010101" pitchFamily="2" charset="-122"/>
                <a:cs typeface="Times New Roman" panose="02020603050405020304" pitchFamily="18" charset="0"/>
              </a:rPr>
              <a:t>The ChatGPT Course Project</a:t>
            </a:r>
            <a:endParaRPr lang="en-US" dirty="0"/>
          </a:p>
        </p:txBody>
      </p:sp>
      <p:sp>
        <p:nvSpPr>
          <p:cNvPr id="3" name="Content Placeholder 2">
            <a:extLst>
              <a:ext uri="{FF2B5EF4-FFF2-40B4-BE49-F238E27FC236}">
                <a16:creationId xmlns:a16="http://schemas.microsoft.com/office/drawing/2014/main" id="{452C1DD5-DBB9-4692-7B3D-F728D5A5130B}"/>
              </a:ext>
            </a:extLst>
          </p:cNvPr>
          <p:cNvSpPr>
            <a:spLocks noGrp="1"/>
          </p:cNvSpPr>
          <p:nvPr>
            <p:ph idx="1"/>
          </p:nvPr>
        </p:nvSpPr>
        <p:spPr/>
        <p:txBody>
          <a:bodyPr>
            <a:normAutofit fontScale="85000" lnSpcReduction="20000"/>
          </a:bodyPr>
          <a:lstStyle/>
          <a:p>
            <a:pPr marL="396875" indent="-396875"/>
            <a:r>
              <a:rPr lang="en-US" sz="4000" kern="100" dirty="0">
                <a:effectLst/>
                <a:latin typeface="Calibri" panose="020F0502020204030204" pitchFamily="34" charset="0"/>
                <a:ea typeface="DengXian" panose="02010600030101010101" pitchFamily="2" charset="-122"/>
                <a:cs typeface="Times New Roman" panose="02020603050405020304" pitchFamily="18" charset="0"/>
              </a:rPr>
              <a:t>Investigate the capabilities of ChatGPT and gain insights into its advantages and potential implications:</a:t>
            </a:r>
          </a:p>
          <a:p>
            <a:pPr marL="854075" lvl="1" indent="-396875"/>
            <a:r>
              <a:rPr lang="en-US" sz="3200" kern="100" dirty="0">
                <a:latin typeface="Calibri" panose="020F0502020204030204" pitchFamily="34" charset="0"/>
                <a:ea typeface="DengXian" panose="02010600030101010101" pitchFamily="2" charset="-122"/>
                <a:cs typeface="Times New Roman" panose="02020603050405020304" pitchFamily="18" charset="0"/>
              </a:rPr>
              <a:t>U</a:t>
            </a:r>
            <a:r>
              <a:rPr lang="en-US" sz="3200" kern="100" dirty="0">
                <a:effectLst/>
                <a:latin typeface="Calibri" panose="020F0502020204030204" pitchFamily="34" charset="0"/>
                <a:ea typeface="DengXian" panose="02010600030101010101" pitchFamily="2" charset="-122"/>
                <a:cs typeface="Times New Roman" panose="02020603050405020304" pitchFamily="18" charset="0"/>
              </a:rPr>
              <a:t>se ChatGPT to generate VBA macros to process and visualize data</a:t>
            </a:r>
          </a:p>
          <a:p>
            <a:pPr marL="854075" lvl="1" indent="-396875"/>
            <a:r>
              <a:rPr lang="en-US" sz="3200" kern="100" dirty="0">
                <a:latin typeface="Calibri" panose="020F0502020204030204" pitchFamily="34" charset="0"/>
                <a:ea typeface="DengXian" panose="02010600030101010101" pitchFamily="2" charset="-122"/>
                <a:cs typeface="Times New Roman" panose="02020603050405020304" pitchFamily="18" charset="0"/>
              </a:rPr>
              <a:t>Discuss ChatGPT's potential applications and possible concerns in engineering </a:t>
            </a:r>
          </a:p>
        </p:txBody>
      </p:sp>
    </p:spTree>
    <p:extLst>
      <p:ext uri="{BB962C8B-B14F-4D97-AF65-F5344CB8AC3E}">
        <p14:creationId xmlns:p14="http://schemas.microsoft.com/office/powerpoint/2010/main" val="3154838412"/>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Parcel</Template>
  <TotalTime>1399</TotalTime>
  <Words>3335</Words>
  <Application>Microsoft Office PowerPoint</Application>
  <PresentationFormat>Widescreen</PresentationFormat>
  <Paragraphs>1350</Paragraphs>
  <Slides>50</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Aptos</vt:lpstr>
      <vt:lpstr>Arial</vt:lpstr>
      <vt:lpstr>Arial Rounded MT Bold</vt:lpstr>
      <vt:lpstr>Calibri</vt:lpstr>
      <vt:lpstr>Cambria</vt:lpstr>
      <vt:lpstr>Gill Sans MT</vt:lpstr>
      <vt:lpstr>Inter var ISO</vt:lpstr>
      <vt:lpstr>Söhne</vt:lpstr>
      <vt:lpstr>Symbol</vt:lpstr>
      <vt:lpstr>Trade Gothic W01 Bold 2</vt:lpstr>
      <vt:lpstr>Trade Gothic W01 Roman</vt:lpstr>
      <vt:lpstr>Verdana</vt:lpstr>
      <vt:lpstr>Wingdings</vt:lpstr>
      <vt:lpstr>Parcel</vt:lpstr>
      <vt:lpstr>AI Apps for STEM and Professional Studies</vt:lpstr>
      <vt:lpstr>Preparing Engineering Students for the AI Age Workplace</vt:lpstr>
      <vt:lpstr>Disruptive  or Revolutionary?</vt:lpstr>
      <vt:lpstr>What Is Disruptive Innovation?</vt:lpstr>
      <vt:lpstr>GenAI is Revolutionary</vt:lpstr>
      <vt:lpstr>To predict the future, we must look at the past.       -- Marcus Aurelius</vt:lpstr>
      <vt:lpstr>PowerPoint Presentation</vt:lpstr>
      <vt:lpstr>PowerPoint Presentation</vt:lpstr>
      <vt:lpstr>Now The ChatGPT Course Project</vt:lpstr>
      <vt:lpstr>ChatGPT Applications</vt:lpstr>
      <vt:lpstr>Example #1 Data-cleaning</vt:lpstr>
      <vt:lpstr>Example #2: Faculty SCH Generation</vt:lpstr>
      <vt:lpstr>What is a Macro?</vt:lpstr>
      <vt:lpstr>Accessing the VBA Editor</vt:lpstr>
      <vt:lpstr>PowerPoint Presentation</vt:lpstr>
      <vt:lpstr>PowerPoint Presentation</vt:lpstr>
      <vt:lpstr>Students Using GenAI?</vt:lpstr>
      <vt:lpstr>Students Perception Regarding AI Tools</vt:lpstr>
      <vt:lpstr>Student Perception on Ethical Implications</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Artificial Intelligence &amp; Hospitality Business: A good partnership! </vt:lpstr>
      <vt:lpstr>Hospitality Goal – AI as a Tool </vt:lpstr>
      <vt:lpstr>Applications </vt:lpstr>
      <vt:lpstr>AI Tasks </vt:lpstr>
      <vt:lpstr>Benchmarks</vt:lpstr>
      <vt:lpstr>ChatGPT- response: AI recommended Applications </vt:lpstr>
      <vt:lpstr>Continued </vt:lpstr>
      <vt:lpstr>CHATGPT – Benchmark topics</vt:lpstr>
      <vt:lpstr>Continued… </vt:lpstr>
      <vt:lpstr>AI in Business Analytics Studies</vt:lpstr>
      <vt:lpstr>Generative AI in Business Analytics</vt:lpstr>
      <vt:lpstr>GAI in Accounting</vt:lpstr>
      <vt:lpstr>GAI in Marketing</vt:lpstr>
      <vt:lpstr>GAI in Insurance</vt:lpstr>
      <vt:lpstr>GAI in Supply Chain &amp; Operations</vt:lpstr>
      <vt:lpstr>Future of Generative AI in Business Analytics</vt:lpstr>
      <vt:lpstr>Panel Discussion – Question &amp; Answer</vt:lpstr>
      <vt:lpstr>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Yao, Jason</dc:creator>
  <cp:lastModifiedBy>John and Meredith Southworth</cp:lastModifiedBy>
  <cp:revision>36</cp:revision>
  <dcterms:created xsi:type="dcterms:W3CDTF">2025-02-06T20:18:41Z</dcterms:created>
  <dcterms:modified xsi:type="dcterms:W3CDTF">2025-02-18T23:33:27Z</dcterms:modified>
</cp:coreProperties>
</file>