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374" r:id="rId5"/>
    <p:sldId id="391" r:id="rId6"/>
    <p:sldId id="389" r:id="rId7"/>
    <p:sldId id="392" r:id="rId8"/>
    <p:sldId id="393" r:id="rId9"/>
    <p:sldId id="386" r:id="rId10"/>
    <p:sldId id="387" r:id="rId11"/>
    <p:sldId id="388"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2A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054C882-DC99-4A26-9A02-F3FF56D798CB}" type="datetimeFigureOut">
              <a:rPr lang="en-US" smtClean="0"/>
              <a:t>2/25/25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6371218-3855-4DF2-96BD-E28C77FB3CC8}" type="slidenum">
              <a:rPr lang="en-US" smtClean="0"/>
              <a:t>‹#›</a:t>
            </a:fld>
            <a:endParaRPr lang="en-US"/>
          </a:p>
        </p:txBody>
      </p:sp>
    </p:spTree>
    <p:extLst>
      <p:ext uri="{BB962C8B-B14F-4D97-AF65-F5344CB8AC3E}">
        <p14:creationId xmlns:p14="http://schemas.microsoft.com/office/powerpoint/2010/main" val="714367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0E54A-6256-0290-CA6C-AFC03AB313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29578-0A9F-F71B-1BF9-03EA9A444B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0B7CA3-B21B-5FC1-364C-FDC64C32DE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ECU, a policy on senior/key personnel effort reflects concepts from the Memorandum and also emphasize other key points regarding effort commitments</a:t>
            </a:r>
          </a:p>
        </p:txBody>
      </p:sp>
      <p:sp>
        <p:nvSpPr>
          <p:cNvPr id="4" name="Slide Number Placeholder 3">
            <a:extLst>
              <a:ext uri="{FF2B5EF4-FFF2-40B4-BE49-F238E27FC236}">
                <a16:creationId xmlns:a16="http://schemas.microsoft.com/office/drawing/2014/main" id="{CB3A4A81-C23A-B3DD-FB66-CF30CDBC6E02}"/>
              </a:ext>
            </a:extLst>
          </p:cNvPr>
          <p:cNvSpPr>
            <a:spLocks noGrp="1"/>
          </p:cNvSpPr>
          <p:nvPr>
            <p:ph type="sldNum" sz="quarter" idx="5"/>
          </p:nvPr>
        </p:nvSpPr>
        <p:spPr/>
        <p:txBody>
          <a:bodyPr/>
          <a:lstStyle/>
          <a:p>
            <a:fld id="{1E1E0A7C-58C1-E948-9B4D-7CF0F9F6E89A}" type="slidenum">
              <a:rPr lang="en-US" smtClean="0"/>
              <a:t>2</a:t>
            </a:fld>
            <a:endParaRPr lang="en-US"/>
          </a:p>
        </p:txBody>
      </p:sp>
    </p:spTree>
    <p:extLst>
      <p:ext uri="{BB962C8B-B14F-4D97-AF65-F5344CB8AC3E}">
        <p14:creationId xmlns:p14="http://schemas.microsoft.com/office/powerpoint/2010/main" val="3099494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03728-D3F6-DFB2-8022-DBAFD503F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C843D4-B56C-3B44-11B9-CCA8ECB9F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130798-8A80-CDE9-6613-3C8189E992F4}"/>
              </a:ext>
            </a:extLst>
          </p:cNvPr>
          <p:cNvSpPr>
            <a:spLocks noGrp="1"/>
          </p:cNvSpPr>
          <p:nvPr>
            <p:ph type="body" idx="1"/>
          </p:nvPr>
        </p:nvSpPr>
        <p:spPr/>
        <p:txBody>
          <a:bodyPr/>
          <a:lstStyle/>
          <a:p>
            <a:pPr marL="0" indent="0">
              <a:lnSpc>
                <a:spcPct val="100000"/>
              </a:lnSpc>
              <a:spcBef>
                <a:spcPts val="0"/>
              </a:spcBef>
              <a:buNone/>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CB98A7B-DEE6-25E8-FCAC-9E338C773CF5}"/>
              </a:ext>
            </a:extLst>
          </p:cNvPr>
          <p:cNvSpPr>
            <a:spLocks noGrp="1"/>
          </p:cNvSpPr>
          <p:nvPr>
            <p:ph type="sldNum" sz="quarter" idx="5"/>
          </p:nvPr>
        </p:nvSpPr>
        <p:spPr/>
        <p:txBody>
          <a:bodyPr/>
          <a:lstStyle/>
          <a:p>
            <a:fld id="{1E1E0A7C-58C1-E948-9B4D-7CF0F9F6E89A}" type="slidenum">
              <a:rPr lang="en-US" smtClean="0"/>
              <a:t>4</a:t>
            </a:fld>
            <a:endParaRPr lang="en-US"/>
          </a:p>
        </p:txBody>
      </p:sp>
    </p:spTree>
    <p:extLst>
      <p:ext uri="{BB962C8B-B14F-4D97-AF65-F5344CB8AC3E}">
        <p14:creationId xmlns:p14="http://schemas.microsoft.com/office/powerpoint/2010/main" val="1188214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3CB45-ED98-528A-16CC-51163F25F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75A0D-55B2-9753-2061-A05A591AA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A9D0C3-F515-C24D-500C-1D42E96ECC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Office of Research Administration relies on the PI/Hub and department/college for the appropriate measure of percent effort for any requested course releases; the amount requested from the sponsor should reflect the value of the faculty member’s salary for those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t>eTRACS</a:t>
            </a:r>
            <a:r>
              <a:rPr lang="en-US"/>
              <a:t> is the official budget development tool for proposals and includes current salary and fringe rates for ECU faculty/staff</a:t>
            </a:r>
          </a:p>
        </p:txBody>
      </p:sp>
      <p:sp>
        <p:nvSpPr>
          <p:cNvPr id="4" name="Slide Number Placeholder 3">
            <a:extLst>
              <a:ext uri="{FF2B5EF4-FFF2-40B4-BE49-F238E27FC236}">
                <a16:creationId xmlns:a16="http://schemas.microsoft.com/office/drawing/2014/main" id="{8E736364-30C0-A9E4-D430-62FA041117CF}"/>
              </a:ext>
            </a:extLst>
          </p:cNvPr>
          <p:cNvSpPr>
            <a:spLocks noGrp="1"/>
          </p:cNvSpPr>
          <p:nvPr>
            <p:ph type="sldNum" sz="quarter" idx="5"/>
          </p:nvPr>
        </p:nvSpPr>
        <p:spPr/>
        <p:txBody>
          <a:bodyPr/>
          <a:lstStyle/>
          <a:p>
            <a:fld id="{1E1E0A7C-58C1-E948-9B4D-7CF0F9F6E89A}" type="slidenum">
              <a:rPr lang="en-US" smtClean="0"/>
              <a:t>5</a:t>
            </a:fld>
            <a:endParaRPr lang="en-US"/>
          </a:p>
        </p:txBody>
      </p:sp>
    </p:spTree>
    <p:extLst>
      <p:ext uri="{BB962C8B-B14F-4D97-AF65-F5344CB8AC3E}">
        <p14:creationId xmlns:p14="http://schemas.microsoft.com/office/powerpoint/2010/main" val="2904378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05316-95BB-4875-BB7F-7AF8EFB12A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B7AAFD-22C4-430F-81CF-2866E4E530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589103-7B55-4C96-B7DB-4B36AFCC3362}"/>
              </a:ext>
            </a:extLst>
          </p:cNvPr>
          <p:cNvSpPr>
            <a:spLocks noGrp="1"/>
          </p:cNvSpPr>
          <p:nvPr>
            <p:ph type="dt" sz="half" idx="10"/>
          </p:nvPr>
        </p:nvSpPr>
        <p:spPr/>
        <p:txBody>
          <a:bodyPr/>
          <a:lstStyle/>
          <a:p>
            <a:fld id="{DA562DC1-003C-486F-9F4E-5B81FA6CC003}" type="datetimeFigureOut">
              <a:rPr lang="en-US" smtClean="0"/>
              <a:t>2/25/25</a:t>
            </a:fld>
            <a:endParaRPr lang="en-US"/>
          </a:p>
        </p:txBody>
      </p:sp>
      <p:sp>
        <p:nvSpPr>
          <p:cNvPr id="5" name="Footer Placeholder 4">
            <a:extLst>
              <a:ext uri="{FF2B5EF4-FFF2-40B4-BE49-F238E27FC236}">
                <a16:creationId xmlns:a16="http://schemas.microsoft.com/office/drawing/2014/main" id="{A921623A-4723-486E-B292-6429AD31D1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2162C-356D-4B81-A792-D54F32F81D01}"/>
              </a:ext>
            </a:extLst>
          </p:cNvPr>
          <p:cNvSpPr>
            <a:spLocks noGrp="1"/>
          </p:cNvSpPr>
          <p:nvPr>
            <p:ph type="sldNum" sz="quarter" idx="12"/>
          </p:nvPr>
        </p:nvSpPr>
        <p:spPr/>
        <p:txBody>
          <a:bodyPr/>
          <a:lstStyle/>
          <a:p>
            <a:fld id="{938172EE-B020-4A0D-B147-AFB0E441B268}" type="slidenum">
              <a:rPr lang="en-US" smtClean="0"/>
              <a:t>‹#›</a:t>
            </a:fld>
            <a:endParaRPr lang="en-US"/>
          </a:p>
        </p:txBody>
      </p:sp>
    </p:spTree>
    <p:extLst>
      <p:ext uri="{BB962C8B-B14F-4D97-AF65-F5344CB8AC3E}">
        <p14:creationId xmlns:p14="http://schemas.microsoft.com/office/powerpoint/2010/main" val="2346698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2CBF-D6E2-48B5-B187-248CB982EC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A801FF-3B4D-4AAB-B447-E99E22C0B7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E1942-3262-4E81-A192-EB16DEC153FC}"/>
              </a:ext>
            </a:extLst>
          </p:cNvPr>
          <p:cNvSpPr>
            <a:spLocks noGrp="1"/>
          </p:cNvSpPr>
          <p:nvPr>
            <p:ph type="dt" sz="half" idx="10"/>
          </p:nvPr>
        </p:nvSpPr>
        <p:spPr/>
        <p:txBody>
          <a:bodyPr/>
          <a:lstStyle/>
          <a:p>
            <a:fld id="{DA562DC1-003C-486F-9F4E-5B81FA6CC003}" type="datetimeFigureOut">
              <a:rPr lang="en-US" smtClean="0"/>
              <a:t>2/25/25</a:t>
            </a:fld>
            <a:endParaRPr lang="en-US"/>
          </a:p>
        </p:txBody>
      </p:sp>
      <p:sp>
        <p:nvSpPr>
          <p:cNvPr id="5" name="Footer Placeholder 4">
            <a:extLst>
              <a:ext uri="{FF2B5EF4-FFF2-40B4-BE49-F238E27FC236}">
                <a16:creationId xmlns:a16="http://schemas.microsoft.com/office/drawing/2014/main" id="{1C72FA4C-2D68-4EA7-AA3C-2AB508E14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1D803-3B01-4D8F-8814-9D50F2510F71}"/>
              </a:ext>
            </a:extLst>
          </p:cNvPr>
          <p:cNvSpPr>
            <a:spLocks noGrp="1"/>
          </p:cNvSpPr>
          <p:nvPr>
            <p:ph type="sldNum" sz="quarter" idx="12"/>
          </p:nvPr>
        </p:nvSpPr>
        <p:spPr/>
        <p:txBody>
          <a:bodyPr/>
          <a:lstStyle/>
          <a:p>
            <a:fld id="{938172EE-B020-4A0D-B147-AFB0E441B268}" type="slidenum">
              <a:rPr lang="en-US" smtClean="0"/>
              <a:t>‹#›</a:t>
            </a:fld>
            <a:endParaRPr lang="en-US"/>
          </a:p>
        </p:txBody>
      </p:sp>
    </p:spTree>
    <p:extLst>
      <p:ext uri="{BB962C8B-B14F-4D97-AF65-F5344CB8AC3E}">
        <p14:creationId xmlns:p14="http://schemas.microsoft.com/office/powerpoint/2010/main" val="3296938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F10F3B-3377-4E33-A169-3F3A16C821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EED601-01B1-43C3-823A-2E2C5B67E5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DEBD2F-D68F-487B-8891-6D7D8B3F5719}"/>
              </a:ext>
            </a:extLst>
          </p:cNvPr>
          <p:cNvSpPr>
            <a:spLocks noGrp="1"/>
          </p:cNvSpPr>
          <p:nvPr>
            <p:ph type="dt" sz="half" idx="10"/>
          </p:nvPr>
        </p:nvSpPr>
        <p:spPr/>
        <p:txBody>
          <a:bodyPr/>
          <a:lstStyle/>
          <a:p>
            <a:fld id="{DA562DC1-003C-486F-9F4E-5B81FA6CC003}" type="datetimeFigureOut">
              <a:rPr lang="en-US" smtClean="0"/>
              <a:t>2/25/25</a:t>
            </a:fld>
            <a:endParaRPr lang="en-US"/>
          </a:p>
        </p:txBody>
      </p:sp>
      <p:sp>
        <p:nvSpPr>
          <p:cNvPr id="5" name="Footer Placeholder 4">
            <a:extLst>
              <a:ext uri="{FF2B5EF4-FFF2-40B4-BE49-F238E27FC236}">
                <a16:creationId xmlns:a16="http://schemas.microsoft.com/office/drawing/2014/main" id="{1F6C48D9-D506-460A-A699-5EB2DB8C1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9B3792-D023-444B-9535-0C40259BF8EE}"/>
              </a:ext>
            </a:extLst>
          </p:cNvPr>
          <p:cNvSpPr>
            <a:spLocks noGrp="1"/>
          </p:cNvSpPr>
          <p:nvPr>
            <p:ph type="sldNum" sz="quarter" idx="12"/>
          </p:nvPr>
        </p:nvSpPr>
        <p:spPr/>
        <p:txBody>
          <a:bodyPr/>
          <a:lstStyle/>
          <a:p>
            <a:fld id="{938172EE-B020-4A0D-B147-AFB0E441B268}" type="slidenum">
              <a:rPr lang="en-US" smtClean="0"/>
              <a:t>‹#›</a:t>
            </a:fld>
            <a:endParaRPr lang="en-US"/>
          </a:p>
        </p:txBody>
      </p:sp>
    </p:spTree>
    <p:extLst>
      <p:ext uri="{BB962C8B-B14F-4D97-AF65-F5344CB8AC3E}">
        <p14:creationId xmlns:p14="http://schemas.microsoft.com/office/powerpoint/2010/main" val="3596381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9E94B-33BE-4ABC-9249-A0EAB1906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D2797-832F-4902-9C8A-8A6383F1BCB0}"/>
              </a:ext>
            </a:extLst>
          </p:cNvPr>
          <p:cNvSpPr>
            <a:spLocks noGrp="1"/>
          </p:cNvSpPr>
          <p:nvPr>
            <p:ph idx="1"/>
          </p:nvPr>
        </p:nvSpPr>
        <p:spPr>
          <a:xfrm>
            <a:off x="838200" y="1825625"/>
            <a:ext cx="10515600" cy="40510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6E092B83-C427-9848-A799-111780C08919}"/>
              </a:ext>
            </a:extLst>
          </p:cNvPr>
          <p:cNvSpPr/>
          <p:nvPr userDrawn="1"/>
        </p:nvSpPr>
        <p:spPr>
          <a:xfrm>
            <a:off x="0" y="6149389"/>
            <a:ext cx="12192000" cy="789977"/>
          </a:xfrm>
          <a:prstGeom prst="rect">
            <a:avLst/>
          </a:prstGeom>
          <a:solidFill>
            <a:srgbClr val="592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a:solidFill>
                <a:schemeClr val="bg1"/>
              </a:solidFill>
            </a:endParaRPr>
          </a:p>
        </p:txBody>
      </p:sp>
      <p:pic>
        <p:nvPicPr>
          <p:cNvPr id="11" name="Picture 10">
            <a:extLst>
              <a:ext uri="{FF2B5EF4-FFF2-40B4-BE49-F238E27FC236}">
                <a16:creationId xmlns:a16="http://schemas.microsoft.com/office/drawing/2014/main" id="{5AF7EC8C-FB03-9B43-A213-BF16A66C82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92" y="6201561"/>
            <a:ext cx="4262035" cy="660315"/>
          </a:xfrm>
          <a:prstGeom prst="rect">
            <a:avLst/>
          </a:prstGeom>
        </p:spPr>
      </p:pic>
    </p:spTree>
    <p:extLst>
      <p:ext uri="{BB962C8B-B14F-4D97-AF65-F5344CB8AC3E}">
        <p14:creationId xmlns:p14="http://schemas.microsoft.com/office/powerpoint/2010/main" val="2257415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6B42B-2F0C-483F-858D-66DF9AFF2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0F1EAD-E2D7-4D8B-AAFA-308D29747F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7EB542-CDB8-4728-9F06-60D8DC67760B}"/>
              </a:ext>
            </a:extLst>
          </p:cNvPr>
          <p:cNvSpPr>
            <a:spLocks noGrp="1"/>
          </p:cNvSpPr>
          <p:nvPr>
            <p:ph type="dt" sz="half" idx="10"/>
          </p:nvPr>
        </p:nvSpPr>
        <p:spPr/>
        <p:txBody>
          <a:bodyPr/>
          <a:lstStyle/>
          <a:p>
            <a:fld id="{DA562DC1-003C-486F-9F4E-5B81FA6CC003}" type="datetimeFigureOut">
              <a:rPr lang="en-US" smtClean="0"/>
              <a:t>2/25/25</a:t>
            </a:fld>
            <a:endParaRPr lang="en-US"/>
          </a:p>
        </p:txBody>
      </p:sp>
      <p:sp>
        <p:nvSpPr>
          <p:cNvPr id="5" name="Footer Placeholder 4">
            <a:extLst>
              <a:ext uri="{FF2B5EF4-FFF2-40B4-BE49-F238E27FC236}">
                <a16:creationId xmlns:a16="http://schemas.microsoft.com/office/drawing/2014/main" id="{79B11204-CE40-4FD0-8CCF-E7D3D83BC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719FE-3F9B-43A8-AC91-D3126C372D92}"/>
              </a:ext>
            </a:extLst>
          </p:cNvPr>
          <p:cNvSpPr>
            <a:spLocks noGrp="1"/>
          </p:cNvSpPr>
          <p:nvPr>
            <p:ph type="sldNum" sz="quarter" idx="12"/>
          </p:nvPr>
        </p:nvSpPr>
        <p:spPr/>
        <p:txBody>
          <a:bodyPr/>
          <a:lstStyle/>
          <a:p>
            <a:fld id="{938172EE-B020-4A0D-B147-AFB0E441B268}" type="slidenum">
              <a:rPr lang="en-US" smtClean="0"/>
              <a:t>‹#›</a:t>
            </a:fld>
            <a:endParaRPr lang="en-US"/>
          </a:p>
        </p:txBody>
      </p:sp>
    </p:spTree>
    <p:extLst>
      <p:ext uri="{BB962C8B-B14F-4D97-AF65-F5344CB8AC3E}">
        <p14:creationId xmlns:p14="http://schemas.microsoft.com/office/powerpoint/2010/main" val="371081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88A1-CEB1-48CC-9A07-90F54DCC5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A69E80-73DC-4F9D-A762-031AB43ED93C}"/>
              </a:ext>
            </a:extLst>
          </p:cNvPr>
          <p:cNvSpPr>
            <a:spLocks noGrp="1"/>
          </p:cNvSpPr>
          <p:nvPr>
            <p:ph sz="half" idx="1"/>
          </p:nvPr>
        </p:nvSpPr>
        <p:spPr>
          <a:xfrm>
            <a:off x="838200" y="1825625"/>
            <a:ext cx="5181600" cy="40399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A42FF1-C2FE-450F-B41D-090BAE0BF11A}"/>
              </a:ext>
            </a:extLst>
          </p:cNvPr>
          <p:cNvSpPr>
            <a:spLocks noGrp="1"/>
          </p:cNvSpPr>
          <p:nvPr>
            <p:ph sz="half" idx="2"/>
          </p:nvPr>
        </p:nvSpPr>
        <p:spPr>
          <a:xfrm>
            <a:off x="6172200" y="1825625"/>
            <a:ext cx="5181600" cy="40399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E1CF1FA6-D7C4-5642-BD27-9AEECB4BB47C}"/>
              </a:ext>
            </a:extLst>
          </p:cNvPr>
          <p:cNvSpPr/>
          <p:nvPr userDrawn="1"/>
        </p:nvSpPr>
        <p:spPr>
          <a:xfrm>
            <a:off x="0" y="6149389"/>
            <a:ext cx="12192000" cy="789977"/>
          </a:xfrm>
          <a:prstGeom prst="rect">
            <a:avLst/>
          </a:prstGeom>
          <a:solidFill>
            <a:srgbClr val="592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2A8A"/>
              </a:solidFill>
            </a:endParaRPr>
          </a:p>
        </p:txBody>
      </p:sp>
      <p:pic>
        <p:nvPicPr>
          <p:cNvPr id="12" name="Picture 11">
            <a:extLst>
              <a:ext uri="{FF2B5EF4-FFF2-40B4-BE49-F238E27FC236}">
                <a16:creationId xmlns:a16="http://schemas.microsoft.com/office/drawing/2014/main" id="{8F2E4243-B782-4449-8500-A379E60F11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92" y="6201561"/>
            <a:ext cx="4262035" cy="660315"/>
          </a:xfrm>
          <a:prstGeom prst="rect">
            <a:avLst/>
          </a:prstGeom>
        </p:spPr>
      </p:pic>
    </p:spTree>
    <p:extLst>
      <p:ext uri="{BB962C8B-B14F-4D97-AF65-F5344CB8AC3E}">
        <p14:creationId xmlns:p14="http://schemas.microsoft.com/office/powerpoint/2010/main" val="117937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1525-93F2-4DCA-8966-0155C0EA77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9F20D0-1E27-4677-886D-23405D7C82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0BC58C-53DF-4872-A0D6-48A62A317D8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E113EC-813A-4852-B1CD-E493C0B7C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F2FFBC1-5873-4204-8834-9A3F2E109F3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6313EF-B4A1-464E-B298-D3DFE2CB93A2}"/>
              </a:ext>
            </a:extLst>
          </p:cNvPr>
          <p:cNvSpPr>
            <a:spLocks noGrp="1"/>
          </p:cNvSpPr>
          <p:nvPr>
            <p:ph type="dt" sz="half" idx="10"/>
          </p:nvPr>
        </p:nvSpPr>
        <p:spPr/>
        <p:txBody>
          <a:bodyPr/>
          <a:lstStyle/>
          <a:p>
            <a:fld id="{DA562DC1-003C-486F-9F4E-5B81FA6CC003}" type="datetimeFigureOut">
              <a:rPr lang="en-US" smtClean="0"/>
              <a:t>2/25/25</a:t>
            </a:fld>
            <a:endParaRPr lang="en-US"/>
          </a:p>
        </p:txBody>
      </p:sp>
      <p:sp>
        <p:nvSpPr>
          <p:cNvPr id="8" name="Footer Placeholder 7">
            <a:extLst>
              <a:ext uri="{FF2B5EF4-FFF2-40B4-BE49-F238E27FC236}">
                <a16:creationId xmlns:a16="http://schemas.microsoft.com/office/drawing/2014/main" id="{1B44B4F7-EFBC-4DD1-AFB3-9F0B7A561E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08DBF8-0ED6-4699-ACC6-D4E6A2875B66}"/>
              </a:ext>
            </a:extLst>
          </p:cNvPr>
          <p:cNvSpPr>
            <a:spLocks noGrp="1"/>
          </p:cNvSpPr>
          <p:nvPr>
            <p:ph type="sldNum" sz="quarter" idx="12"/>
          </p:nvPr>
        </p:nvSpPr>
        <p:spPr/>
        <p:txBody>
          <a:bodyPr/>
          <a:lstStyle/>
          <a:p>
            <a:fld id="{938172EE-B020-4A0D-B147-AFB0E441B268}" type="slidenum">
              <a:rPr lang="en-US" smtClean="0"/>
              <a:t>‹#›</a:t>
            </a:fld>
            <a:endParaRPr lang="en-US"/>
          </a:p>
        </p:txBody>
      </p:sp>
    </p:spTree>
    <p:extLst>
      <p:ext uri="{BB962C8B-B14F-4D97-AF65-F5344CB8AC3E}">
        <p14:creationId xmlns:p14="http://schemas.microsoft.com/office/powerpoint/2010/main" val="105425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1F0E6-E907-4BE5-A203-04FE27E663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6879DC-704D-42A3-B97B-F6038FD7253B}"/>
              </a:ext>
            </a:extLst>
          </p:cNvPr>
          <p:cNvSpPr>
            <a:spLocks noGrp="1"/>
          </p:cNvSpPr>
          <p:nvPr>
            <p:ph type="dt" sz="half" idx="10"/>
          </p:nvPr>
        </p:nvSpPr>
        <p:spPr/>
        <p:txBody>
          <a:bodyPr/>
          <a:lstStyle/>
          <a:p>
            <a:fld id="{DA562DC1-003C-486F-9F4E-5B81FA6CC003}" type="datetimeFigureOut">
              <a:rPr lang="en-US" smtClean="0"/>
              <a:t>2/25/25</a:t>
            </a:fld>
            <a:endParaRPr lang="en-US"/>
          </a:p>
        </p:txBody>
      </p:sp>
      <p:sp>
        <p:nvSpPr>
          <p:cNvPr id="4" name="Footer Placeholder 3">
            <a:extLst>
              <a:ext uri="{FF2B5EF4-FFF2-40B4-BE49-F238E27FC236}">
                <a16:creationId xmlns:a16="http://schemas.microsoft.com/office/drawing/2014/main" id="{75FF2E02-AE70-4AE4-AF58-B3B807D8F2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494DE-059A-4F73-9649-5F04DB922C0E}"/>
              </a:ext>
            </a:extLst>
          </p:cNvPr>
          <p:cNvSpPr>
            <a:spLocks noGrp="1"/>
          </p:cNvSpPr>
          <p:nvPr>
            <p:ph type="sldNum" sz="quarter" idx="12"/>
          </p:nvPr>
        </p:nvSpPr>
        <p:spPr/>
        <p:txBody>
          <a:bodyPr/>
          <a:lstStyle/>
          <a:p>
            <a:fld id="{938172EE-B020-4A0D-B147-AFB0E441B268}" type="slidenum">
              <a:rPr lang="en-US" smtClean="0"/>
              <a:t>‹#›</a:t>
            </a:fld>
            <a:endParaRPr lang="en-US"/>
          </a:p>
        </p:txBody>
      </p:sp>
    </p:spTree>
    <p:extLst>
      <p:ext uri="{BB962C8B-B14F-4D97-AF65-F5344CB8AC3E}">
        <p14:creationId xmlns:p14="http://schemas.microsoft.com/office/powerpoint/2010/main" val="1748519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D96D2B-C807-5A40-8BB1-6562DECC233A}"/>
              </a:ext>
            </a:extLst>
          </p:cNvPr>
          <p:cNvSpPr/>
          <p:nvPr userDrawn="1"/>
        </p:nvSpPr>
        <p:spPr>
          <a:xfrm>
            <a:off x="0" y="6149389"/>
            <a:ext cx="12192000" cy="789977"/>
          </a:xfrm>
          <a:prstGeom prst="rect">
            <a:avLst/>
          </a:prstGeom>
          <a:solidFill>
            <a:srgbClr val="592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2A8A"/>
              </a:solidFill>
            </a:endParaRPr>
          </a:p>
        </p:txBody>
      </p:sp>
      <p:pic>
        <p:nvPicPr>
          <p:cNvPr id="4" name="Picture 3">
            <a:extLst>
              <a:ext uri="{FF2B5EF4-FFF2-40B4-BE49-F238E27FC236}">
                <a16:creationId xmlns:a16="http://schemas.microsoft.com/office/drawing/2014/main" id="{CB58360B-9079-5141-A620-B56BDE9E2C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92" y="6201561"/>
            <a:ext cx="4262035" cy="660315"/>
          </a:xfrm>
          <a:prstGeom prst="rect">
            <a:avLst/>
          </a:prstGeom>
        </p:spPr>
      </p:pic>
    </p:spTree>
    <p:extLst>
      <p:ext uri="{BB962C8B-B14F-4D97-AF65-F5344CB8AC3E}">
        <p14:creationId xmlns:p14="http://schemas.microsoft.com/office/powerpoint/2010/main" val="100660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8F8B-20C1-4E25-8300-22FEC820F6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2E2C12-09C1-45B6-8279-89995BF18F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678DA6-B2F8-4ADA-8BA7-71FD4973E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13C979-2ACB-459B-A06C-C9A44450AE40}"/>
              </a:ext>
            </a:extLst>
          </p:cNvPr>
          <p:cNvSpPr>
            <a:spLocks noGrp="1"/>
          </p:cNvSpPr>
          <p:nvPr>
            <p:ph type="dt" sz="half" idx="10"/>
          </p:nvPr>
        </p:nvSpPr>
        <p:spPr/>
        <p:txBody>
          <a:bodyPr/>
          <a:lstStyle/>
          <a:p>
            <a:fld id="{DA562DC1-003C-486F-9F4E-5B81FA6CC003}" type="datetimeFigureOut">
              <a:rPr lang="en-US" smtClean="0"/>
              <a:t>2/25/25</a:t>
            </a:fld>
            <a:endParaRPr lang="en-US"/>
          </a:p>
        </p:txBody>
      </p:sp>
      <p:sp>
        <p:nvSpPr>
          <p:cNvPr id="6" name="Footer Placeholder 5">
            <a:extLst>
              <a:ext uri="{FF2B5EF4-FFF2-40B4-BE49-F238E27FC236}">
                <a16:creationId xmlns:a16="http://schemas.microsoft.com/office/drawing/2014/main" id="{DC925EB1-5F41-43FE-A7DF-6C7BBBFAE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584DC3-6450-4720-9A6D-7DF076E8017A}"/>
              </a:ext>
            </a:extLst>
          </p:cNvPr>
          <p:cNvSpPr>
            <a:spLocks noGrp="1"/>
          </p:cNvSpPr>
          <p:nvPr>
            <p:ph type="sldNum" sz="quarter" idx="12"/>
          </p:nvPr>
        </p:nvSpPr>
        <p:spPr/>
        <p:txBody>
          <a:bodyPr/>
          <a:lstStyle/>
          <a:p>
            <a:fld id="{938172EE-B020-4A0D-B147-AFB0E441B268}" type="slidenum">
              <a:rPr lang="en-US" smtClean="0"/>
              <a:t>‹#›</a:t>
            </a:fld>
            <a:endParaRPr lang="en-US"/>
          </a:p>
        </p:txBody>
      </p:sp>
    </p:spTree>
    <p:extLst>
      <p:ext uri="{BB962C8B-B14F-4D97-AF65-F5344CB8AC3E}">
        <p14:creationId xmlns:p14="http://schemas.microsoft.com/office/powerpoint/2010/main" val="276971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F4C5-F556-4D2F-A585-2C4AB22AD1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9C8469-3F7C-4533-A21E-02FA5B70C7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D95599-6D3B-4A5A-826C-CB0EA0E221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194B0F-27DC-4D15-8133-B206AAAA860A}"/>
              </a:ext>
            </a:extLst>
          </p:cNvPr>
          <p:cNvSpPr>
            <a:spLocks noGrp="1"/>
          </p:cNvSpPr>
          <p:nvPr>
            <p:ph type="dt" sz="half" idx="10"/>
          </p:nvPr>
        </p:nvSpPr>
        <p:spPr/>
        <p:txBody>
          <a:bodyPr/>
          <a:lstStyle/>
          <a:p>
            <a:fld id="{DA562DC1-003C-486F-9F4E-5B81FA6CC003}" type="datetimeFigureOut">
              <a:rPr lang="en-US" smtClean="0"/>
              <a:t>2/25/25</a:t>
            </a:fld>
            <a:endParaRPr lang="en-US"/>
          </a:p>
        </p:txBody>
      </p:sp>
      <p:sp>
        <p:nvSpPr>
          <p:cNvPr id="6" name="Footer Placeholder 5">
            <a:extLst>
              <a:ext uri="{FF2B5EF4-FFF2-40B4-BE49-F238E27FC236}">
                <a16:creationId xmlns:a16="http://schemas.microsoft.com/office/drawing/2014/main" id="{E4590C0B-379D-4505-B2C8-4756B55DB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CBF927-E470-4C5B-BE7B-8E9DA9AACA7D}"/>
              </a:ext>
            </a:extLst>
          </p:cNvPr>
          <p:cNvSpPr>
            <a:spLocks noGrp="1"/>
          </p:cNvSpPr>
          <p:nvPr>
            <p:ph type="sldNum" sz="quarter" idx="12"/>
          </p:nvPr>
        </p:nvSpPr>
        <p:spPr/>
        <p:txBody>
          <a:bodyPr/>
          <a:lstStyle/>
          <a:p>
            <a:fld id="{938172EE-B020-4A0D-B147-AFB0E441B268}" type="slidenum">
              <a:rPr lang="en-US" smtClean="0"/>
              <a:t>‹#›</a:t>
            </a:fld>
            <a:endParaRPr lang="en-US"/>
          </a:p>
        </p:txBody>
      </p:sp>
    </p:spTree>
    <p:extLst>
      <p:ext uri="{BB962C8B-B14F-4D97-AF65-F5344CB8AC3E}">
        <p14:creationId xmlns:p14="http://schemas.microsoft.com/office/powerpoint/2010/main" val="159800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A882D5-B95A-406C-BFC5-AF01BF763B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C979B1-2EC8-413A-98F7-F02F07C2A0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AA3F8-94ED-415B-B79D-33DFB2A88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62DC1-003C-486F-9F4E-5B81FA6CC003}" type="datetimeFigureOut">
              <a:rPr lang="en-US" smtClean="0"/>
              <a:t>2/25/25</a:t>
            </a:fld>
            <a:endParaRPr lang="en-US"/>
          </a:p>
        </p:txBody>
      </p:sp>
      <p:sp>
        <p:nvSpPr>
          <p:cNvPr id="5" name="Footer Placeholder 4">
            <a:extLst>
              <a:ext uri="{FF2B5EF4-FFF2-40B4-BE49-F238E27FC236}">
                <a16:creationId xmlns:a16="http://schemas.microsoft.com/office/drawing/2014/main" id="{FD7EB2E1-2D5F-4752-99F4-3491BDE959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6E9737-326D-4EFD-9DA4-E872B5C729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8172EE-B020-4A0D-B147-AFB0E441B268}" type="slidenum">
              <a:rPr lang="en-US" smtClean="0"/>
              <a:t>‹#›</a:t>
            </a:fld>
            <a:endParaRPr lang="en-US"/>
          </a:p>
        </p:txBody>
      </p:sp>
    </p:spTree>
    <p:extLst>
      <p:ext uri="{BB962C8B-B14F-4D97-AF65-F5344CB8AC3E}">
        <p14:creationId xmlns:p14="http://schemas.microsoft.com/office/powerpoint/2010/main" val="2751050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obamawhitehouse.archives.gov/omb/memoranda_m01-06/"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rede.ecu.edu/oraintra/home/effortcommitment/"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rede.ecu.edu/ora/person-months-calculato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s://policy.ecu.edu/062001/"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D891D-621C-B034-B073-2CCA8F49FB79}"/>
              </a:ext>
            </a:extLst>
          </p:cNvPr>
          <p:cNvSpPr>
            <a:spLocks noGrp="1"/>
          </p:cNvSpPr>
          <p:nvPr>
            <p:ph type="ctrTitle"/>
          </p:nvPr>
        </p:nvSpPr>
        <p:spPr/>
        <p:txBody>
          <a:bodyPr>
            <a:normAutofit/>
          </a:bodyPr>
          <a:lstStyle/>
          <a:p>
            <a:pPr algn="r"/>
            <a:r>
              <a:rPr lang="en-US" sz="6600" b="1">
                <a:latin typeface="+mn-lt"/>
              </a:rPr>
              <a:t>All About Effort</a:t>
            </a:r>
          </a:p>
        </p:txBody>
      </p:sp>
      <p:sp>
        <p:nvSpPr>
          <p:cNvPr id="3" name="Subtitle 2">
            <a:extLst>
              <a:ext uri="{FF2B5EF4-FFF2-40B4-BE49-F238E27FC236}">
                <a16:creationId xmlns:a16="http://schemas.microsoft.com/office/drawing/2014/main" id="{599E1E9F-C7A1-BDF3-E8E7-8512FF3386F2}"/>
              </a:ext>
            </a:extLst>
          </p:cNvPr>
          <p:cNvSpPr>
            <a:spLocks noGrp="1"/>
          </p:cNvSpPr>
          <p:nvPr>
            <p:ph type="subTitle" idx="1"/>
          </p:nvPr>
        </p:nvSpPr>
        <p:spPr/>
        <p:txBody>
          <a:bodyPr>
            <a:normAutofit/>
          </a:bodyPr>
          <a:lstStyle/>
          <a:p>
            <a:pPr algn="r"/>
            <a:r>
              <a:rPr lang="en-US" sz="2000" b="1"/>
              <a:t>Mary Farwell, Ph.D., Assistant Vice Chancellor for Research Development</a:t>
            </a:r>
          </a:p>
          <a:p>
            <a:pPr algn="r"/>
            <a:r>
              <a:rPr lang="en-US" sz="2000" b="1"/>
              <a:t>Deborah Lundin, Ed.D., Director of Pre-Award Services</a:t>
            </a:r>
          </a:p>
        </p:txBody>
      </p:sp>
    </p:spTree>
    <p:extLst>
      <p:ext uri="{BB962C8B-B14F-4D97-AF65-F5344CB8AC3E}">
        <p14:creationId xmlns:p14="http://schemas.microsoft.com/office/powerpoint/2010/main" val="2592099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B9620-5152-83F5-87AA-DEB49213EBD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056859E-29D6-0B96-BAFA-43A2B0AC4168}"/>
              </a:ext>
            </a:extLst>
          </p:cNvPr>
          <p:cNvPicPr>
            <a:picLocks noChangeAspect="1"/>
          </p:cNvPicPr>
          <p:nvPr/>
        </p:nvPicPr>
        <p:blipFill>
          <a:blip r:embed="rId3"/>
          <a:srcRect l="18062" r="52659"/>
          <a:stretch/>
        </p:blipFill>
        <p:spPr>
          <a:xfrm>
            <a:off x="-7266" y="10"/>
            <a:ext cx="3569616"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sp>
        <p:nvSpPr>
          <p:cNvPr id="6" name="TextBox 5">
            <a:extLst>
              <a:ext uri="{FF2B5EF4-FFF2-40B4-BE49-F238E27FC236}">
                <a16:creationId xmlns:a16="http://schemas.microsoft.com/office/drawing/2014/main" id="{872A90D5-5607-88C2-CFD8-22432DEB2BEE}"/>
              </a:ext>
            </a:extLst>
          </p:cNvPr>
          <p:cNvSpPr txBox="1"/>
          <p:nvPr/>
        </p:nvSpPr>
        <p:spPr>
          <a:xfrm>
            <a:off x="4178462" y="1238492"/>
            <a:ext cx="7303624" cy="4647426"/>
          </a:xfrm>
          <a:prstGeom prst="rect">
            <a:avLst/>
          </a:prstGeom>
          <a:noFill/>
        </p:spPr>
        <p:txBody>
          <a:bodyPr wrap="square" lIns="91440" tIns="45720" rIns="91440" bIns="45720" rtlCol="0" anchor="t">
            <a:spAutoFit/>
          </a:bodyPr>
          <a:lstStyle/>
          <a:p>
            <a:r>
              <a:rPr lang="en-US" sz="4400" b="1">
                <a:latin typeface="Calibri"/>
                <a:ea typeface="Calibri"/>
                <a:cs typeface="Calibri Light"/>
              </a:rPr>
              <a:t>Senior/Key Personnel Effort</a:t>
            </a:r>
            <a:endParaRPr lang="en-US" sz="4400" b="1">
              <a:latin typeface="Calibri"/>
              <a:ea typeface="Calibri"/>
            </a:endParaRPr>
          </a:p>
          <a:p>
            <a:endParaRPr lang="en-US"/>
          </a:p>
          <a:p>
            <a:r>
              <a:rPr lang="en-US" sz="2400"/>
              <a:t>Per federal Memorandum 01-06, “…most Federally-funded research programs should have some level of committed faculty (or senior researchers) effort, paid or unpaid by the Federal Government. This effort can be provided at any time within the fiscal year (summer months, academic year, or both).”</a:t>
            </a:r>
            <a:endParaRPr lang="en-US" sz="2400">
              <a:ea typeface="Calibri"/>
              <a:cs typeface="Calibri"/>
            </a:endParaRPr>
          </a:p>
          <a:p>
            <a:endParaRPr lang="en-US" sz="2400">
              <a:ea typeface="Calibri"/>
              <a:cs typeface="Calibri"/>
            </a:endParaRPr>
          </a:p>
          <a:p>
            <a:r>
              <a:rPr lang="en-US" sz="2400">
                <a:hlinkClick r:id="rId4"/>
              </a:rPr>
              <a:t>https://obamawhitehouse.archives.gov/omb/memoranda_m01-06/</a:t>
            </a:r>
            <a:r>
              <a:rPr lang="en-US" sz="2400"/>
              <a:t> </a:t>
            </a:r>
            <a:endParaRPr lang="en-US" sz="2400">
              <a:ea typeface="Calibri"/>
              <a:cs typeface="Calibri"/>
            </a:endParaRP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149946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DC86-A661-0738-7728-6E06130EB96E}"/>
              </a:ext>
            </a:extLst>
          </p:cNvPr>
          <p:cNvSpPr>
            <a:spLocks noGrp="1"/>
          </p:cNvSpPr>
          <p:nvPr>
            <p:ph type="title"/>
          </p:nvPr>
        </p:nvSpPr>
        <p:spPr>
          <a:xfrm>
            <a:off x="496432" y="110295"/>
            <a:ext cx="11199136" cy="1325563"/>
          </a:xfrm>
        </p:spPr>
        <p:txBody>
          <a:bodyPr>
            <a:noAutofit/>
          </a:bodyPr>
          <a:lstStyle/>
          <a:p>
            <a:pPr algn="ctr"/>
            <a:r>
              <a:rPr lang="en-US" sz="4800" b="1">
                <a:latin typeface="+mn-lt"/>
              </a:rPr>
              <a:t>ECU Senior/Key Personnel Effort Policy</a:t>
            </a:r>
            <a:endParaRPr lang="en-US"/>
          </a:p>
        </p:txBody>
      </p:sp>
      <p:sp>
        <p:nvSpPr>
          <p:cNvPr id="3" name="Content Placeholder 2">
            <a:extLst>
              <a:ext uri="{FF2B5EF4-FFF2-40B4-BE49-F238E27FC236}">
                <a16:creationId xmlns:a16="http://schemas.microsoft.com/office/drawing/2014/main" id="{511E5DDD-8955-9BE1-3185-EC30DF537398}"/>
              </a:ext>
            </a:extLst>
          </p:cNvPr>
          <p:cNvSpPr>
            <a:spLocks noGrp="1"/>
          </p:cNvSpPr>
          <p:nvPr>
            <p:ph idx="1"/>
          </p:nvPr>
        </p:nvSpPr>
        <p:spPr>
          <a:xfrm>
            <a:off x="838200" y="1435857"/>
            <a:ext cx="10515600" cy="4575643"/>
          </a:xfrm>
        </p:spPr>
        <p:txBody>
          <a:bodyPr>
            <a:normAutofit lnSpcReduction="10000"/>
          </a:bodyPr>
          <a:lstStyle/>
          <a:p>
            <a:pPr marL="0" indent="0">
              <a:lnSpc>
                <a:spcPct val="100000"/>
              </a:lnSpc>
              <a:buNone/>
            </a:pPr>
            <a:r>
              <a:rPr lang="en-US" sz="2400"/>
              <a:t>“</a:t>
            </a:r>
            <a:r>
              <a:rPr lang="en-US" sz="2400" b="0" i="0">
                <a:solidFill>
                  <a:srgbClr val="212529"/>
                </a:solidFill>
                <a:effectLst/>
              </a:rPr>
              <a:t>Levels of committed effort for senior or key personnel should reflect the timeframe during which the project’s work will occur (calendar year, academic year, and/or summer months) budgeted per project period. Every senior or key personnel associated with a sponsored project must have 1% or greater annualized effort included in the budget for that project…. The need to </a:t>
            </a:r>
            <a:r>
              <a:rPr lang="en-US" sz="2400" b="0" i="0" u="none" strike="noStrike">
                <a:effectLst/>
              </a:rPr>
              <a:t>commit and track</a:t>
            </a:r>
            <a:r>
              <a:rPr lang="en-US" sz="2400" b="0" i="0">
                <a:effectLst/>
              </a:rPr>
              <a:t> </a:t>
            </a:r>
            <a:r>
              <a:rPr lang="en-US" sz="2400" b="0" i="0">
                <a:solidFill>
                  <a:srgbClr val="212529"/>
                </a:solidFill>
                <a:effectLst/>
              </a:rPr>
              <a:t>effort is based on federal regulation, and demonstrates the time involved in the scientific, administrative, and fiscal management responsibilities of an extramurally funded sponsored project. Fulfilling these responsibilities requires a discrete, allocable, effort commitment. In most cases, it is expected that effort will be larger than 1%.”</a:t>
            </a:r>
          </a:p>
          <a:p>
            <a:pPr marL="0" indent="0" algn="r">
              <a:lnSpc>
                <a:spcPct val="100000"/>
              </a:lnSpc>
              <a:spcBef>
                <a:spcPts val="0"/>
              </a:spcBef>
              <a:buNone/>
            </a:pPr>
            <a:endParaRPr lang="en-US" sz="2400">
              <a:solidFill>
                <a:srgbClr val="212529"/>
              </a:solidFill>
            </a:endParaRPr>
          </a:p>
          <a:p>
            <a:pPr marL="0" indent="0" algn="r">
              <a:lnSpc>
                <a:spcPct val="100000"/>
              </a:lnSpc>
              <a:spcBef>
                <a:spcPts val="0"/>
              </a:spcBef>
              <a:buNone/>
            </a:pPr>
            <a:endParaRPr lang="en-US" sz="2400">
              <a:solidFill>
                <a:srgbClr val="212529"/>
              </a:solidFill>
            </a:endParaRPr>
          </a:p>
          <a:p>
            <a:pPr marL="0" indent="0" algn="r">
              <a:lnSpc>
                <a:spcPct val="100000"/>
              </a:lnSpc>
              <a:buNone/>
            </a:pPr>
            <a:r>
              <a:rPr lang="en-US" sz="2400">
                <a:solidFill>
                  <a:srgbClr val="212529"/>
                </a:solidFill>
                <a:hlinkClick r:id="rId2"/>
              </a:rPr>
              <a:t>--Effort Commitment for Principal Investigators and Key Personnel on Sponsored Projects</a:t>
            </a:r>
            <a:r>
              <a:rPr lang="en-US" sz="2400" b="0" i="0">
                <a:solidFill>
                  <a:srgbClr val="212529"/>
                </a:solidFill>
                <a:effectLst/>
                <a:hlinkClick r:id="rId2"/>
              </a:rPr>
              <a:t> </a:t>
            </a:r>
            <a:endParaRPr lang="en-US" sz="2400"/>
          </a:p>
        </p:txBody>
      </p:sp>
    </p:spTree>
    <p:extLst>
      <p:ext uri="{BB962C8B-B14F-4D97-AF65-F5344CB8AC3E}">
        <p14:creationId xmlns:p14="http://schemas.microsoft.com/office/powerpoint/2010/main" val="1023636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71FEC-823F-5806-EE03-9A632BC15BC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2136C96-5BE4-CE77-F51D-775F038E4680}"/>
              </a:ext>
            </a:extLst>
          </p:cNvPr>
          <p:cNvPicPr>
            <a:picLocks noChangeAspect="1"/>
          </p:cNvPicPr>
          <p:nvPr/>
        </p:nvPicPr>
        <p:blipFill>
          <a:blip r:embed="rId3"/>
          <a:srcRect l="18062" r="52659"/>
          <a:stretch/>
        </p:blipFill>
        <p:spPr>
          <a:xfrm>
            <a:off x="-7266" y="10"/>
            <a:ext cx="3569616"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sp>
        <p:nvSpPr>
          <p:cNvPr id="6" name="TextBox 5">
            <a:extLst>
              <a:ext uri="{FF2B5EF4-FFF2-40B4-BE49-F238E27FC236}">
                <a16:creationId xmlns:a16="http://schemas.microsoft.com/office/drawing/2014/main" id="{BEA4FC70-7192-6520-4113-AEDE7F770D4B}"/>
              </a:ext>
            </a:extLst>
          </p:cNvPr>
          <p:cNvSpPr txBox="1"/>
          <p:nvPr/>
        </p:nvSpPr>
        <p:spPr>
          <a:xfrm>
            <a:off x="4178462" y="1238492"/>
            <a:ext cx="7303624" cy="4893647"/>
          </a:xfrm>
          <a:prstGeom prst="rect">
            <a:avLst/>
          </a:prstGeom>
          <a:noFill/>
        </p:spPr>
        <p:txBody>
          <a:bodyPr wrap="square" lIns="91440" tIns="45720" rIns="91440" bIns="45720" rtlCol="0" anchor="t">
            <a:spAutoFit/>
          </a:bodyPr>
          <a:lstStyle/>
          <a:p>
            <a:r>
              <a:rPr lang="en-US" sz="4000" b="1">
                <a:latin typeface="Calibri"/>
                <a:ea typeface="Calibri"/>
                <a:cs typeface="Calibri Light"/>
              </a:rPr>
              <a:t>Determining Senior/</a:t>
            </a:r>
            <a:br>
              <a:rPr lang="en-US" sz="4000" b="1">
                <a:latin typeface="Calibri"/>
                <a:cs typeface="Calibri Light"/>
              </a:rPr>
            </a:br>
            <a:r>
              <a:rPr lang="en-US" sz="4000" b="1">
                <a:latin typeface="Calibri"/>
                <a:ea typeface="Calibri"/>
                <a:cs typeface="Calibri Light"/>
              </a:rPr>
              <a:t>Key Personnel Effort – Timeframe</a:t>
            </a:r>
          </a:p>
          <a:p>
            <a:endParaRPr lang="en-US" sz="2800">
              <a:latin typeface="Lucida Sans" panose="020B0602030504020204" pitchFamily="34" charset="0"/>
              <a:cs typeface="Calibri Light"/>
            </a:endParaRPr>
          </a:p>
          <a:p>
            <a:pPr marL="0" indent="0">
              <a:lnSpc>
                <a:spcPct val="100000"/>
              </a:lnSpc>
              <a:spcBef>
                <a:spcPts val="0"/>
              </a:spcBef>
              <a:buNone/>
            </a:pPr>
            <a:r>
              <a:rPr lang="en-US" sz="2400">
                <a:latin typeface="Calibri"/>
                <a:ea typeface="Calibri"/>
                <a:cs typeface="Times New Roman"/>
              </a:rPr>
              <a:t>Effort for senior/key personnel should be budgeted, expensed and certified according to WHEN </a:t>
            </a:r>
            <a:r>
              <a:rPr lang="en-US" sz="2400">
                <a:effectLst/>
                <a:latin typeface="Calibri"/>
                <a:ea typeface="Calibri"/>
                <a:cs typeface="Times New Roman"/>
              </a:rPr>
              <a:t>the project effort takes place (calendar year, academic year, summer)</a:t>
            </a:r>
          </a:p>
          <a:p>
            <a:pPr marL="0" indent="0">
              <a:lnSpc>
                <a:spcPct val="100000"/>
              </a:lnSpc>
              <a:spcBef>
                <a:spcPts val="0"/>
              </a:spcBef>
              <a:buNone/>
            </a:pPr>
            <a:endParaRPr lang="en-US" sz="2400">
              <a:latin typeface="Calibri" panose="020F0502020204030204" pitchFamily="34" charset="0"/>
              <a:ea typeface="Calibri" panose="020F0502020204030204" pitchFamily="34" charset="0"/>
              <a:cs typeface="Times New Roman" panose="02020603050405020304" pitchFamily="18" charset="0"/>
            </a:endParaRPr>
          </a:p>
          <a:p>
            <a:r>
              <a:rPr lang="en-US" sz="2400">
                <a:latin typeface="Calibri"/>
                <a:ea typeface="Calibri"/>
                <a:cs typeface="Times New Roman"/>
              </a:rPr>
              <a:t>A</a:t>
            </a:r>
            <a:r>
              <a:rPr lang="en-US" sz="2400">
                <a:effectLst/>
                <a:latin typeface="Calibri"/>
                <a:ea typeface="Calibri"/>
                <a:cs typeface="Times New Roman"/>
              </a:rPr>
              <a:t>ny work performed and not expensed to the sponsor becomes a subsidization of the project by state funding (unless the project contains required cost share effort).</a:t>
            </a:r>
          </a:p>
          <a:p>
            <a:pPr marL="0" indent="0">
              <a:lnSpc>
                <a:spcPct val="100000"/>
              </a:lnSpc>
              <a:spcBef>
                <a:spcPts val="0"/>
              </a:spcBef>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68835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DAF82-D688-2F34-9EE1-9889F92EFDF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ACDA66C-D6B6-2CEC-7B6E-AB01D8C470C9}"/>
              </a:ext>
            </a:extLst>
          </p:cNvPr>
          <p:cNvPicPr>
            <a:picLocks noChangeAspect="1"/>
          </p:cNvPicPr>
          <p:nvPr/>
        </p:nvPicPr>
        <p:blipFill>
          <a:blip r:embed="rId3"/>
          <a:srcRect l="18062" r="52659"/>
          <a:stretch/>
        </p:blipFill>
        <p:spPr>
          <a:xfrm>
            <a:off x="-7266" y="10"/>
            <a:ext cx="3569616" cy="6857990"/>
          </a:xfrm>
          <a:custGeom>
            <a:avLst/>
            <a:gdLst/>
            <a:ahLst/>
            <a:cxnLst/>
            <a:rect l="l" t="t" r="r" b="b"/>
            <a:pathLst>
              <a:path w="3569616" h="6858000">
                <a:moveTo>
                  <a:pt x="0" y="0"/>
                </a:moveTo>
                <a:lnTo>
                  <a:pt x="3119345" y="0"/>
                </a:lnTo>
                <a:lnTo>
                  <a:pt x="3123529" y="17226"/>
                </a:lnTo>
                <a:cubicBezTo>
                  <a:pt x="3124924" y="23927"/>
                  <a:pt x="3126075" y="29690"/>
                  <a:pt x="3127926" y="35733"/>
                </a:cubicBezTo>
                <a:cubicBezTo>
                  <a:pt x="3135983" y="55162"/>
                  <a:pt x="3152761" y="75163"/>
                  <a:pt x="3158476" y="86830"/>
                </a:cubicBezTo>
                <a:lnTo>
                  <a:pt x="3162217" y="105744"/>
                </a:lnTo>
                <a:lnTo>
                  <a:pt x="3166997" y="104727"/>
                </a:lnTo>
                <a:lnTo>
                  <a:pt x="3167793" y="111793"/>
                </a:lnTo>
                <a:lnTo>
                  <a:pt x="3168896" y="127609"/>
                </a:lnTo>
                <a:cubicBezTo>
                  <a:pt x="3170241" y="137435"/>
                  <a:pt x="3170795" y="164972"/>
                  <a:pt x="3173185" y="174906"/>
                </a:cubicBezTo>
                <a:cubicBezTo>
                  <a:pt x="3178510" y="177461"/>
                  <a:pt x="3181593" y="181749"/>
                  <a:pt x="3183238" y="187215"/>
                </a:cubicBezTo>
                <a:lnTo>
                  <a:pt x="3184145" y="199435"/>
                </a:lnTo>
                <a:lnTo>
                  <a:pt x="3200957" y="269529"/>
                </a:lnTo>
                <a:lnTo>
                  <a:pt x="3202491" y="279219"/>
                </a:lnTo>
                <a:lnTo>
                  <a:pt x="3206975" y="284221"/>
                </a:lnTo>
                <a:cubicBezTo>
                  <a:pt x="3208056" y="288198"/>
                  <a:pt x="3208241" y="299815"/>
                  <a:pt x="3208979" y="303078"/>
                </a:cubicBezTo>
                <a:cubicBezTo>
                  <a:pt x="3209786" y="303316"/>
                  <a:pt x="3210593" y="303555"/>
                  <a:pt x="3211400" y="303794"/>
                </a:cubicBezTo>
                <a:cubicBezTo>
                  <a:pt x="3215834" y="314048"/>
                  <a:pt x="3230882" y="352723"/>
                  <a:pt x="3235583" y="364595"/>
                </a:cubicBezTo>
                <a:cubicBezTo>
                  <a:pt x="3232098" y="367263"/>
                  <a:pt x="3238178" y="372307"/>
                  <a:pt x="3239601" y="375020"/>
                </a:cubicBezTo>
                <a:cubicBezTo>
                  <a:pt x="3237179" y="375617"/>
                  <a:pt x="3236854" y="382439"/>
                  <a:pt x="3239157" y="384290"/>
                </a:cubicBezTo>
                <a:cubicBezTo>
                  <a:pt x="3254070" y="431093"/>
                  <a:pt x="3227895" y="408920"/>
                  <a:pt x="3245230" y="435044"/>
                </a:cubicBezTo>
                <a:cubicBezTo>
                  <a:pt x="3246565" y="439781"/>
                  <a:pt x="3245820" y="443743"/>
                  <a:pt x="3244204" y="447282"/>
                </a:cubicBezTo>
                <a:lnTo>
                  <a:pt x="3240762" y="452630"/>
                </a:lnTo>
                <a:lnTo>
                  <a:pt x="3249093" y="471880"/>
                </a:lnTo>
                <a:cubicBezTo>
                  <a:pt x="3252174" y="481431"/>
                  <a:pt x="3254453" y="491548"/>
                  <a:pt x="3255857" y="501992"/>
                </a:cubicBezTo>
                <a:cubicBezTo>
                  <a:pt x="3250999" y="504682"/>
                  <a:pt x="3258622" y="512442"/>
                  <a:pt x="3260271" y="516223"/>
                </a:cubicBezTo>
                <a:cubicBezTo>
                  <a:pt x="3257006" y="516482"/>
                  <a:pt x="3255973" y="525173"/>
                  <a:pt x="3258865" y="528038"/>
                </a:cubicBezTo>
                <a:cubicBezTo>
                  <a:pt x="3274535" y="591283"/>
                  <a:pt x="3241762" y="557303"/>
                  <a:pt x="3262462" y="594499"/>
                </a:cubicBezTo>
                <a:cubicBezTo>
                  <a:pt x="3263816" y="600863"/>
                  <a:pt x="3262479" y="605795"/>
                  <a:pt x="3260024" y="610000"/>
                </a:cubicBezTo>
                <a:lnTo>
                  <a:pt x="3253721" y="617692"/>
                </a:lnTo>
                <a:lnTo>
                  <a:pt x="3256482" y="623204"/>
                </a:lnTo>
                <a:cubicBezTo>
                  <a:pt x="3258005" y="644600"/>
                  <a:pt x="3251476" y="651376"/>
                  <a:pt x="3259225" y="663365"/>
                </a:cubicBezTo>
                <a:cubicBezTo>
                  <a:pt x="3245876" y="682744"/>
                  <a:pt x="3258539" y="675670"/>
                  <a:pt x="3261631" y="689522"/>
                </a:cubicBezTo>
                <a:cubicBezTo>
                  <a:pt x="3265207" y="700373"/>
                  <a:pt x="3269507" y="679723"/>
                  <a:pt x="3271002" y="690492"/>
                </a:cubicBezTo>
                <a:cubicBezTo>
                  <a:pt x="3267989" y="702455"/>
                  <a:pt x="3279578" y="701125"/>
                  <a:pt x="3275760" y="713609"/>
                </a:cubicBezTo>
                <a:cubicBezTo>
                  <a:pt x="3266819" y="711239"/>
                  <a:pt x="3278954" y="737528"/>
                  <a:pt x="3271356" y="738880"/>
                </a:cubicBezTo>
                <a:cubicBezTo>
                  <a:pt x="3282938" y="748490"/>
                  <a:pt x="3269788" y="754591"/>
                  <a:pt x="3274016" y="768139"/>
                </a:cubicBezTo>
                <a:cubicBezTo>
                  <a:pt x="3278559" y="774347"/>
                  <a:pt x="3279560" y="778980"/>
                  <a:pt x="3275507" y="785654"/>
                </a:cubicBezTo>
                <a:cubicBezTo>
                  <a:pt x="3297514" y="814181"/>
                  <a:pt x="3277534" y="803670"/>
                  <a:pt x="3287024" y="831111"/>
                </a:cubicBezTo>
                <a:cubicBezTo>
                  <a:pt x="3296672" y="854655"/>
                  <a:pt x="3303659" y="881610"/>
                  <a:pt x="3324562" y="903604"/>
                </a:cubicBezTo>
                <a:cubicBezTo>
                  <a:pt x="3330338" y="907511"/>
                  <a:pt x="3333079" y="917872"/>
                  <a:pt x="3330682" y="926744"/>
                </a:cubicBezTo>
                <a:cubicBezTo>
                  <a:pt x="3330269" y="928269"/>
                  <a:pt x="3329716" y="929694"/>
                  <a:pt x="3329041" y="930971"/>
                </a:cubicBezTo>
                <a:cubicBezTo>
                  <a:pt x="3333270" y="950914"/>
                  <a:pt x="3351150" y="1023696"/>
                  <a:pt x="3356062" y="1046405"/>
                </a:cubicBezTo>
                <a:cubicBezTo>
                  <a:pt x="3349099" y="1048737"/>
                  <a:pt x="3362597" y="1059482"/>
                  <a:pt x="3358521" y="1067217"/>
                </a:cubicBezTo>
                <a:cubicBezTo>
                  <a:pt x="3354869" y="1072807"/>
                  <a:pt x="3358113" y="1077371"/>
                  <a:pt x="3358773" y="1082909"/>
                </a:cubicBezTo>
                <a:cubicBezTo>
                  <a:pt x="3356098" y="1090444"/>
                  <a:pt x="3363241" y="1113953"/>
                  <a:pt x="3367682" y="1119909"/>
                </a:cubicBezTo>
                <a:cubicBezTo>
                  <a:pt x="3382703" y="1133847"/>
                  <a:pt x="3374343" y="1168367"/>
                  <a:pt x="3385911" y="1180009"/>
                </a:cubicBezTo>
                <a:cubicBezTo>
                  <a:pt x="3387774" y="1184389"/>
                  <a:pt x="3388688" y="1188737"/>
                  <a:pt x="3389010" y="1193041"/>
                </a:cubicBezTo>
                <a:lnTo>
                  <a:pt x="3388572" y="1205179"/>
                </a:lnTo>
                <a:lnTo>
                  <a:pt x="3385768" y="1208811"/>
                </a:lnTo>
                <a:lnTo>
                  <a:pt x="3386975" y="1216129"/>
                </a:lnTo>
                <a:lnTo>
                  <a:pt x="3386647" y="1218271"/>
                </a:lnTo>
                <a:cubicBezTo>
                  <a:pt x="3386007" y="1222365"/>
                  <a:pt x="3385480" y="1226399"/>
                  <a:pt x="3385420" y="1230360"/>
                </a:cubicBezTo>
                <a:cubicBezTo>
                  <a:pt x="3400233" y="1224163"/>
                  <a:pt x="3387342" y="1263034"/>
                  <a:pt x="3398902" y="1251303"/>
                </a:cubicBezTo>
                <a:cubicBezTo>
                  <a:pt x="3401143" y="1271991"/>
                  <a:pt x="3411558" y="1255397"/>
                  <a:pt x="3402244" y="1281071"/>
                </a:cubicBezTo>
                <a:cubicBezTo>
                  <a:pt x="3416627" y="1312459"/>
                  <a:pt x="3415183" y="1363554"/>
                  <a:pt x="3435533" y="1387530"/>
                </a:cubicBezTo>
                <a:cubicBezTo>
                  <a:pt x="3428168" y="1384876"/>
                  <a:pt x="3423452" y="1398828"/>
                  <a:pt x="3427595" y="1407995"/>
                </a:cubicBezTo>
                <a:cubicBezTo>
                  <a:pt x="3398778" y="1398886"/>
                  <a:pt x="3455260" y="1443485"/>
                  <a:pt x="3436580" y="1453051"/>
                </a:cubicBezTo>
                <a:cubicBezTo>
                  <a:pt x="3454427" y="1452263"/>
                  <a:pt x="3487273" y="1492392"/>
                  <a:pt x="3473886" y="1513215"/>
                </a:cubicBezTo>
                <a:cubicBezTo>
                  <a:pt x="3479337" y="1543203"/>
                  <a:pt x="3495403" y="1563620"/>
                  <a:pt x="3491486" y="1595707"/>
                </a:cubicBezTo>
                <a:cubicBezTo>
                  <a:pt x="3493932" y="1596530"/>
                  <a:pt x="3496028" y="1598008"/>
                  <a:pt x="3497869" y="1599939"/>
                </a:cubicBezTo>
                <a:lnTo>
                  <a:pt x="3502453" y="1606503"/>
                </a:lnTo>
                <a:lnTo>
                  <a:pt x="3502232" y="1607846"/>
                </a:lnTo>
                <a:cubicBezTo>
                  <a:pt x="3502503" y="1613048"/>
                  <a:pt x="3503673" y="1615641"/>
                  <a:pt x="3505239" y="1617081"/>
                </a:cubicBezTo>
                <a:cubicBezTo>
                  <a:pt x="3505979" y="1617395"/>
                  <a:pt x="3506719" y="1617710"/>
                  <a:pt x="3507459" y="1618024"/>
                </a:cubicBezTo>
                <a:lnTo>
                  <a:pt x="3510011" y="1624022"/>
                </a:lnTo>
                <a:lnTo>
                  <a:pt x="3516358" y="1634929"/>
                </a:lnTo>
                <a:lnTo>
                  <a:pt x="3516308" y="1637821"/>
                </a:lnTo>
                <a:lnTo>
                  <a:pt x="3523955" y="1655598"/>
                </a:lnTo>
                <a:lnTo>
                  <a:pt x="3523473" y="1656247"/>
                </a:lnTo>
                <a:cubicBezTo>
                  <a:pt x="3522567" y="1658107"/>
                  <a:pt x="3522227" y="1660249"/>
                  <a:pt x="3523061" y="1663024"/>
                </a:cubicBezTo>
                <a:cubicBezTo>
                  <a:pt x="3513175" y="1664689"/>
                  <a:pt x="3520280" y="1667013"/>
                  <a:pt x="3523616" y="1675054"/>
                </a:cubicBezTo>
                <a:cubicBezTo>
                  <a:pt x="3509006" y="1679436"/>
                  <a:pt x="3523682" y="1698702"/>
                  <a:pt x="3517630" y="1707801"/>
                </a:cubicBezTo>
                <a:cubicBezTo>
                  <a:pt x="3520410" y="1713612"/>
                  <a:pt x="3523083" y="1719836"/>
                  <a:pt x="3525537" y="1726380"/>
                </a:cubicBezTo>
                <a:lnTo>
                  <a:pt x="3529903" y="1779986"/>
                </a:lnTo>
                <a:lnTo>
                  <a:pt x="3521468" y="1836998"/>
                </a:lnTo>
                <a:cubicBezTo>
                  <a:pt x="3522502" y="1857808"/>
                  <a:pt x="3519191" y="1876110"/>
                  <a:pt x="3523412" y="1893497"/>
                </a:cubicBezTo>
                <a:cubicBezTo>
                  <a:pt x="3520411" y="1900876"/>
                  <a:pt x="3519436" y="1907708"/>
                  <a:pt x="3525004" y="1913894"/>
                </a:cubicBezTo>
                <a:cubicBezTo>
                  <a:pt x="3524490" y="1933413"/>
                  <a:pt x="3517414" y="1938604"/>
                  <a:pt x="3523928" y="1950514"/>
                </a:cubicBezTo>
                <a:cubicBezTo>
                  <a:pt x="3512685" y="1962215"/>
                  <a:pt x="3517275" y="1962555"/>
                  <a:pt x="3521008" y="1967449"/>
                </a:cubicBezTo>
                <a:lnTo>
                  <a:pt x="3521297" y="1968163"/>
                </a:lnTo>
                <a:lnTo>
                  <a:pt x="3519686" y="1969768"/>
                </a:lnTo>
                <a:lnTo>
                  <a:pt x="3519089" y="1972904"/>
                </a:lnTo>
                <a:lnTo>
                  <a:pt x="3520122" y="1981289"/>
                </a:lnTo>
                <a:lnTo>
                  <a:pt x="3520948" y="1984413"/>
                </a:lnTo>
                <a:cubicBezTo>
                  <a:pt x="3521356" y="1986575"/>
                  <a:pt x="3521416" y="1988026"/>
                  <a:pt x="3521226" y="1989046"/>
                </a:cubicBezTo>
                <a:lnTo>
                  <a:pt x="3521092" y="1989171"/>
                </a:lnTo>
                <a:lnTo>
                  <a:pt x="3521624" y="1993492"/>
                </a:lnTo>
                <a:cubicBezTo>
                  <a:pt x="3522844" y="2000762"/>
                  <a:pt x="3524332" y="2007819"/>
                  <a:pt x="3525996" y="2014518"/>
                </a:cubicBezTo>
                <a:cubicBezTo>
                  <a:pt x="3518529" y="2020777"/>
                  <a:pt x="3529333" y="2045218"/>
                  <a:pt x="3514412" y="2043465"/>
                </a:cubicBezTo>
                <a:cubicBezTo>
                  <a:pt x="3516219" y="2052531"/>
                  <a:pt x="3522688" y="2057653"/>
                  <a:pt x="3512822" y="2055222"/>
                </a:cubicBezTo>
                <a:cubicBezTo>
                  <a:pt x="3513140" y="2058224"/>
                  <a:pt x="3512432" y="2060136"/>
                  <a:pt x="3511227" y="2061550"/>
                </a:cubicBezTo>
                <a:lnTo>
                  <a:pt x="3510645" y="2061975"/>
                </a:lnTo>
                <a:lnTo>
                  <a:pt x="3514907" y="2082129"/>
                </a:lnTo>
                <a:lnTo>
                  <a:pt x="3514347" y="2084880"/>
                </a:lnTo>
                <a:lnTo>
                  <a:pt x="3518565" y="2097919"/>
                </a:lnTo>
                <a:lnTo>
                  <a:pt x="3519976" y="2104707"/>
                </a:lnTo>
                <a:lnTo>
                  <a:pt x="3521958" y="2106519"/>
                </a:lnTo>
                <a:cubicBezTo>
                  <a:pt x="3523219" y="2108534"/>
                  <a:pt x="3523895" y="2111498"/>
                  <a:pt x="3523237" y="2116590"/>
                </a:cubicBezTo>
                <a:lnTo>
                  <a:pt x="3522786" y="2117790"/>
                </a:lnTo>
                <a:lnTo>
                  <a:pt x="3526064" y="2125947"/>
                </a:lnTo>
                <a:cubicBezTo>
                  <a:pt x="3527505" y="2128548"/>
                  <a:pt x="3529274" y="2130818"/>
                  <a:pt x="3531495" y="2132603"/>
                </a:cubicBezTo>
                <a:cubicBezTo>
                  <a:pt x="3522034" y="2161762"/>
                  <a:pt x="3533978" y="2187874"/>
                  <a:pt x="3533955" y="2218836"/>
                </a:cubicBezTo>
                <a:cubicBezTo>
                  <a:pt x="3517312" y="2233337"/>
                  <a:pt x="3542024" y="2285180"/>
                  <a:pt x="3559442" y="2291697"/>
                </a:cubicBezTo>
                <a:cubicBezTo>
                  <a:pt x="3544608" y="2292866"/>
                  <a:pt x="3567228" y="2330146"/>
                  <a:pt x="3568373" y="2340076"/>
                </a:cubicBezTo>
                <a:cubicBezTo>
                  <a:pt x="3568755" y="2343387"/>
                  <a:pt x="3566751" y="2343658"/>
                  <a:pt x="3560178" y="2338540"/>
                </a:cubicBezTo>
                <a:cubicBezTo>
                  <a:pt x="3562571" y="2349015"/>
                  <a:pt x="3555536" y="2360463"/>
                  <a:pt x="3548875" y="2354921"/>
                </a:cubicBezTo>
                <a:cubicBezTo>
                  <a:pt x="3564342" y="2386191"/>
                  <a:pt x="3553912" y="2434573"/>
                  <a:pt x="3562290" y="2470516"/>
                </a:cubicBezTo>
                <a:cubicBezTo>
                  <a:pt x="3548732" y="2491328"/>
                  <a:pt x="3561750" y="2479665"/>
                  <a:pt x="3560263" y="2500409"/>
                </a:cubicBezTo>
                <a:cubicBezTo>
                  <a:pt x="3573531" y="2493872"/>
                  <a:pt x="3554177" y="2525877"/>
                  <a:pt x="3569616" y="2525972"/>
                </a:cubicBezTo>
                <a:cubicBezTo>
                  <a:pt x="3568857" y="2529744"/>
                  <a:pt x="3567635" y="2533395"/>
                  <a:pt x="3566291" y="2537057"/>
                </a:cubicBezTo>
                <a:lnTo>
                  <a:pt x="3565595" y="2538979"/>
                </a:lnTo>
                <a:lnTo>
                  <a:pt x="3565471" y="2546483"/>
                </a:lnTo>
                <a:lnTo>
                  <a:pt x="3562111" y="2548822"/>
                </a:lnTo>
                <a:lnTo>
                  <a:pt x="3559542" y="2560277"/>
                </a:lnTo>
                <a:cubicBezTo>
                  <a:pt x="3559093" y="2564534"/>
                  <a:pt x="3559212" y="2569074"/>
                  <a:pt x="3560240" y="2574030"/>
                </a:cubicBezTo>
                <a:cubicBezTo>
                  <a:pt x="3567097" y="2585933"/>
                  <a:pt x="3560828" y="2605604"/>
                  <a:pt x="3562359" y="2622912"/>
                </a:cubicBezTo>
                <a:lnTo>
                  <a:pt x="3564740" y="2630748"/>
                </a:lnTo>
                <a:lnTo>
                  <a:pt x="3563214" y="2656947"/>
                </a:lnTo>
                <a:cubicBezTo>
                  <a:pt x="3563065" y="2664385"/>
                  <a:pt x="3563222" y="2672085"/>
                  <a:pt x="3563949" y="2680153"/>
                </a:cubicBezTo>
                <a:lnTo>
                  <a:pt x="3566383" y="2695058"/>
                </a:lnTo>
                <a:lnTo>
                  <a:pt x="3565385" y="2699075"/>
                </a:lnTo>
                <a:cubicBezTo>
                  <a:pt x="3565951" y="2705917"/>
                  <a:pt x="3570892" y="2714690"/>
                  <a:pt x="3565525" y="2714239"/>
                </a:cubicBezTo>
                <a:lnTo>
                  <a:pt x="3567847" y="2721812"/>
                </a:lnTo>
                <a:lnTo>
                  <a:pt x="3564077" y="2729693"/>
                </a:lnTo>
                <a:cubicBezTo>
                  <a:pt x="3563144" y="2730592"/>
                  <a:pt x="3562134" y="2731288"/>
                  <a:pt x="3561085" y="2731758"/>
                </a:cubicBezTo>
                <a:lnTo>
                  <a:pt x="3563149" y="2742418"/>
                </a:lnTo>
                <a:lnTo>
                  <a:pt x="3560661" y="2751437"/>
                </a:lnTo>
                <a:lnTo>
                  <a:pt x="3563126" y="2758989"/>
                </a:lnTo>
                <a:lnTo>
                  <a:pt x="3562876" y="2762207"/>
                </a:lnTo>
                <a:lnTo>
                  <a:pt x="3561866" y="2770236"/>
                </a:lnTo>
                <a:cubicBezTo>
                  <a:pt x="3561066" y="2774372"/>
                  <a:pt x="3560080" y="2779005"/>
                  <a:pt x="3559378" y="2784138"/>
                </a:cubicBezTo>
                <a:lnTo>
                  <a:pt x="3559178" y="2788436"/>
                </a:lnTo>
                <a:lnTo>
                  <a:pt x="3554648" y="2798068"/>
                </a:lnTo>
                <a:cubicBezTo>
                  <a:pt x="3551209" y="2805087"/>
                  <a:pt x="3548936" y="2810580"/>
                  <a:pt x="3551400" y="2816345"/>
                </a:cubicBezTo>
                <a:cubicBezTo>
                  <a:pt x="3547036" y="2826742"/>
                  <a:pt x="3533490" y="2834711"/>
                  <a:pt x="3538128" y="2849028"/>
                </a:cubicBezTo>
                <a:cubicBezTo>
                  <a:pt x="3531517" y="2845031"/>
                  <a:pt x="3538369" y="2865256"/>
                  <a:pt x="3532013" y="2868126"/>
                </a:cubicBezTo>
                <a:cubicBezTo>
                  <a:pt x="3526842" y="2869601"/>
                  <a:pt x="3527715" y="2876080"/>
                  <a:pt x="3526094" y="2881167"/>
                </a:cubicBezTo>
                <a:cubicBezTo>
                  <a:pt x="3520961" y="2885059"/>
                  <a:pt x="3517628" y="2910333"/>
                  <a:pt x="3518939" y="2918966"/>
                </a:cubicBezTo>
                <a:cubicBezTo>
                  <a:pt x="3525789" y="2943088"/>
                  <a:pt x="3505468" y="2964225"/>
                  <a:pt x="3510391" y="2983548"/>
                </a:cubicBezTo>
                <a:cubicBezTo>
                  <a:pt x="3510204" y="2988707"/>
                  <a:pt x="3509257" y="2993036"/>
                  <a:pt x="3507840" y="2996827"/>
                </a:cubicBezTo>
                <a:lnTo>
                  <a:pt x="3502741" y="3006379"/>
                </a:lnTo>
                <a:lnTo>
                  <a:pt x="3499028" y="3006971"/>
                </a:lnTo>
                <a:lnTo>
                  <a:pt x="3497157" y="3013976"/>
                </a:lnTo>
                <a:lnTo>
                  <a:pt x="3496053" y="3015450"/>
                </a:lnTo>
                <a:cubicBezTo>
                  <a:pt x="3493931" y="3018255"/>
                  <a:pt x="3491925" y="3021106"/>
                  <a:pt x="3490329" y="3024292"/>
                </a:cubicBezTo>
                <a:cubicBezTo>
                  <a:pt x="3504872" y="3031782"/>
                  <a:pt x="3479143" y="3052632"/>
                  <a:pt x="3493186" y="3052840"/>
                </a:cubicBezTo>
                <a:cubicBezTo>
                  <a:pt x="3486942" y="3071654"/>
                  <a:pt x="3501947" y="3066916"/>
                  <a:pt x="3484298" y="3080007"/>
                </a:cubicBezTo>
                <a:cubicBezTo>
                  <a:pt x="3483814" y="3117860"/>
                  <a:pt x="3462683" y="3158406"/>
                  <a:pt x="3469977" y="3195253"/>
                </a:cubicBezTo>
                <a:cubicBezTo>
                  <a:pt x="3464984" y="3186842"/>
                  <a:pt x="3455676" y="3194249"/>
                  <a:pt x="3455490" y="3205255"/>
                </a:cubicBezTo>
                <a:cubicBezTo>
                  <a:pt x="3435461" y="3173385"/>
                  <a:pt x="3464274" y="3257718"/>
                  <a:pt x="3445250" y="3249703"/>
                </a:cubicBezTo>
                <a:cubicBezTo>
                  <a:pt x="3460163" y="3264187"/>
                  <a:pt x="3471377" y="3324835"/>
                  <a:pt x="3452291" y="3330508"/>
                </a:cubicBezTo>
                <a:cubicBezTo>
                  <a:pt x="3445043" y="3359645"/>
                  <a:pt x="3450218" y="3389952"/>
                  <a:pt x="3434486" y="3412864"/>
                </a:cubicBezTo>
                <a:cubicBezTo>
                  <a:pt x="3436166" y="3415609"/>
                  <a:pt x="3437306" y="3418595"/>
                  <a:pt x="3438058" y="3421734"/>
                </a:cubicBezTo>
                <a:lnTo>
                  <a:pt x="3439245" y="3430986"/>
                </a:lnTo>
                <a:lnTo>
                  <a:pt x="3438541" y="3431897"/>
                </a:lnTo>
                <a:cubicBezTo>
                  <a:pt x="3436732" y="3436375"/>
                  <a:pt x="3436677" y="3439488"/>
                  <a:pt x="3437396" y="3441992"/>
                </a:cubicBezTo>
                <a:lnTo>
                  <a:pt x="3438843" y="3444647"/>
                </a:lnTo>
                <a:lnTo>
                  <a:pt x="3438591" y="3451712"/>
                </a:lnTo>
                <a:lnTo>
                  <a:pt x="3439527" y="3466008"/>
                </a:lnTo>
                <a:lnTo>
                  <a:pt x="3438357" y="3468331"/>
                </a:lnTo>
                <a:lnTo>
                  <a:pt x="3437674" y="3489343"/>
                </a:lnTo>
                <a:cubicBezTo>
                  <a:pt x="3437459" y="3489383"/>
                  <a:pt x="3437241" y="3489424"/>
                  <a:pt x="3437026" y="3489465"/>
                </a:cubicBezTo>
                <a:cubicBezTo>
                  <a:pt x="3435558" y="3490219"/>
                  <a:pt x="3434444" y="3491679"/>
                  <a:pt x="3434044" y="3494659"/>
                </a:cubicBezTo>
                <a:cubicBezTo>
                  <a:pt x="3425302" y="3487640"/>
                  <a:pt x="3430211" y="3495561"/>
                  <a:pt x="3429800" y="3504965"/>
                </a:cubicBezTo>
                <a:cubicBezTo>
                  <a:pt x="3416132" y="3496161"/>
                  <a:pt x="3420620" y="3524348"/>
                  <a:pt x="3412115" y="3526661"/>
                </a:cubicBezTo>
                <a:cubicBezTo>
                  <a:pt x="3412121" y="3533765"/>
                  <a:pt x="3411879" y="3541120"/>
                  <a:pt x="3411331" y="3548549"/>
                </a:cubicBezTo>
                <a:lnTo>
                  <a:pt x="3410824" y="3552872"/>
                </a:lnTo>
                <a:cubicBezTo>
                  <a:pt x="3410773" y="3552889"/>
                  <a:pt x="3410721" y="3552908"/>
                  <a:pt x="3410671" y="3552926"/>
                </a:cubicBezTo>
                <a:cubicBezTo>
                  <a:pt x="3410254" y="3553793"/>
                  <a:pt x="3409971" y="3555188"/>
                  <a:pt x="3409849" y="3557419"/>
                </a:cubicBezTo>
                <a:lnTo>
                  <a:pt x="3409902" y="3560756"/>
                </a:lnTo>
                <a:lnTo>
                  <a:pt x="3408918" y="3569144"/>
                </a:lnTo>
                <a:lnTo>
                  <a:pt x="3407623" y="3571810"/>
                </a:lnTo>
                <a:lnTo>
                  <a:pt x="3405729" y="3572549"/>
                </a:lnTo>
                <a:lnTo>
                  <a:pt x="3405835" y="3573359"/>
                </a:lnTo>
                <a:cubicBezTo>
                  <a:pt x="3408214" y="3579757"/>
                  <a:pt x="3412465" y="3582275"/>
                  <a:pt x="3399129" y="3587902"/>
                </a:cubicBezTo>
                <a:cubicBezTo>
                  <a:pt x="3402495" y="3602236"/>
                  <a:pt x="3394605" y="3603730"/>
                  <a:pt x="3389566" y="3621859"/>
                </a:cubicBezTo>
                <a:cubicBezTo>
                  <a:pt x="3393374" y="3630350"/>
                  <a:pt x="3390863" y="3636316"/>
                  <a:pt x="3386307" y="3641820"/>
                </a:cubicBezTo>
                <a:cubicBezTo>
                  <a:pt x="3386232" y="3660214"/>
                  <a:pt x="3378837" y="3675854"/>
                  <a:pt x="3374956" y="3695940"/>
                </a:cubicBezTo>
                <a:cubicBezTo>
                  <a:pt x="3378387" y="3718839"/>
                  <a:pt x="3365817" y="3728358"/>
                  <a:pt x="3361718" y="3749831"/>
                </a:cubicBezTo>
                <a:cubicBezTo>
                  <a:pt x="3370064" y="3770267"/>
                  <a:pt x="3350403" y="3763879"/>
                  <a:pt x="3344768" y="3774338"/>
                </a:cubicBezTo>
                <a:lnTo>
                  <a:pt x="3343985" y="3777418"/>
                </a:lnTo>
                <a:lnTo>
                  <a:pt x="3344520" y="3785849"/>
                </a:lnTo>
                <a:lnTo>
                  <a:pt x="3345162" y="3789023"/>
                </a:lnTo>
                <a:cubicBezTo>
                  <a:pt x="3345441" y="3791209"/>
                  <a:pt x="3345415" y="3792659"/>
                  <a:pt x="3345164" y="3793659"/>
                </a:cubicBezTo>
                <a:lnTo>
                  <a:pt x="3345024" y="3793774"/>
                </a:lnTo>
                <a:lnTo>
                  <a:pt x="3345300" y="3798119"/>
                </a:lnTo>
                <a:cubicBezTo>
                  <a:pt x="3346087" y="3805456"/>
                  <a:pt x="3347157" y="3812596"/>
                  <a:pt x="3348424" y="3819398"/>
                </a:cubicBezTo>
                <a:cubicBezTo>
                  <a:pt x="3340590" y="3825065"/>
                  <a:pt x="3349940" y="3850234"/>
                  <a:pt x="3335133" y="3847354"/>
                </a:cubicBezTo>
                <a:cubicBezTo>
                  <a:pt x="3336403" y="3856524"/>
                  <a:pt x="3342565" y="3862118"/>
                  <a:pt x="3332848" y="3858945"/>
                </a:cubicBezTo>
                <a:cubicBezTo>
                  <a:pt x="3332988" y="3861961"/>
                  <a:pt x="3332168" y="3863811"/>
                  <a:pt x="3330878" y="3865128"/>
                </a:cubicBezTo>
                <a:lnTo>
                  <a:pt x="3330273" y="3865510"/>
                </a:lnTo>
                <a:lnTo>
                  <a:pt x="3333337" y="3885908"/>
                </a:lnTo>
                <a:lnTo>
                  <a:pt x="3332616" y="3888608"/>
                </a:lnTo>
                <a:lnTo>
                  <a:pt x="3336057" y="3901916"/>
                </a:lnTo>
                <a:lnTo>
                  <a:pt x="3337066" y="3908785"/>
                </a:lnTo>
                <a:lnTo>
                  <a:pt x="3338940" y="3910739"/>
                </a:lnTo>
                <a:cubicBezTo>
                  <a:pt x="3340082" y="3912843"/>
                  <a:pt x="3340580" y="3915849"/>
                  <a:pt x="3339621" y="3920873"/>
                </a:cubicBezTo>
                <a:lnTo>
                  <a:pt x="3339102" y="3922032"/>
                </a:lnTo>
                <a:lnTo>
                  <a:pt x="3341891" y="3930408"/>
                </a:lnTo>
                <a:cubicBezTo>
                  <a:pt x="3343178" y="3933107"/>
                  <a:pt x="3344812" y="3935503"/>
                  <a:pt x="3346927" y="3937451"/>
                </a:cubicBezTo>
                <a:cubicBezTo>
                  <a:pt x="3335745" y="3965779"/>
                  <a:pt x="3346136" y="3992699"/>
                  <a:pt x="3344279" y="4023542"/>
                </a:cubicBezTo>
                <a:cubicBezTo>
                  <a:pt x="3347024" y="4058096"/>
                  <a:pt x="3350783" y="4081986"/>
                  <a:pt x="3351926" y="4104769"/>
                </a:cubicBezTo>
                <a:cubicBezTo>
                  <a:pt x="3353695" y="4115384"/>
                  <a:pt x="3359144" y="4193344"/>
                  <a:pt x="3352816" y="4187317"/>
                </a:cubicBezTo>
                <a:cubicBezTo>
                  <a:pt x="3366419" y="4219638"/>
                  <a:pt x="3351446" y="4239971"/>
                  <a:pt x="3357691" y="4276413"/>
                </a:cubicBezTo>
                <a:cubicBezTo>
                  <a:pt x="3342910" y="4296116"/>
                  <a:pt x="3356610" y="4285488"/>
                  <a:pt x="3353895" y="4306037"/>
                </a:cubicBezTo>
                <a:cubicBezTo>
                  <a:pt x="3367541" y="4300534"/>
                  <a:pt x="3346306" y="4330948"/>
                  <a:pt x="3361728" y="4332215"/>
                </a:cubicBezTo>
                <a:cubicBezTo>
                  <a:pt x="3360746" y="4335915"/>
                  <a:pt x="3359307" y="4339458"/>
                  <a:pt x="3357748" y="4343006"/>
                </a:cubicBezTo>
                <a:lnTo>
                  <a:pt x="3356941" y="4344866"/>
                </a:lnTo>
                <a:lnTo>
                  <a:pt x="3356370" y="4352332"/>
                </a:lnTo>
                <a:lnTo>
                  <a:pt x="3352876" y="4354407"/>
                </a:lnTo>
                <a:lnTo>
                  <a:pt x="3352683" y="4444689"/>
                </a:lnTo>
                <a:cubicBezTo>
                  <a:pt x="3355485" y="4452425"/>
                  <a:pt x="3356736" y="4477980"/>
                  <a:pt x="3352455" y="4483791"/>
                </a:cubicBezTo>
                <a:cubicBezTo>
                  <a:pt x="3351784" y="4489320"/>
                  <a:pt x="3353780" y="4495171"/>
                  <a:pt x="3349030" y="4498683"/>
                </a:cubicBezTo>
                <a:cubicBezTo>
                  <a:pt x="3346858" y="4510741"/>
                  <a:pt x="3341860" y="4538358"/>
                  <a:pt x="3339427" y="4556140"/>
                </a:cubicBezTo>
                <a:cubicBezTo>
                  <a:pt x="3342836" y="4560659"/>
                  <a:pt x="3341611" y="4566842"/>
                  <a:pt x="3339521" y="4574959"/>
                </a:cubicBezTo>
                <a:lnTo>
                  <a:pt x="3338246" y="4582576"/>
                </a:lnTo>
                <a:lnTo>
                  <a:pt x="3348539" y="4605460"/>
                </a:lnTo>
                <a:lnTo>
                  <a:pt x="3345760" y="4678575"/>
                </a:lnTo>
                <a:lnTo>
                  <a:pt x="3356250" y="4713574"/>
                </a:lnTo>
                <a:cubicBezTo>
                  <a:pt x="3358600" y="4727943"/>
                  <a:pt x="3359577" y="4741820"/>
                  <a:pt x="3361380" y="4755215"/>
                </a:cubicBezTo>
                <a:cubicBezTo>
                  <a:pt x="3363928" y="4785596"/>
                  <a:pt x="3347531" y="4766123"/>
                  <a:pt x="3361636" y="4803525"/>
                </a:cubicBezTo>
                <a:cubicBezTo>
                  <a:pt x="3356254" y="4807867"/>
                  <a:pt x="3356117" y="4812705"/>
                  <a:pt x="3358957" y="4820729"/>
                </a:cubicBezTo>
                <a:cubicBezTo>
                  <a:pt x="3359783" y="4835507"/>
                  <a:pt x="3345952" y="4834947"/>
                  <a:pt x="3354635" y="4849546"/>
                </a:cubicBezTo>
                <a:cubicBezTo>
                  <a:pt x="3350894" y="4848362"/>
                  <a:pt x="3350351" y="4855411"/>
                  <a:pt x="3349759" y="4861941"/>
                </a:cubicBezTo>
                <a:lnTo>
                  <a:pt x="3347368" y="4866228"/>
                </a:lnTo>
                <a:lnTo>
                  <a:pt x="3358408" y="4889535"/>
                </a:lnTo>
                <a:cubicBezTo>
                  <a:pt x="3373705" y="4931282"/>
                  <a:pt x="3382233" y="4982216"/>
                  <a:pt x="3393319" y="5017998"/>
                </a:cubicBezTo>
                <a:cubicBezTo>
                  <a:pt x="3368256" y="5040241"/>
                  <a:pt x="3392200" y="5029364"/>
                  <a:pt x="3389184" y="5055049"/>
                </a:cubicBezTo>
                <a:cubicBezTo>
                  <a:pt x="3413510" y="5050695"/>
                  <a:pt x="3377700" y="5085342"/>
                  <a:pt x="3405892" y="5089973"/>
                </a:cubicBezTo>
                <a:cubicBezTo>
                  <a:pt x="3404451" y="5094499"/>
                  <a:pt x="3402165" y="5098741"/>
                  <a:pt x="3399662" y="5102960"/>
                </a:cubicBezTo>
                <a:lnTo>
                  <a:pt x="3398363" y="5105176"/>
                </a:lnTo>
                <a:lnTo>
                  <a:pt x="3398026" y="5114590"/>
                </a:lnTo>
                <a:lnTo>
                  <a:pt x="3391859" y="5116550"/>
                </a:lnTo>
                <a:lnTo>
                  <a:pt x="3386999" y="5130226"/>
                </a:lnTo>
                <a:cubicBezTo>
                  <a:pt x="3386119" y="5135455"/>
                  <a:pt x="3386267" y="5141205"/>
                  <a:pt x="3388073" y="5147747"/>
                </a:cubicBezTo>
                <a:cubicBezTo>
                  <a:pt x="3400425" y="5164741"/>
                  <a:pt x="3388688" y="5187675"/>
                  <a:pt x="3391234" y="5209919"/>
                </a:cubicBezTo>
                <a:lnTo>
                  <a:pt x="3395469" y="5220481"/>
                </a:lnTo>
                <a:lnTo>
                  <a:pt x="3392518" y="5250830"/>
                </a:lnTo>
                <a:lnTo>
                  <a:pt x="3393800" y="5252877"/>
                </a:lnTo>
                <a:cubicBezTo>
                  <a:pt x="3393941" y="5258188"/>
                  <a:pt x="3392357" y="5268832"/>
                  <a:pt x="3393361" y="5282697"/>
                </a:cubicBezTo>
                <a:lnTo>
                  <a:pt x="3399825" y="5336059"/>
                </a:lnTo>
                <a:lnTo>
                  <a:pt x="3392824" y="5344884"/>
                </a:lnTo>
                <a:lnTo>
                  <a:pt x="3389277" y="5345998"/>
                </a:lnTo>
                <a:lnTo>
                  <a:pt x="3390946" y="5360636"/>
                </a:lnTo>
                <a:lnTo>
                  <a:pt x="3386366" y="5371486"/>
                </a:lnTo>
                <a:lnTo>
                  <a:pt x="3390662" y="5381496"/>
                </a:lnTo>
                <a:lnTo>
                  <a:pt x="3388199" y="5395290"/>
                </a:lnTo>
                <a:cubicBezTo>
                  <a:pt x="3386677" y="5400263"/>
                  <a:pt x="3384810" y="5405812"/>
                  <a:pt x="3383455" y="5412069"/>
                </a:cubicBezTo>
                <a:lnTo>
                  <a:pt x="3376345" y="5426008"/>
                </a:lnTo>
                <a:lnTo>
                  <a:pt x="3374012" y="5448470"/>
                </a:lnTo>
                <a:cubicBezTo>
                  <a:pt x="3372358" y="5465848"/>
                  <a:pt x="3370199" y="5482458"/>
                  <a:pt x="3365299" y="5498771"/>
                </a:cubicBezTo>
                <a:cubicBezTo>
                  <a:pt x="3368242" y="5512292"/>
                  <a:pt x="3368289" y="5524931"/>
                  <a:pt x="3358774" y="5536815"/>
                </a:cubicBezTo>
                <a:cubicBezTo>
                  <a:pt x="3355554" y="5573082"/>
                  <a:pt x="3364982" y="5582256"/>
                  <a:pt x="3352897" y="5604851"/>
                </a:cubicBezTo>
                <a:cubicBezTo>
                  <a:pt x="3357655" y="5611851"/>
                  <a:pt x="3360065" y="5616619"/>
                  <a:pt x="3360918" y="5620215"/>
                </a:cubicBezTo>
                <a:cubicBezTo>
                  <a:pt x="3363482" y="5631010"/>
                  <a:pt x="3352061" y="5631235"/>
                  <a:pt x="3348145" y="5649365"/>
                </a:cubicBezTo>
                <a:cubicBezTo>
                  <a:pt x="3342329" y="5668683"/>
                  <a:pt x="3336842" y="5635583"/>
                  <a:pt x="3334135" y="5654076"/>
                </a:cubicBezTo>
                <a:cubicBezTo>
                  <a:pt x="3338089" y="5673079"/>
                  <a:pt x="3320876" y="5674673"/>
                  <a:pt x="3326011" y="5694285"/>
                </a:cubicBezTo>
                <a:cubicBezTo>
                  <a:pt x="3339441" y="5687377"/>
                  <a:pt x="3320185" y="5735320"/>
                  <a:pt x="3331448" y="5735077"/>
                </a:cubicBezTo>
                <a:cubicBezTo>
                  <a:pt x="3313758" y="5754960"/>
                  <a:pt x="3333086" y="5760823"/>
                  <a:pt x="3326180" y="5784860"/>
                </a:cubicBezTo>
                <a:cubicBezTo>
                  <a:pt x="3319129" y="5796737"/>
                  <a:pt x="3317432" y="5804806"/>
                  <a:pt x="3323175" y="5814629"/>
                </a:cubicBezTo>
                <a:cubicBezTo>
                  <a:pt x="3289103" y="5869565"/>
                  <a:pt x="3319352" y="5845410"/>
                  <a:pt x="3303983" y="5894405"/>
                </a:cubicBezTo>
                <a:lnTo>
                  <a:pt x="3302615" y="5898375"/>
                </a:lnTo>
                <a:lnTo>
                  <a:pt x="3305988" y="5914019"/>
                </a:lnTo>
                <a:cubicBezTo>
                  <a:pt x="3306566" y="5914416"/>
                  <a:pt x="3307142" y="5914813"/>
                  <a:pt x="3307720" y="5915209"/>
                </a:cubicBezTo>
                <a:lnTo>
                  <a:pt x="3288942" y="5962966"/>
                </a:lnTo>
                <a:lnTo>
                  <a:pt x="3289995" y="5969791"/>
                </a:lnTo>
                <a:lnTo>
                  <a:pt x="3273219" y="6000303"/>
                </a:lnTo>
                <a:lnTo>
                  <a:pt x="3266971" y="6016394"/>
                </a:lnTo>
                <a:lnTo>
                  <a:pt x="3258268" y="6034498"/>
                </a:lnTo>
                <a:lnTo>
                  <a:pt x="3262376" y="6046147"/>
                </a:lnTo>
                <a:cubicBezTo>
                  <a:pt x="3269023" y="6073717"/>
                  <a:pt x="3250846" y="6118951"/>
                  <a:pt x="3274161" y="6127097"/>
                </a:cubicBezTo>
                <a:cubicBezTo>
                  <a:pt x="3261055" y="6140796"/>
                  <a:pt x="3284255" y="6151240"/>
                  <a:pt x="3287116" y="6165061"/>
                </a:cubicBezTo>
                <a:cubicBezTo>
                  <a:pt x="3278972" y="6176795"/>
                  <a:pt x="3286959" y="6181809"/>
                  <a:pt x="3289289" y="6191816"/>
                </a:cubicBezTo>
                <a:cubicBezTo>
                  <a:pt x="3284123" y="6196765"/>
                  <a:pt x="3284941" y="6205311"/>
                  <a:pt x="3291517" y="6207797"/>
                </a:cubicBezTo>
                <a:cubicBezTo>
                  <a:pt x="3306003" y="6202672"/>
                  <a:pt x="3300501" y="6232914"/>
                  <a:pt x="3310808" y="6234442"/>
                </a:cubicBezTo>
                <a:cubicBezTo>
                  <a:pt x="3314005" y="6251566"/>
                  <a:pt x="3305763" y="6327405"/>
                  <a:pt x="3322832" y="6339012"/>
                </a:cubicBezTo>
                <a:cubicBezTo>
                  <a:pt x="3332735" y="6373401"/>
                  <a:pt x="3309981" y="6425589"/>
                  <a:pt x="3311360" y="6440393"/>
                </a:cubicBezTo>
                <a:cubicBezTo>
                  <a:pt x="3282540" y="6457108"/>
                  <a:pt x="3365374" y="6523495"/>
                  <a:pt x="3370963" y="6586374"/>
                </a:cubicBezTo>
                <a:cubicBezTo>
                  <a:pt x="3368621" y="6595055"/>
                  <a:pt x="3368943" y="6599590"/>
                  <a:pt x="3375863" y="6601412"/>
                </a:cubicBezTo>
                <a:cubicBezTo>
                  <a:pt x="3380798" y="6617525"/>
                  <a:pt x="3389212" y="6649404"/>
                  <a:pt x="3400578" y="6683057"/>
                </a:cubicBezTo>
                <a:cubicBezTo>
                  <a:pt x="3408645" y="6705148"/>
                  <a:pt x="3410628" y="6805370"/>
                  <a:pt x="3417831" y="6852700"/>
                </a:cubicBezTo>
                <a:lnTo>
                  <a:pt x="3418926" y="6858000"/>
                </a:lnTo>
                <a:lnTo>
                  <a:pt x="0" y="6858000"/>
                </a:lnTo>
                <a:close/>
              </a:path>
            </a:pathLst>
          </a:custGeom>
        </p:spPr>
      </p:pic>
      <p:sp>
        <p:nvSpPr>
          <p:cNvPr id="6" name="TextBox 5">
            <a:extLst>
              <a:ext uri="{FF2B5EF4-FFF2-40B4-BE49-F238E27FC236}">
                <a16:creationId xmlns:a16="http://schemas.microsoft.com/office/drawing/2014/main" id="{0A1B6B96-21C6-7259-BC0D-02D4450833E0}"/>
              </a:ext>
            </a:extLst>
          </p:cNvPr>
          <p:cNvSpPr txBox="1"/>
          <p:nvPr/>
        </p:nvSpPr>
        <p:spPr>
          <a:xfrm>
            <a:off x="4178462" y="1238492"/>
            <a:ext cx="7303624" cy="4154984"/>
          </a:xfrm>
          <a:prstGeom prst="rect">
            <a:avLst/>
          </a:prstGeom>
          <a:noFill/>
        </p:spPr>
        <p:txBody>
          <a:bodyPr wrap="square" lIns="91440" tIns="45720" rIns="91440" bIns="45720" rtlCol="0" anchor="t">
            <a:spAutoFit/>
          </a:bodyPr>
          <a:lstStyle/>
          <a:p>
            <a:r>
              <a:rPr lang="en-US" sz="4000" b="1">
                <a:latin typeface="Calibri"/>
                <a:ea typeface="Calibri"/>
                <a:cs typeface="Calibri Light"/>
              </a:rPr>
              <a:t>Calculating Senior/</a:t>
            </a:r>
            <a:br>
              <a:rPr lang="en-US" sz="4000" b="1">
                <a:latin typeface="Calibri"/>
                <a:cs typeface="Calibri Light"/>
              </a:rPr>
            </a:br>
            <a:r>
              <a:rPr lang="en-US" sz="4000" b="1">
                <a:latin typeface="Calibri"/>
                <a:ea typeface="Calibri"/>
                <a:cs typeface="Calibri Light"/>
              </a:rPr>
              <a:t>Key Personnel Effort – Timeframe</a:t>
            </a:r>
          </a:p>
          <a:p>
            <a:endParaRPr lang="en-US" sz="2800">
              <a:latin typeface="Lucida Sans" panose="020B0602030504020204" pitchFamily="34" charset="0"/>
              <a:cs typeface="Calibri Light"/>
            </a:endParaRPr>
          </a:p>
          <a:p>
            <a:r>
              <a:rPr lang="en-US" sz="2400"/>
              <a:t>ORA effort calculation tool: </a:t>
            </a:r>
            <a:r>
              <a:rPr lang="en-US" sz="2400">
                <a:hlinkClick r:id="rId4"/>
              </a:rPr>
              <a:t>https://rede.ecu.edu/ora/person-months-calculator/</a:t>
            </a:r>
            <a:endParaRPr lang="en-US" sz="2400">
              <a:ea typeface="Calibri"/>
              <a:cs typeface="Calibri"/>
            </a:endParaRPr>
          </a:p>
          <a:p>
            <a:endParaRPr lang="en-US" sz="2400">
              <a:ea typeface="Calibri"/>
              <a:cs typeface="Calibri"/>
            </a:endParaRPr>
          </a:p>
          <a:p>
            <a:r>
              <a:rPr lang="en-US" sz="2400"/>
              <a:t>Faculty are encouraged to have early-stage conversations with their chairs regarding course releases</a:t>
            </a:r>
            <a:endParaRPr lang="en-US" sz="2400">
              <a:ea typeface="Calibri"/>
              <a:cs typeface="Calibri"/>
            </a:endParaRPr>
          </a:p>
          <a:p>
            <a:pPr marL="0" indent="0">
              <a:lnSpc>
                <a:spcPct val="100000"/>
              </a:lnSpc>
              <a:spcBef>
                <a:spcPts val="0"/>
              </a:spcBef>
              <a:buNone/>
            </a:pPr>
            <a:endParaRPr lang="en-US">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612704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F30A7-199E-3E86-789A-7E7BC1D51889}"/>
              </a:ext>
            </a:extLst>
          </p:cNvPr>
          <p:cNvSpPr>
            <a:spLocks noGrp="1"/>
          </p:cNvSpPr>
          <p:nvPr>
            <p:ph type="title"/>
          </p:nvPr>
        </p:nvSpPr>
        <p:spPr>
          <a:xfrm>
            <a:off x="838200" y="229323"/>
            <a:ext cx="10515600" cy="1029109"/>
          </a:xfrm>
        </p:spPr>
        <p:txBody>
          <a:bodyPr>
            <a:normAutofit/>
          </a:bodyPr>
          <a:lstStyle/>
          <a:p>
            <a:pPr algn="ctr"/>
            <a:r>
              <a:rPr lang="en-US" sz="4800" b="1">
                <a:latin typeface="+mn-lt"/>
              </a:rPr>
              <a:t>Calculating Effort – </a:t>
            </a:r>
            <a:r>
              <a:rPr lang="en-US" sz="4800" b="1">
                <a:solidFill>
                  <a:srgbClr val="592A8A"/>
                </a:solidFill>
                <a:latin typeface="+mn-lt"/>
              </a:rPr>
              <a:t>Academic Year</a:t>
            </a:r>
            <a:endParaRPr lang="en-US" sz="4800" b="1">
              <a:solidFill>
                <a:srgbClr val="592A8A"/>
              </a:solidFill>
              <a:latin typeface="+mn-lt"/>
              <a:ea typeface="Calibri"/>
              <a:cs typeface="Calibri"/>
            </a:endParaRPr>
          </a:p>
        </p:txBody>
      </p:sp>
      <p:sp>
        <p:nvSpPr>
          <p:cNvPr id="8" name="Content Placeholder 7">
            <a:extLst>
              <a:ext uri="{FF2B5EF4-FFF2-40B4-BE49-F238E27FC236}">
                <a16:creationId xmlns:a16="http://schemas.microsoft.com/office/drawing/2014/main" id="{B0EFC8EF-C800-2157-E0C8-CD60C006178E}"/>
              </a:ext>
            </a:extLst>
          </p:cNvPr>
          <p:cNvSpPr>
            <a:spLocks noGrp="1"/>
          </p:cNvSpPr>
          <p:nvPr>
            <p:ph sz="half" idx="1"/>
          </p:nvPr>
        </p:nvSpPr>
        <p:spPr>
          <a:xfrm>
            <a:off x="234097" y="1265175"/>
            <a:ext cx="5758543" cy="4646737"/>
          </a:xfrm>
          <a:gradFill flip="none" rotWithShape="1">
            <a:gsLst>
              <a:gs pos="0">
                <a:srgbClr val="592A8A">
                  <a:tint val="66000"/>
                  <a:satMod val="160000"/>
                </a:srgbClr>
              </a:gs>
              <a:gs pos="50000">
                <a:srgbClr val="592A8A">
                  <a:tint val="44500"/>
                  <a:satMod val="160000"/>
                </a:srgbClr>
              </a:gs>
              <a:gs pos="100000">
                <a:srgbClr val="592A8A">
                  <a:tint val="23500"/>
                  <a:satMod val="160000"/>
                </a:srgbClr>
              </a:gs>
            </a:gsLst>
            <a:lin ang="2700000" scaled="1"/>
            <a:tileRect/>
          </a:gradFill>
          <a:effectLst>
            <a:outerShdw blurRad="50800" dist="38100" dir="2700000" algn="tl" rotWithShape="0">
              <a:prstClr val="black">
                <a:alpha val="40000"/>
              </a:prstClr>
            </a:outerShdw>
          </a:effectLst>
        </p:spPr>
        <p:txBody>
          <a:bodyPr>
            <a:normAutofit lnSpcReduction="10000"/>
          </a:bodyPr>
          <a:lstStyle/>
          <a:p>
            <a:pPr marL="0" indent="0">
              <a:buNone/>
            </a:pPr>
            <a:r>
              <a:rPr lang="en-US" sz="2400" b="1"/>
              <a:t>Faculty workload – reassignment of research/creative activity effort allocation</a:t>
            </a:r>
          </a:p>
          <a:p>
            <a:r>
              <a:rPr lang="en-US" sz="2400"/>
              <a:t>Example: Dr. Smith’s research allocation of their 100% FTE is 40%</a:t>
            </a:r>
          </a:p>
          <a:p>
            <a:r>
              <a:rPr lang="en-US" sz="2400"/>
              <a:t>Forty percent (40%) as a reflection of person-months is 3.6 </a:t>
            </a:r>
            <a:r>
              <a:rPr lang="en-US" sz="2400" err="1"/>
              <a:t>mos</a:t>
            </a:r>
            <a:r>
              <a:rPr lang="en-US" sz="2400"/>
              <a:t> (.40 x 9 </a:t>
            </a:r>
            <a:r>
              <a:rPr lang="en-US" sz="2400" err="1"/>
              <a:t>mos</a:t>
            </a:r>
            <a:r>
              <a:rPr lang="en-US" sz="2400"/>
              <a:t>)</a:t>
            </a:r>
          </a:p>
          <a:p>
            <a:r>
              <a:rPr lang="en-US" sz="2400"/>
              <a:t>Of that 40%, Dr. Smith estimates a need to commit 50% of that 40% research allocation to their proposed grant project</a:t>
            </a:r>
          </a:p>
          <a:p>
            <a:r>
              <a:rPr lang="en-US" sz="2400"/>
              <a:t>Fifty percent (50%) of 3.6 person months is 1.8 person months</a:t>
            </a:r>
          </a:p>
          <a:p>
            <a:r>
              <a:rPr lang="en-US" sz="2400"/>
              <a:t>Salary request = IBS/9 x 1.8 person months</a:t>
            </a:r>
          </a:p>
          <a:p>
            <a:endParaRPr lang="en-US" sz="2400"/>
          </a:p>
        </p:txBody>
      </p:sp>
      <p:sp>
        <p:nvSpPr>
          <p:cNvPr id="9" name="Content Placeholder 8">
            <a:extLst>
              <a:ext uri="{FF2B5EF4-FFF2-40B4-BE49-F238E27FC236}">
                <a16:creationId xmlns:a16="http://schemas.microsoft.com/office/drawing/2014/main" id="{9F6AAB6C-22E2-E977-380F-85653EF81D3E}"/>
              </a:ext>
            </a:extLst>
          </p:cNvPr>
          <p:cNvSpPr>
            <a:spLocks noGrp="1"/>
          </p:cNvSpPr>
          <p:nvPr>
            <p:ph sz="half" idx="2"/>
          </p:nvPr>
        </p:nvSpPr>
        <p:spPr>
          <a:xfrm>
            <a:off x="6199361" y="1265175"/>
            <a:ext cx="5758542" cy="4646737"/>
          </a:xfrm>
          <a:gradFill flip="none" rotWithShape="1">
            <a:gsLst>
              <a:gs pos="0">
                <a:srgbClr val="592A8A">
                  <a:tint val="66000"/>
                  <a:satMod val="160000"/>
                </a:srgbClr>
              </a:gs>
              <a:gs pos="50000">
                <a:srgbClr val="592A8A">
                  <a:tint val="44500"/>
                  <a:satMod val="160000"/>
                </a:srgbClr>
              </a:gs>
              <a:gs pos="100000">
                <a:srgbClr val="592A8A">
                  <a:tint val="23500"/>
                  <a:satMod val="160000"/>
                </a:srgbClr>
              </a:gs>
            </a:gsLst>
            <a:path path="circle">
              <a:fillToRect l="100000" b="100000"/>
            </a:path>
            <a:tileRect t="-100000" r="-100000"/>
          </a:gradFill>
          <a:effectLst>
            <a:outerShdw blurRad="50800" dist="38100" dir="2700000" algn="tl" rotWithShape="0">
              <a:prstClr val="black">
                <a:alpha val="40000"/>
              </a:prstClr>
            </a:outerShdw>
          </a:effectLst>
        </p:spPr>
        <p:txBody>
          <a:bodyPr>
            <a:normAutofit lnSpcReduction="10000"/>
          </a:bodyPr>
          <a:lstStyle/>
          <a:p>
            <a:pPr marL="0" indent="0">
              <a:buNone/>
            </a:pPr>
            <a:r>
              <a:rPr lang="en-US" sz="2400" b="1"/>
              <a:t>Faculty workload – course release</a:t>
            </a:r>
          </a:p>
          <a:p>
            <a:r>
              <a:rPr lang="en-US" sz="2400" i="1"/>
              <a:t>Confirm FTE % per course with departmental admin and/or department chair</a:t>
            </a:r>
          </a:p>
          <a:p>
            <a:r>
              <a:rPr lang="en-US" sz="2400"/>
              <a:t>Example: Dr. Rogers maintains a 4/4 course load and would require a course release to perform project effort</a:t>
            </a:r>
          </a:p>
          <a:p>
            <a:r>
              <a:rPr lang="en-US" sz="2400"/>
              <a:t>One (1) semester  = 50% FTE </a:t>
            </a:r>
          </a:p>
          <a:p>
            <a:r>
              <a:rPr lang="en-US" sz="2400"/>
              <a:t>One course per semester = 50%/4 or 12.5%</a:t>
            </a:r>
          </a:p>
          <a:p>
            <a:r>
              <a:rPr lang="en-US" sz="2400"/>
              <a:t>12.5% of 1.0 FTE (9 </a:t>
            </a:r>
            <a:r>
              <a:rPr lang="en-US" sz="2400" err="1"/>
              <a:t>mos</a:t>
            </a:r>
            <a:r>
              <a:rPr lang="en-US" sz="2400"/>
              <a:t>) = .125 x 9 </a:t>
            </a:r>
            <a:r>
              <a:rPr lang="en-US" sz="2400" err="1"/>
              <a:t>mos</a:t>
            </a:r>
            <a:r>
              <a:rPr lang="en-US" sz="2400"/>
              <a:t> or 1.125 person months</a:t>
            </a:r>
          </a:p>
          <a:p>
            <a:r>
              <a:rPr lang="en-US" sz="2400"/>
              <a:t>Salary request = IBS/9 x  1.125 person months</a:t>
            </a:r>
          </a:p>
        </p:txBody>
      </p:sp>
    </p:spTree>
    <p:extLst>
      <p:ext uri="{BB962C8B-B14F-4D97-AF65-F5344CB8AC3E}">
        <p14:creationId xmlns:p14="http://schemas.microsoft.com/office/powerpoint/2010/main" val="3519090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22D35-D58D-C8A6-A4B0-A39E96FE502A}"/>
              </a:ext>
            </a:extLst>
          </p:cNvPr>
          <p:cNvSpPr>
            <a:spLocks noGrp="1"/>
          </p:cNvSpPr>
          <p:nvPr>
            <p:ph type="title"/>
          </p:nvPr>
        </p:nvSpPr>
        <p:spPr>
          <a:xfrm>
            <a:off x="838200" y="217343"/>
            <a:ext cx="10515600" cy="968661"/>
          </a:xfrm>
        </p:spPr>
        <p:txBody>
          <a:bodyPr>
            <a:noAutofit/>
          </a:bodyPr>
          <a:lstStyle/>
          <a:p>
            <a:pPr algn="ctr"/>
            <a:r>
              <a:rPr lang="en-US" sz="4800" b="1">
                <a:latin typeface="+mn-lt"/>
              </a:rPr>
              <a:t>Calculating Effort – </a:t>
            </a:r>
            <a:r>
              <a:rPr lang="en-US" sz="4800" b="1">
                <a:solidFill>
                  <a:srgbClr val="592A8A"/>
                </a:solidFill>
                <a:latin typeface="+mn-lt"/>
              </a:rPr>
              <a:t>Summer</a:t>
            </a:r>
            <a:endParaRPr lang="en-US" sz="4800">
              <a:solidFill>
                <a:srgbClr val="592A8A"/>
              </a:solidFill>
              <a:ea typeface="Calibri Light"/>
              <a:cs typeface="Calibri Light"/>
            </a:endParaRPr>
          </a:p>
        </p:txBody>
      </p:sp>
      <p:sp>
        <p:nvSpPr>
          <p:cNvPr id="3" name="Content Placeholder 2">
            <a:extLst>
              <a:ext uri="{FF2B5EF4-FFF2-40B4-BE49-F238E27FC236}">
                <a16:creationId xmlns:a16="http://schemas.microsoft.com/office/drawing/2014/main" id="{DE8F07A6-767D-A413-AB98-5C48C969C124}"/>
              </a:ext>
            </a:extLst>
          </p:cNvPr>
          <p:cNvSpPr>
            <a:spLocks noGrp="1"/>
          </p:cNvSpPr>
          <p:nvPr>
            <p:ph idx="1"/>
          </p:nvPr>
        </p:nvSpPr>
        <p:spPr>
          <a:xfrm>
            <a:off x="838200" y="1255257"/>
            <a:ext cx="10515600" cy="4584228"/>
          </a:xfrm>
        </p:spPr>
        <p:txBody>
          <a:bodyPr vert="horz" lIns="91440" tIns="45720" rIns="91440" bIns="45720" rtlCol="0" anchor="t">
            <a:normAutofit/>
          </a:bodyPr>
          <a:lstStyle/>
          <a:p>
            <a:pPr marL="0" indent="0">
              <a:buNone/>
            </a:pPr>
            <a:r>
              <a:rPr lang="en-US" sz="2400" b="1"/>
              <a:t>Faculty Effort on Sponsored Projects Outside the Contract Period (9-month faculty)</a:t>
            </a:r>
          </a:p>
          <a:p>
            <a:r>
              <a:rPr lang="en-US" sz="2400"/>
              <a:t>“…</a:t>
            </a:r>
            <a:r>
              <a:rPr lang="en-US" sz="2400" b="0" i="0">
                <a:solidFill>
                  <a:srgbClr val="212529"/>
                </a:solidFill>
                <a:effectLst/>
              </a:rPr>
              <a:t>the </a:t>
            </a:r>
            <a:r>
              <a:rPr lang="en-US" sz="2400" b="0" i="0" u="sng">
                <a:solidFill>
                  <a:srgbClr val="212529"/>
                </a:solidFill>
                <a:effectLst/>
              </a:rPr>
              <a:t>combination of teaching and research effort </a:t>
            </a:r>
            <a:r>
              <a:rPr lang="en-US" sz="2400" b="0" i="0">
                <a:solidFill>
                  <a:srgbClr val="212529"/>
                </a:solidFill>
                <a:effectLst/>
              </a:rPr>
              <a:t>and compensation does not exceed 33% of the Base Salary.” (</a:t>
            </a:r>
            <a:r>
              <a:rPr lang="en-US" sz="2400" b="0" i="0">
                <a:solidFill>
                  <a:srgbClr val="212529"/>
                </a:solidFill>
                <a:effectLst/>
                <a:hlinkClick r:id="rId2"/>
              </a:rPr>
              <a:t>POL06.20.01</a:t>
            </a:r>
            <a:r>
              <a:rPr lang="en-US" sz="2400" b="0" i="0">
                <a:solidFill>
                  <a:srgbClr val="212529"/>
                </a:solidFill>
                <a:effectLst/>
              </a:rPr>
              <a:t>)</a:t>
            </a:r>
          </a:p>
          <a:p>
            <a:r>
              <a:rPr lang="en-US" sz="2400"/>
              <a:t>One-third (33%) of IBS = 3 summer months (100%)</a:t>
            </a:r>
          </a:p>
          <a:p>
            <a:r>
              <a:rPr lang="en-US" sz="2400"/>
              <a:t>When determining project effort needs and budgeting for effort, consider your teaching commitment (this will limit the amount of effort to be budgeted for research/other sponsored projects)</a:t>
            </a:r>
          </a:p>
          <a:p>
            <a:r>
              <a:rPr lang="en-US" sz="2400"/>
              <a:t>Proposing 100% summer effort on a project translates into no vacation/travel</a:t>
            </a:r>
          </a:p>
          <a:p>
            <a:r>
              <a:rPr lang="en-US" sz="2400"/>
              <a:t>When calculating person months effort for summer, proposed effort percentages will be multiplied by 3 months (50% effort equals 1.5 months)</a:t>
            </a:r>
          </a:p>
          <a:p>
            <a:endParaRPr lang="en-US" sz="2400"/>
          </a:p>
        </p:txBody>
      </p:sp>
    </p:spTree>
    <p:extLst>
      <p:ext uri="{BB962C8B-B14F-4D97-AF65-F5344CB8AC3E}">
        <p14:creationId xmlns:p14="http://schemas.microsoft.com/office/powerpoint/2010/main" val="907381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68537-4294-236D-AE35-9E7F4F6EB5C6}"/>
              </a:ext>
            </a:extLst>
          </p:cNvPr>
          <p:cNvSpPr>
            <a:spLocks noGrp="1"/>
          </p:cNvSpPr>
          <p:nvPr>
            <p:ph type="title"/>
          </p:nvPr>
        </p:nvSpPr>
        <p:spPr>
          <a:xfrm>
            <a:off x="838200" y="193110"/>
            <a:ext cx="10515600" cy="1001948"/>
          </a:xfrm>
        </p:spPr>
        <p:txBody>
          <a:bodyPr>
            <a:normAutofit/>
          </a:bodyPr>
          <a:lstStyle/>
          <a:p>
            <a:pPr algn="ctr"/>
            <a:r>
              <a:rPr lang="en-US" sz="4800" b="1">
                <a:latin typeface="+mn-lt"/>
              </a:rPr>
              <a:t>Calculating Effort – </a:t>
            </a:r>
            <a:r>
              <a:rPr lang="en-US" sz="4800" b="1">
                <a:solidFill>
                  <a:srgbClr val="592A8A"/>
                </a:solidFill>
                <a:latin typeface="+mn-lt"/>
              </a:rPr>
              <a:t>Calendar Year</a:t>
            </a:r>
            <a:endParaRPr lang="en-US" sz="4800">
              <a:solidFill>
                <a:srgbClr val="592A8A"/>
              </a:solidFill>
              <a:ea typeface="Calibri Light"/>
              <a:cs typeface="Calibri Light"/>
            </a:endParaRPr>
          </a:p>
        </p:txBody>
      </p:sp>
      <p:sp>
        <p:nvSpPr>
          <p:cNvPr id="3" name="Content Placeholder 2">
            <a:extLst>
              <a:ext uri="{FF2B5EF4-FFF2-40B4-BE49-F238E27FC236}">
                <a16:creationId xmlns:a16="http://schemas.microsoft.com/office/drawing/2014/main" id="{313E4C55-43DD-9BAE-154A-BE27CBB40528}"/>
              </a:ext>
            </a:extLst>
          </p:cNvPr>
          <p:cNvSpPr>
            <a:spLocks noGrp="1"/>
          </p:cNvSpPr>
          <p:nvPr>
            <p:ph idx="1"/>
          </p:nvPr>
        </p:nvSpPr>
        <p:spPr>
          <a:xfrm>
            <a:off x="838200" y="1291469"/>
            <a:ext cx="10515600" cy="4548015"/>
          </a:xfrm>
        </p:spPr>
        <p:txBody>
          <a:bodyPr>
            <a:normAutofit/>
          </a:bodyPr>
          <a:lstStyle/>
          <a:p>
            <a:pPr marL="0" indent="0">
              <a:buNone/>
            </a:pPr>
            <a:r>
              <a:rPr lang="en-US" sz="2800" b="1"/>
              <a:t>Faculty workload – reassignment of research/creative activity effort allocation</a:t>
            </a:r>
          </a:p>
          <a:p>
            <a:r>
              <a:rPr lang="en-US" sz="2800"/>
              <a:t>Example: Dr. Jackson’s research allocation of their 100% FTE is 40%</a:t>
            </a:r>
          </a:p>
          <a:p>
            <a:r>
              <a:rPr lang="en-US" sz="2800"/>
              <a:t>Forty percent (40%) as a reflection of person-months is 4.8 </a:t>
            </a:r>
            <a:r>
              <a:rPr lang="en-US" sz="2800" err="1"/>
              <a:t>mos</a:t>
            </a:r>
            <a:r>
              <a:rPr lang="en-US" sz="2800"/>
              <a:t> (.40 x 12 </a:t>
            </a:r>
            <a:r>
              <a:rPr lang="en-US" sz="2800" err="1"/>
              <a:t>mos</a:t>
            </a:r>
            <a:r>
              <a:rPr lang="en-US" sz="2800"/>
              <a:t>)</a:t>
            </a:r>
          </a:p>
          <a:p>
            <a:r>
              <a:rPr lang="en-US" sz="2800"/>
              <a:t>Of that 40%, Dr. Jackson estimates a need to commit 50% of that 40% research allocation to their proposed grant project</a:t>
            </a:r>
          </a:p>
          <a:p>
            <a:r>
              <a:rPr lang="en-US" sz="2800"/>
              <a:t>Fifty percent (50%) of 4.8 person months is 2.4 person months</a:t>
            </a:r>
          </a:p>
          <a:p>
            <a:r>
              <a:rPr lang="en-US" sz="2800"/>
              <a:t>Salary request = IBS/12 x 2.4 person months</a:t>
            </a:r>
          </a:p>
          <a:p>
            <a:endParaRPr lang="en-US"/>
          </a:p>
        </p:txBody>
      </p:sp>
    </p:spTree>
    <p:extLst>
      <p:ext uri="{BB962C8B-B14F-4D97-AF65-F5344CB8AC3E}">
        <p14:creationId xmlns:p14="http://schemas.microsoft.com/office/powerpoint/2010/main" val="23758906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07D9F0F20EED74B956E516EEE34A3E9" ma:contentTypeVersion="8" ma:contentTypeDescription="Create a new document." ma:contentTypeScope="" ma:versionID="33da934948236164e3a1b817a2edba34">
  <xsd:schema xmlns:xsd="http://www.w3.org/2001/XMLSchema" xmlns:xs="http://www.w3.org/2001/XMLSchema" xmlns:p="http://schemas.microsoft.com/office/2006/metadata/properties" xmlns:ns2="b7620ad1-5ec9-4659-b671-ec69822307a2" targetNamespace="http://schemas.microsoft.com/office/2006/metadata/properties" ma:root="true" ma:fieldsID="9af75434c89226cab6dfb771c59a9e22" ns2:_="">
    <xsd:import namespace="b7620ad1-5ec9-4659-b671-ec69822307a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20ad1-5ec9-4659-b671-ec69822307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4EFF86-872F-49CD-B068-FBE0FF858FB5}">
  <ds:schemaRefs>
    <ds:schemaRef ds:uri="http://purl.org/dc/elements/1.1/"/>
    <ds:schemaRef ds:uri="b7620ad1-5ec9-4659-b671-ec69822307a2"/>
    <ds:schemaRef ds:uri="http://purl.org/dc/terms/"/>
    <ds:schemaRef ds:uri="http://schemas.microsoft.com/office/2006/documentManagement/types"/>
    <ds:schemaRef ds:uri="http://purl.org/dc/dcmitype/"/>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879ED634-050F-4A2A-A9C0-C0157A631AE6}">
  <ds:schemaRefs>
    <ds:schemaRef ds:uri="b7620ad1-5ec9-4659-b671-ec69822307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920DA69-FDE2-4CB2-BA49-924FEBD8F2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856</Words>
  <Application>Microsoft Macintosh PowerPoint</Application>
  <PresentationFormat>Widescreen</PresentationFormat>
  <Paragraphs>58</Paragraphs>
  <Slides>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Lucida Sans</vt:lpstr>
      <vt:lpstr>Office Theme</vt:lpstr>
      <vt:lpstr>All About Effort</vt:lpstr>
      <vt:lpstr>PowerPoint Presentation</vt:lpstr>
      <vt:lpstr>ECU Senior/Key Personnel Effort Policy</vt:lpstr>
      <vt:lpstr>PowerPoint Presentation</vt:lpstr>
      <vt:lpstr>PowerPoint Presentation</vt:lpstr>
      <vt:lpstr>Calculating Effort – Academic Year</vt:lpstr>
      <vt:lpstr>Calculating Effort – Summer</vt:lpstr>
      <vt:lpstr>Calculating Effort – Calendar Year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Smiley, Rick</dc:creator>
  <cp:lastModifiedBy>Farwell, Mary</cp:lastModifiedBy>
  <cp:revision>1</cp:revision>
  <dcterms:created xsi:type="dcterms:W3CDTF">2020-05-15T12:57:20Z</dcterms:created>
  <dcterms:modified xsi:type="dcterms:W3CDTF">2025-02-25T17:49:10Z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0x010100107D9F0F20EED74B956E516EEE34A3E9</vt:lpwstr>
  </property>
</Properties>
</file>