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57" r:id="rId6"/>
    <p:sldId id="292" r:id="rId7"/>
    <p:sldId id="258" r:id="rId8"/>
    <p:sldId id="259" r:id="rId9"/>
    <p:sldId id="270" r:id="rId10"/>
    <p:sldId id="275" r:id="rId11"/>
    <p:sldId id="271" r:id="rId12"/>
    <p:sldId id="266" r:id="rId13"/>
    <p:sldId id="269" r:id="rId14"/>
    <p:sldId id="298" r:id="rId15"/>
    <p:sldId id="277" r:id="rId16"/>
    <p:sldId id="299" r:id="rId17"/>
    <p:sldId id="278" r:id="rId18"/>
    <p:sldId id="300" r:id="rId19"/>
    <p:sldId id="279" r:id="rId20"/>
    <p:sldId id="276" r:id="rId21"/>
    <p:sldId id="260" r:id="rId22"/>
    <p:sldId id="262" r:id="rId23"/>
    <p:sldId id="272" r:id="rId24"/>
    <p:sldId id="280" r:id="rId25"/>
    <p:sldId id="273" r:id="rId26"/>
    <p:sldId id="264" r:id="rId27"/>
    <p:sldId id="293" r:id="rId28"/>
    <p:sldId id="294" r:id="rId29"/>
    <p:sldId id="295" r:id="rId30"/>
    <p:sldId id="263" r:id="rId31"/>
    <p:sldId id="267" r:id="rId32"/>
    <p:sldId id="265" r:id="rId33"/>
    <p:sldId id="296" r:id="rId34"/>
    <p:sldId id="301" r:id="rId35"/>
    <p:sldId id="281" r:id="rId36"/>
    <p:sldId id="282" r:id="rId37"/>
    <p:sldId id="286" r:id="rId38"/>
    <p:sldId id="287" r:id="rId39"/>
    <p:sldId id="288" r:id="rId40"/>
    <p:sldId id="289" r:id="rId41"/>
    <p:sldId id="291" r:id="rId42"/>
    <p:sldId id="290" r:id="rId43"/>
    <p:sldId id="283" r:id="rId44"/>
    <p:sldId id="285" r:id="rId45"/>
    <p:sldId id="284"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AF57E-9695-4E96-B00C-A2DDAE6E4676}" v="5" dt="2025-02-18T21:11:02.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74"/>
  </p:normalViewPr>
  <p:slideViewPr>
    <p:cSldViewPr>
      <p:cViewPr varScale="1">
        <p:scale>
          <a:sx n="106" d="100"/>
          <a:sy n="106" d="100"/>
        </p:scale>
        <p:origin x="1638"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mbri, Karen" userId="2bbfc304-d5b7-44c3-9614-7f44efd48b0d" providerId="ADAL" clId="{481AF57E-9695-4E96-B00C-A2DDAE6E4676}"/>
    <pc:docChg chg="undo custSel addSld delSld modSld">
      <pc:chgData name="Lombri, Karen" userId="2bbfc304-d5b7-44c3-9614-7f44efd48b0d" providerId="ADAL" clId="{481AF57E-9695-4E96-B00C-A2DDAE6E4676}" dt="2025-02-24T17:03:02.514" v="2012" actId="20577"/>
      <pc:docMkLst>
        <pc:docMk/>
      </pc:docMkLst>
      <pc:sldChg chg="modSp mod">
        <pc:chgData name="Lombri, Karen" userId="2bbfc304-d5b7-44c3-9614-7f44efd48b0d" providerId="ADAL" clId="{481AF57E-9695-4E96-B00C-A2DDAE6E4676}" dt="2025-01-29T20:44:06.876" v="1574" actId="20577"/>
        <pc:sldMkLst>
          <pc:docMk/>
          <pc:sldMk cId="0" sldId="256"/>
        </pc:sldMkLst>
        <pc:spChg chg="mod">
          <ac:chgData name="Lombri, Karen" userId="2bbfc304-d5b7-44c3-9614-7f44efd48b0d" providerId="ADAL" clId="{481AF57E-9695-4E96-B00C-A2DDAE6E4676}" dt="2025-01-29T20:44:06.876" v="1574" actId="20577"/>
          <ac:spMkLst>
            <pc:docMk/>
            <pc:sldMk cId="0" sldId="256"/>
            <ac:spMk id="2" creationId="{3ABDA753-A2B1-90CA-A69F-D118A9521932}"/>
          </ac:spMkLst>
        </pc:spChg>
        <pc:spChg chg="mod">
          <ac:chgData name="Lombri, Karen" userId="2bbfc304-d5b7-44c3-9614-7f44efd48b0d" providerId="ADAL" clId="{481AF57E-9695-4E96-B00C-A2DDAE6E4676}" dt="2025-01-29T19:22:14.755" v="372" actId="20577"/>
          <ac:spMkLst>
            <pc:docMk/>
            <pc:sldMk cId="0" sldId="256"/>
            <ac:spMk id="2051" creationId="{00000000-0000-0000-0000-000000000000}"/>
          </ac:spMkLst>
        </pc:spChg>
      </pc:sldChg>
      <pc:sldChg chg="modSp mod">
        <pc:chgData name="Lombri, Karen" userId="2bbfc304-d5b7-44c3-9614-7f44efd48b0d" providerId="ADAL" clId="{481AF57E-9695-4E96-B00C-A2DDAE6E4676}" dt="2025-02-24T13:29:55.840" v="1996" actId="20577"/>
        <pc:sldMkLst>
          <pc:docMk/>
          <pc:sldMk cId="2461595623" sldId="258"/>
        </pc:sldMkLst>
        <pc:spChg chg="mod">
          <ac:chgData name="Lombri, Karen" userId="2bbfc304-d5b7-44c3-9614-7f44efd48b0d" providerId="ADAL" clId="{481AF57E-9695-4E96-B00C-A2DDAE6E4676}" dt="2025-02-24T13:29:55.840" v="1996" actId="20577"/>
          <ac:spMkLst>
            <pc:docMk/>
            <pc:sldMk cId="2461595623" sldId="258"/>
            <ac:spMk id="3" creationId="{B7B28CB0-3262-9CC9-1AAA-8409B04151AA}"/>
          </ac:spMkLst>
        </pc:spChg>
      </pc:sldChg>
      <pc:sldChg chg="modSp mod">
        <pc:chgData name="Lombri, Karen" userId="2bbfc304-d5b7-44c3-9614-7f44efd48b0d" providerId="ADAL" clId="{481AF57E-9695-4E96-B00C-A2DDAE6E4676}" dt="2025-02-12T15:35:03.873" v="1631" actId="20577"/>
        <pc:sldMkLst>
          <pc:docMk/>
          <pc:sldMk cId="2021372996" sldId="262"/>
        </pc:sldMkLst>
        <pc:spChg chg="mod">
          <ac:chgData name="Lombri, Karen" userId="2bbfc304-d5b7-44c3-9614-7f44efd48b0d" providerId="ADAL" clId="{481AF57E-9695-4E96-B00C-A2DDAE6E4676}" dt="2025-02-12T15:35:03.873" v="1631" actId="20577"/>
          <ac:spMkLst>
            <pc:docMk/>
            <pc:sldMk cId="2021372996" sldId="262"/>
            <ac:spMk id="3" creationId="{DA979ED4-2B07-408D-D466-754C22349AD4}"/>
          </ac:spMkLst>
        </pc:spChg>
      </pc:sldChg>
      <pc:sldChg chg="modSp mod">
        <pc:chgData name="Lombri, Karen" userId="2bbfc304-d5b7-44c3-9614-7f44efd48b0d" providerId="ADAL" clId="{481AF57E-9695-4E96-B00C-A2DDAE6E4676}" dt="2025-02-24T14:00:04.442" v="2006" actId="33524"/>
        <pc:sldMkLst>
          <pc:docMk/>
          <pc:sldMk cId="2903336796" sldId="264"/>
        </pc:sldMkLst>
        <pc:spChg chg="mod">
          <ac:chgData name="Lombri, Karen" userId="2bbfc304-d5b7-44c3-9614-7f44efd48b0d" providerId="ADAL" clId="{481AF57E-9695-4E96-B00C-A2DDAE6E4676}" dt="2025-02-24T14:00:04.442" v="2006" actId="33524"/>
          <ac:spMkLst>
            <pc:docMk/>
            <pc:sldMk cId="2903336796" sldId="264"/>
            <ac:spMk id="8" creationId="{59BAC33F-1E0A-15AC-00E4-D8CA172BBA1A}"/>
          </ac:spMkLst>
        </pc:spChg>
      </pc:sldChg>
      <pc:sldChg chg="addSp modSp mod modAnim">
        <pc:chgData name="Lombri, Karen" userId="2bbfc304-d5b7-44c3-9614-7f44efd48b0d" providerId="ADAL" clId="{481AF57E-9695-4E96-B00C-A2DDAE6E4676}" dt="2025-02-18T21:11:15.295" v="1995" actId="14100"/>
        <pc:sldMkLst>
          <pc:docMk/>
          <pc:sldMk cId="301979603" sldId="267"/>
        </pc:sldMkLst>
        <pc:spChg chg="add mod">
          <ac:chgData name="Lombri, Karen" userId="2bbfc304-d5b7-44c3-9614-7f44efd48b0d" providerId="ADAL" clId="{481AF57E-9695-4E96-B00C-A2DDAE6E4676}" dt="2025-02-18T21:09:26.095" v="1991" actId="14100"/>
          <ac:spMkLst>
            <pc:docMk/>
            <pc:sldMk cId="301979603" sldId="267"/>
            <ac:spMk id="3" creationId="{D9ED9F0C-623D-CF64-B199-DD08DF949A07}"/>
          </ac:spMkLst>
        </pc:spChg>
        <pc:picChg chg="add mod">
          <ac:chgData name="Lombri, Karen" userId="2bbfc304-d5b7-44c3-9614-7f44efd48b0d" providerId="ADAL" clId="{481AF57E-9695-4E96-B00C-A2DDAE6E4676}" dt="2025-02-18T21:11:15.295" v="1995" actId="14100"/>
          <ac:picMkLst>
            <pc:docMk/>
            <pc:sldMk cId="301979603" sldId="267"/>
            <ac:picMk id="4" creationId="{8C7E7F42-CC6F-0D3B-FDFB-8CC5D9711E61}"/>
          </ac:picMkLst>
        </pc:picChg>
      </pc:sldChg>
      <pc:sldChg chg="modSp mod">
        <pc:chgData name="Lombri, Karen" userId="2bbfc304-d5b7-44c3-9614-7f44efd48b0d" providerId="ADAL" clId="{481AF57E-9695-4E96-B00C-A2DDAE6E4676}" dt="2025-02-24T13:54:39.325" v="2005" actId="20577"/>
        <pc:sldMkLst>
          <pc:docMk/>
          <pc:sldMk cId="3367371385" sldId="273"/>
        </pc:sldMkLst>
        <pc:spChg chg="mod">
          <ac:chgData name="Lombri, Karen" userId="2bbfc304-d5b7-44c3-9614-7f44efd48b0d" providerId="ADAL" clId="{481AF57E-9695-4E96-B00C-A2DDAE6E4676}" dt="2025-02-24T13:54:39.325" v="2005" actId="20577"/>
          <ac:spMkLst>
            <pc:docMk/>
            <pc:sldMk cId="3367371385" sldId="273"/>
            <ac:spMk id="3" creationId="{DDD86936-941F-6DB6-8DBC-E64F2FA3DEFC}"/>
          </ac:spMkLst>
        </pc:spChg>
      </pc:sldChg>
      <pc:sldChg chg="modSp mod">
        <pc:chgData name="Lombri, Karen" userId="2bbfc304-d5b7-44c3-9614-7f44efd48b0d" providerId="ADAL" clId="{481AF57E-9695-4E96-B00C-A2DDAE6E4676}" dt="2025-01-29T19:17:52.252" v="365" actId="115"/>
        <pc:sldMkLst>
          <pc:docMk/>
          <pc:sldMk cId="3516753762" sldId="281"/>
        </pc:sldMkLst>
        <pc:spChg chg="mod">
          <ac:chgData name="Lombri, Karen" userId="2bbfc304-d5b7-44c3-9614-7f44efd48b0d" providerId="ADAL" clId="{481AF57E-9695-4E96-B00C-A2DDAE6E4676}" dt="2025-01-29T19:17:52.252" v="365" actId="115"/>
          <ac:spMkLst>
            <pc:docMk/>
            <pc:sldMk cId="3516753762" sldId="281"/>
            <ac:spMk id="3" creationId="{C24D7AAF-FA54-A9B7-A6D4-1DE298B01A64}"/>
          </ac:spMkLst>
        </pc:spChg>
      </pc:sldChg>
      <pc:sldChg chg="modSp mod">
        <pc:chgData name="Lombri, Karen" userId="2bbfc304-d5b7-44c3-9614-7f44efd48b0d" providerId="ADAL" clId="{481AF57E-9695-4E96-B00C-A2DDAE6E4676}" dt="2025-02-24T17:02:53.781" v="2009" actId="20577"/>
        <pc:sldMkLst>
          <pc:docMk/>
          <pc:sldMk cId="3922307026" sldId="288"/>
        </pc:sldMkLst>
        <pc:spChg chg="mod">
          <ac:chgData name="Lombri, Karen" userId="2bbfc304-d5b7-44c3-9614-7f44efd48b0d" providerId="ADAL" clId="{481AF57E-9695-4E96-B00C-A2DDAE6E4676}" dt="2025-02-24T17:02:53.781" v="2009" actId="20577"/>
          <ac:spMkLst>
            <pc:docMk/>
            <pc:sldMk cId="3922307026" sldId="288"/>
            <ac:spMk id="3" creationId="{BFA85FFE-F358-5BF3-134D-334B04886ACF}"/>
          </ac:spMkLst>
        </pc:spChg>
      </pc:sldChg>
      <pc:sldChg chg="modSp mod">
        <pc:chgData name="Lombri, Karen" userId="2bbfc304-d5b7-44c3-9614-7f44efd48b0d" providerId="ADAL" clId="{481AF57E-9695-4E96-B00C-A2DDAE6E4676}" dt="2025-02-24T17:03:02.514" v="2012" actId="20577"/>
        <pc:sldMkLst>
          <pc:docMk/>
          <pc:sldMk cId="1165909872" sldId="289"/>
        </pc:sldMkLst>
        <pc:spChg chg="mod">
          <ac:chgData name="Lombri, Karen" userId="2bbfc304-d5b7-44c3-9614-7f44efd48b0d" providerId="ADAL" clId="{481AF57E-9695-4E96-B00C-A2DDAE6E4676}" dt="2025-02-24T17:03:02.514" v="2012" actId="20577"/>
          <ac:spMkLst>
            <pc:docMk/>
            <pc:sldMk cId="1165909872" sldId="289"/>
            <ac:spMk id="3" creationId="{1F41EF0C-0582-87BB-A740-1D46FB665BFD}"/>
          </ac:spMkLst>
        </pc:spChg>
      </pc:sldChg>
      <pc:sldChg chg="modSp mod">
        <pc:chgData name="Lombri, Karen" userId="2bbfc304-d5b7-44c3-9614-7f44efd48b0d" providerId="ADAL" clId="{481AF57E-9695-4E96-B00C-A2DDAE6E4676}" dt="2025-01-29T19:51:21.831" v="1568" actId="20577"/>
        <pc:sldMkLst>
          <pc:docMk/>
          <pc:sldMk cId="792120932" sldId="295"/>
        </pc:sldMkLst>
        <pc:spChg chg="mod">
          <ac:chgData name="Lombri, Karen" userId="2bbfc304-d5b7-44c3-9614-7f44efd48b0d" providerId="ADAL" clId="{481AF57E-9695-4E96-B00C-A2DDAE6E4676}" dt="2025-01-29T19:51:21.831" v="1568" actId="20577"/>
          <ac:spMkLst>
            <pc:docMk/>
            <pc:sldMk cId="792120932" sldId="295"/>
            <ac:spMk id="3" creationId="{AF30A582-0BF5-0768-42E2-84AA7BE57E22}"/>
          </ac:spMkLst>
        </pc:spChg>
      </pc:sldChg>
      <pc:sldChg chg="new del">
        <pc:chgData name="Lombri, Karen" userId="2bbfc304-d5b7-44c3-9614-7f44efd48b0d" providerId="ADAL" clId="{481AF57E-9695-4E96-B00C-A2DDAE6E4676}" dt="2025-01-29T18:59:16.007" v="121" actId="2696"/>
        <pc:sldMkLst>
          <pc:docMk/>
          <pc:sldMk cId="48310208" sldId="296"/>
        </pc:sldMkLst>
      </pc:sldChg>
      <pc:sldChg chg="new del">
        <pc:chgData name="Lombri, Karen" userId="2bbfc304-d5b7-44c3-9614-7f44efd48b0d" providerId="ADAL" clId="{481AF57E-9695-4E96-B00C-A2DDAE6E4676}" dt="2025-01-29T19:01:55.425" v="149" actId="680"/>
        <pc:sldMkLst>
          <pc:docMk/>
          <pc:sldMk cId="498691413" sldId="296"/>
        </pc:sldMkLst>
      </pc:sldChg>
      <pc:sldChg chg="modSp new mod">
        <pc:chgData name="Lombri, Karen" userId="2bbfc304-d5b7-44c3-9614-7f44efd48b0d" providerId="ADAL" clId="{481AF57E-9695-4E96-B00C-A2DDAE6E4676}" dt="2025-02-12T15:36:29.232" v="1720" actId="20577"/>
        <pc:sldMkLst>
          <pc:docMk/>
          <pc:sldMk cId="682576778" sldId="296"/>
        </pc:sldMkLst>
        <pc:spChg chg="mod">
          <ac:chgData name="Lombri, Karen" userId="2bbfc304-d5b7-44c3-9614-7f44efd48b0d" providerId="ADAL" clId="{481AF57E-9695-4E96-B00C-A2DDAE6E4676}" dt="2025-01-29T19:07:30.522" v="280" actId="20577"/>
          <ac:spMkLst>
            <pc:docMk/>
            <pc:sldMk cId="682576778" sldId="296"/>
            <ac:spMk id="2" creationId="{F4A873C1-432F-DDF8-74A8-C3E29D5018A3}"/>
          </ac:spMkLst>
        </pc:spChg>
        <pc:spChg chg="mod">
          <ac:chgData name="Lombri, Karen" userId="2bbfc304-d5b7-44c3-9614-7f44efd48b0d" providerId="ADAL" clId="{481AF57E-9695-4E96-B00C-A2DDAE6E4676}" dt="2025-02-12T15:36:29.232" v="1720" actId="20577"/>
          <ac:spMkLst>
            <pc:docMk/>
            <pc:sldMk cId="682576778" sldId="296"/>
            <ac:spMk id="3" creationId="{1569E376-0977-C3F3-FC6D-023D8D9A3CA3}"/>
          </ac:spMkLst>
        </pc:spChg>
      </pc:sldChg>
      <pc:sldChg chg="modSp new del mod">
        <pc:chgData name="Lombri, Karen" userId="2bbfc304-d5b7-44c3-9614-7f44efd48b0d" providerId="ADAL" clId="{481AF57E-9695-4E96-B00C-A2DDAE6E4676}" dt="2025-01-29T19:01:45.046" v="147" actId="2696"/>
        <pc:sldMkLst>
          <pc:docMk/>
          <pc:sldMk cId="2096727647" sldId="296"/>
        </pc:sldMkLst>
        <pc:spChg chg="mod">
          <ac:chgData name="Lombri, Karen" userId="2bbfc304-d5b7-44c3-9614-7f44efd48b0d" providerId="ADAL" clId="{481AF57E-9695-4E96-B00C-A2DDAE6E4676}" dt="2025-01-29T19:00:29.769" v="146" actId="20577"/>
          <ac:spMkLst>
            <pc:docMk/>
            <pc:sldMk cId="2096727647" sldId="296"/>
            <ac:spMk id="2" creationId="{2E915E62-BE61-2EDC-4383-B791B59DB1A0}"/>
          </ac:spMkLst>
        </pc:spChg>
      </pc:sldChg>
      <pc:sldChg chg="modSp new del mod">
        <pc:chgData name="Lombri, Karen" userId="2bbfc304-d5b7-44c3-9614-7f44efd48b0d" providerId="ADAL" clId="{481AF57E-9695-4E96-B00C-A2DDAE6E4676}" dt="2025-01-29T19:24:53.356" v="382" actId="680"/>
        <pc:sldMkLst>
          <pc:docMk/>
          <pc:sldMk cId="2421142370" sldId="297"/>
        </pc:sldMkLst>
        <pc:spChg chg="mod">
          <ac:chgData name="Lombri, Karen" userId="2bbfc304-d5b7-44c3-9614-7f44efd48b0d" providerId="ADAL" clId="{481AF57E-9695-4E96-B00C-A2DDAE6E4676}" dt="2025-01-29T19:24:52.974" v="381" actId="20577"/>
          <ac:spMkLst>
            <pc:docMk/>
            <pc:sldMk cId="2421142370" sldId="297"/>
            <ac:spMk id="2" creationId="{DF306E1E-2ACD-5571-C8EA-807C4D9F7889}"/>
          </ac:spMkLst>
        </pc:spChg>
      </pc:sldChg>
      <pc:sldChg chg="new del">
        <pc:chgData name="Lombri, Karen" userId="2bbfc304-d5b7-44c3-9614-7f44efd48b0d" providerId="ADAL" clId="{481AF57E-9695-4E96-B00C-A2DDAE6E4676}" dt="2025-01-29T19:25:08.724" v="385" actId="2696"/>
        <pc:sldMkLst>
          <pc:docMk/>
          <pc:sldMk cId="3811088215" sldId="297"/>
        </pc:sldMkLst>
      </pc:sldChg>
      <pc:sldChg chg="modSp new mod">
        <pc:chgData name="Lombri, Karen" userId="2bbfc304-d5b7-44c3-9614-7f44efd48b0d" providerId="ADAL" clId="{481AF57E-9695-4E96-B00C-A2DDAE6E4676}" dt="2025-01-29T19:35:40.205" v="837" actId="2711"/>
        <pc:sldMkLst>
          <pc:docMk/>
          <pc:sldMk cId="4292481876" sldId="298"/>
        </pc:sldMkLst>
        <pc:spChg chg="mod">
          <ac:chgData name="Lombri, Karen" userId="2bbfc304-d5b7-44c3-9614-7f44efd48b0d" providerId="ADAL" clId="{481AF57E-9695-4E96-B00C-A2DDAE6E4676}" dt="2025-01-29T19:25:39.365" v="396"/>
          <ac:spMkLst>
            <pc:docMk/>
            <pc:sldMk cId="4292481876" sldId="298"/>
            <ac:spMk id="2" creationId="{BE8DB144-4D1B-F5CB-1428-F6854620D3C5}"/>
          </ac:spMkLst>
        </pc:spChg>
        <pc:spChg chg="mod">
          <ac:chgData name="Lombri, Karen" userId="2bbfc304-d5b7-44c3-9614-7f44efd48b0d" providerId="ADAL" clId="{481AF57E-9695-4E96-B00C-A2DDAE6E4676}" dt="2025-01-29T19:35:40.205" v="837" actId="2711"/>
          <ac:spMkLst>
            <pc:docMk/>
            <pc:sldMk cId="4292481876" sldId="298"/>
            <ac:spMk id="3" creationId="{7F7247D7-D020-BB44-8CD9-1DFE89B153C2}"/>
          </ac:spMkLst>
        </pc:spChg>
      </pc:sldChg>
      <pc:sldChg chg="modSp new mod">
        <pc:chgData name="Lombri, Karen" userId="2bbfc304-d5b7-44c3-9614-7f44efd48b0d" providerId="ADAL" clId="{481AF57E-9695-4E96-B00C-A2DDAE6E4676}" dt="2025-02-24T13:43:11.752" v="2000" actId="20577"/>
        <pc:sldMkLst>
          <pc:docMk/>
          <pc:sldMk cId="1374852130" sldId="299"/>
        </pc:sldMkLst>
        <pc:spChg chg="mod">
          <ac:chgData name="Lombri, Karen" userId="2bbfc304-d5b7-44c3-9614-7f44efd48b0d" providerId="ADAL" clId="{481AF57E-9695-4E96-B00C-A2DDAE6E4676}" dt="2025-01-29T19:28:07.945" v="485" actId="20577"/>
          <ac:spMkLst>
            <pc:docMk/>
            <pc:sldMk cId="1374852130" sldId="299"/>
            <ac:spMk id="2" creationId="{AC599E05-DE17-2B61-587E-E96F279994B3}"/>
          </ac:spMkLst>
        </pc:spChg>
        <pc:spChg chg="mod">
          <ac:chgData name="Lombri, Karen" userId="2bbfc304-d5b7-44c3-9614-7f44efd48b0d" providerId="ADAL" clId="{481AF57E-9695-4E96-B00C-A2DDAE6E4676}" dt="2025-02-24T13:43:11.752" v="2000" actId="20577"/>
          <ac:spMkLst>
            <pc:docMk/>
            <pc:sldMk cId="1374852130" sldId="299"/>
            <ac:spMk id="3" creationId="{A7B8179D-8A37-725A-75AD-EE6F81D138FE}"/>
          </ac:spMkLst>
        </pc:spChg>
      </pc:sldChg>
      <pc:sldChg chg="modSp new mod">
        <pc:chgData name="Lombri, Karen" userId="2bbfc304-d5b7-44c3-9614-7f44efd48b0d" providerId="ADAL" clId="{481AF57E-9695-4E96-B00C-A2DDAE6E4676}" dt="2025-01-29T19:44:53.162" v="1550" actId="20577"/>
        <pc:sldMkLst>
          <pc:docMk/>
          <pc:sldMk cId="2924926714" sldId="300"/>
        </pc:sldMkLst>
        <pc:spChg chg="mod">
          <ac:chgData name="Lombri, Karen" userId="2bbfc304-d5b7-44c3-9614-7f44efd48b0d" providerId="ADAL" clId="{481AF57E-9695-4E96-B00C-A2DDAE6E4676}" dt="2025-01-29T19:37:27.639" v="892" actId="20577"/>
          <ac:spMkLst>
            <pc:docMk/>
            <pc:sldMk cId="2924926714" sldId="300"/>
            <ac:spMk id="2" creationId="{02EAB1C1-8385-16FD-F79A-D4C25E8E4B13}"/>
          </ac:spMkLst>
        </pc:spChg>
        <pc:spChg chg="mod">
          <ac:chgData name="Lombri, Karen" userId="2bbfc304-d5b7-44c3-9614-7f44efd48b0d" providerId="ADAL" clId="{481AF57E-9695-4E96-B00C-A2DDAE6E4676}" dt="2025-01-29T19:44:53.162" v="1550" actId="20577"/>
          <ac:spMkLst>
            <pc:docMk/>
            <pc:sldMk cId="2924926714" sldId="300"/>
            <ac:spMk id="3" creationId="{2D10BF78-51C5-40DD-CB84-6C7E69AED182}"/>
          </ac:spMkLst>
        </pc:spChg>
      </pc:sldChg>
      <pc:sldChg chg="modSp new mod">
        <pc:chgData name="Lombri, Karen" userId="2bbfc304-d5b7-44c3-9614-7f44efd48b0d" providerId="ADAL" clId="{481AF57E-9695-4E96-B00C-A2DDAE6E4676}" dt="2025-02-12T15:43:16.215" v="1958" actId="5793"/>
        <pc:sldMkLst>
          <pc:docMk/>
          <pc:sldMk cId="107216616" sldId="301"/>
        </pc:sldMkLst>
        <pc:spChg chg="mod">
          <ac:chgData name="Lombri, Karen" userId="2bbfc304-d5b7-44c3-9614-7f44efd48b0d" providerId="ADAL" clId="{481AF57E-9695-4E96-B00C-A2DDAE6E4676}" dt="2025-02-12T15:37:09.393" v="1722"/>
          <ac:spMkLst>
            <pc:docMk/>
            <pc:sldMk cId="107216616" sldId="301"/>
            <ac:spMk id="2" creationId="{8AEED8DC-E720-FF06-F422-B18FD61CE5CB}"/>
          </ac:spMkLst>
        </pc:spChg>
        <pc:spChg chg="mod">
          <ac:chgData name="Lombri, Karen" userId="2bbfc304-d5b7-44c3-9614-7f44efd48b0d" providerId="ADAL" clId="{481AF57E-9695-4E96-B00C-A2DDAE6E4676}" dt="2025-02-12T15:43:16.215" v="1958" actId="5793"/>
          <ac:spMkLst>
            <pc:docMk/>
            <pc:sldMk cId="107216616" sldId="301"/>
            <ac:spMk id="3" creationId="{ACF31923-4403-B620-1789-9F7D62A952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835F7-2488-471F-BB34-000313575C18}"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78C20-C08E-480F-85EE-B7F7B451F38A}" type="slidenum">
              <a:rPr lang="en-US" smtClean="0"/>
              <a:t>‹#›</a:t>
            </a:fld>
            <a:endParaRPr lang="en-US"/>
          </a:p>
        </p:txBody>
      </p:sp>
    </p:spTree>
    <p:extLst>
      <p:ext uri="{BB962C8B-B14F-4D97-AF65-F5344CB8AC3E}">
        <p14:creationId xmlns:p14="http://schemas.microsoft.com/office/powerpoint/2010/main" val="161178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78C20-C08E-480F-85EE-B7F7B451F38A}" type="slidenum">
              <a:rPr lang="en-US" smtClean="0"/>
              <a:t>1</a:t>
            </a:fld>
            <a:endParaRPr lang="en-US"/>
          </a:p>
        </p:txBody>
      </p:sp>
    </p:spTree>
    <p:extLst>
      <p:ext uri="{BB962C8B-B14F-4D97-AF65-F5344CB8AC3E}">
        <p14:creationId xmlns:p14="http://schemas.microsoft.com/office/powerpoint/2010/main" val="282890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78C20-C08E-480F-85EE-B7F7B451F38A}" type="slidenum">
              <a:rPr lang="en-US" smtClean="0"/>
              <a:t>5</a:t>
            </a:fld>
            <a:endParaRPr lang="en-US"/>
          </a:p>
        </p:txBody>
      </p:sp>
    </p:spTree>
    <p:extLst>
      <p:ext uri="{BB962C8B-B14F-4D97-AF65-F5344CB8AC3E}">
        <p14:creationId xmlns:p14="http://schemas.microsoft.com/office/powerpoint/2010/main" val="229307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78C20-C08E-480F-85EE-B7F7B451F38A}" type="slidenum">
              <a:rPr lang="en-US" smtClean="0"/>
              <a:t>6</a:t>
            </a:fld>
            <a:endParaRPr lang="en-US"/>
          </a:p>
        </p:txBody>
      </p:sp>
    </p:spTree>
    <p:extLst>
      <p:ext uri="{BB962C8B-B14F-4D97-AF65-F5344CB8AC3E}">
        <p14:creationId xmlns:p14="http://schemas.microsoft.com/office/powerpoint/2010/main" val="291462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78C20-C08E-480F-85EE-B7F7B451F38A}" type="slidenum">
              <a:rPr lang="en-US" smtClean="0"/>
              <a:t>8</a:t>
            </a:fld>
            <a:endParaRPr lang="en-US"/>
          </a:p>
        </p:txBody>
      </p:sp>
    </p:spTree>
    <p:extLst>
      <p:ext uri="{BB962C8B-B14F-4D97-AF65-F5344CB8AC3E}">
        <p14:creationId xmlns:p14="http://schemas.microsoft.com/office/powerpoint/2010/main" val="425114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78C20-C08E-480F-85EE-B7F7B451F38A}" type="slidenum">
              <a:rPr lang="en-US" smtClean="0"/>
              <a:t>18</a:t>
            </a:fld>
            <a:endParaRPr lang="en-US"/>
          </a:p>
        </p:txBody>
      </p:sp>
    </p:spTree>
    <p:extLst>
      <p:ext uri="{BB962C8B-B14F-4D97-AF65-F5344CB8AC3E}">
        <p14:creationId xmlns:p14="http://schemas.microsoft.com/office/powerpoint/2010/main" val="225426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78C20-C08E-480F-85EE-B7F7B451F38A}" type="slidenum">
              <a:rPr lang="en-US" smtClean="0"/>
              <a:t>19</a:t>
            </a:fld>
            <a:endParaRPr lang="en-US"/>
          </a:p>
        </p:txBody>
      </p:sp>
    </p:spTree>
    <p:extLst>
      <p:ext uri="{BB962C8B-B14F-4D97-AF65-F5344CB8AC3E}">
        <p14:creationId xmlns:p14="http://schemas.microsoft.com/office/powerpoint/2010/main" val="53384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143000"/>
            <a:ext cx="7772400" cy="1470025"/>
          </a:xfrm>
        </p:spPr>
        <p:txBody>
          <a:bodyPr/>
          <a:lstStyle>
            <a:lvl1pPr>
              <a:defRPr/>
            </a:lvl1pPr>
          </a:lstStyle>
          <a:p>
            <a:r>
              <a:rPr lang="en-US" b="1">
                <a:latin typeface="Museo Slab 700" charset="0"/>
                <a:ea typeface="Museo Slab 700" charset="0"/>
                <a:cs typeface="Museo Slab 700" charset="0"/>
              </a:rPr>
              <a:t>Click to edit Master title style</a:t>
            </a:r>
            <a:endParaRPr lang="en-US" dirty="0"/>
          </a:p>
        </p:txBody>
      </p:sp>
      <p:sp>
        <p:nvSpPr>
          <p:cNvPr id="4099" name="Rectangle 3"/>
          <p:cNvSpPr>
            <a:spLocks noGrp="1" noChangeArrowheads="1"/>
          </p:cNvSpPr>
          <p:nvPr>
            <p:ph type="subTitle" idx="1"/>
          </p:nvPr>
        </p:nvSpPr>
        <p:spPr>
          <a:xfrm>
            <a:off x="1371600" y="2590800"/>
            <a:ext cx="6400800" cy="1752600"/>
          </a:xfrm>
        </p:spPr>
        <p:txBody>
          <a:bodyPr/>
          <a:lstStyle>
            <a:lvl1pPr marL="0" indent="0" algn="ctr">
              <a:buFontTx/>
              <a:buNone/>
              <a:defRPr i="1"/>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p>
        </p:txBody>
      </p:sp>
      <p:sp>
        <p:nvSpPr>
          <p:cNvPr id="8" name="Rectangle 6"/>
          <p:cNvSpPr>
            <a:spLocks noGrp="1" noChangeArrowheads="1"/>
          </p:cNvSpPr>
          <p:nvPr>
            <p:ph type="sldNum" sz="quarter" idx="12"/>
          </p:nvPr>
        </p:nvSpPr>
        <p:spPr/>
        <p:txBody>
          <a:bodyPr/>
          <a:lstStyle>
            <a:lvl1pPr>
              <a:defRPr smtClean="0"/>
            </a:lvl1pPr>
          </a:lstStyle>
          <a:p>
            <a:pPr>
              <a:defRPr/>
            </a:pPr>
            <a:fld id="{5260A45B-224D-4276-9E34-87861A941BBF}" type="slidenum">
              <a:rPr lang="en-US"/>
              <a:pPr>
                <a:defRPr/>
              </a:pPr>
              <a:t>‹#›</a:t>
            </a:fld>
            <a:endParaRPr lang="en-US"/>
          </a:p>
        </p:txBody>
      </p:sp>
      <p:pic>
        <p:nvPicPr>
          <p:cNvPr id="9" name="Picture 8"/>
          <p:cNvPicPr>
            <a:picLocks noChangeAspect="1"/>
          </p:cNvPicPr>
          <p:nvPr userDrawn="1"/>
        </p:nvPicPr>
        <p:blipFill>
          <a:blip r:embed="rId2"/>
          <a:stretch>
            <a:fillRect/>
          </a:stretch>
        </p:blipFill>
        <p:spPr>
          <a:xfrm>
            <a:off x="2514600" y="4482049"/>
            <a:ext cx="4241426" cy="155279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Museo Slab 700" charset="0"/>
                <a:ea typeface="Museo Slab 700" charset="0"/>
                <a:cs typeface="Museo Slab 700" charset="0"/>
              </a:rP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26B2E4-A56A-4EEF-AB8F-D1DBBC5A3DB6}"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b="1">
                <a:latin typeface="Museo Slab 700" charset="0"/>
                <a:ea typeface="Museo Slab 700" charset="0"/>
                <a:cs typeface="Museo Slab 700" charset="0"/>
              </a:rPr>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02DF75-BC1A-4F48-A641-4C8ABA5EFCD6}"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A5A38C-5143-4D50-94EF-C5BCCD8598F9}"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b="1">
                <a:latin typeface="Museo Slab 700" charset="0"/>
                <a:ea typeface="Museo Slab 700" charset="0"/>
                <a:cs typeface="Museo Slab 700" charset="0"/>
              </a:rPr>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B53353-6DFB-434C-8B75-E8DD2C55823D}"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52FC00-5E23-4165-B83C-50C6405BD477}"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b="1">
                <a:latin typeface="Museo Slab 700" charset="0"/>
                <a:ea typeface="Museo Slab 700" charset="0"/>
                <a:cs typeface="Museo Slab 700" charset="0"/>
              </a:rPr>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4B36F8-0C39-45BC-890A-07B4ABCE2B00}"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Museo Slab 700" charset="0"/>
                <a:ea typeface="Museo Slab 700" charset="0"/>
                <a:cs typeface="Museo Slab 700" charset="0"/>
              </a:rPr>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71524D-B5DB-40A3-8A08-CD2DB44F0080}"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D23496-6A6F-46BC-8E83-E9682C32A50C}"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b="1">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CA8F44-6847-4872-ACEF-BFAC58936831}"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b="1">
                <a:latin typeface="Museo Slab 700" charset="0"/>
                <a:ea typeface="Museo Slab 700" charset="0"/>
                <a:cs typeface="Museo Slab 700" charset="0"/>
              </a:rPr>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0781D5-734A-4D0C-B9F2-40F327905A09}"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b="1">
                <a:latin typeface="Museo Slab 700" charset="0"/>
                <a:ea typeface="Museo Slab 700" charset="0"/>
                <a:cs typeface="Museo Slab 700" charset="0"/>
              </a:rPr>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6953440-C96A-494D-8A76-BC3636E34612}" type="slidenum">
              <a:rPr lang="en-US"/>
              <a:pPr>
                <a:defRPr/>
              </a:pPr>
              <a:t>‹#›</a:t>
            </a:fld>
            <a:endParaRPr lang="en-US"/>
          </a:p>
        </p:txBody>
      </p:sp>
      <p:pic>
        <p:nvPicPr>
          <p:cNvPr id="9" name="Picture 8"/>
          <p:cNvPicPr>
            <a:picLocks noChangeAspect="1"/>
          </p:cNvPicPr>
          <p:nvPr userDrawn="1"/>
        </p:nvPicPr>
        <p:blipFill>
          <a:blip r:embed="rId13"/>
          <a:stretch>
            <a:fillRect/>
          </a:stretch>
        </p:blipFill>
        <p:spPr>
          <a:xfrm>
            <a:off x="6244995" y="5270917"/>
            <a:ext cx="2475143" cy="90615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xStyles>
    <p:titleStyle>
      <a:lvl1pPr algn="ctr" rtl="0" eaLnBrk="1" fontAlgn="base" hangingPunct="1">
        <a:spcBef>
          <a:spcPct val="0"/>
        </a:spcBef>
        <a:spcAft>
          <a:spcPct val="0"/>
        </a:spcAft>
        <a:defRPr sz="4000" b="0" i="0">
          <a:solidFill>
            <a:srgbClr val="482A7F"/>
          </a:solidFill>
          <a:latin typeface="Avenir Next Medium" charset="0"/>
          <a:ea typeface="+mj-ea"/>
          <a:cs typeface="+mj-cs"/>
        </a:defRPr>
      </a:lvl1pPr>
      <a:lvl2pPr algn="ctr" rtl="0" eaLnBrk="1" fontAlgn="base" hangingPunct="1">
        <a:spcBef>
          <a:spcPct val="0"/>
        </a:spcBef>
        <a:spcAft>
          <a:spcPct val="0"/>
        </a:spcAft>
        <a:defRPr sz="4000">
          <a:solidFill>
            <a:srgbClr val="482A7F"/>
          </a:solidFill>
          <a:latin typeface="Gotham-Bold" pitchFamily="2" charset="0"/>
        </a:defRPr>
      </a:lvl2pPr>
      <a:lvl3pPr algn="ctr" rtl="0" eaLnBrk="1" fontAlgn="base" hangingPunct="1">
        <a:spcBef>
          <a:spcPct val="0"/>
        </a:spcBef>
        <a:spcAft>
          <a:spcPct val="0"/>
        </a:spcAft>
        <a:defRPr sz="4000">
          <a:solidFill>
            <a:srgbClr val="482A7F"/>
          </a:solidFill>
          <a:latin typeface="Gotham-Bold" pitchFamily="2" charset="0"/>
        </a:defRPr>
      </a:lvl3pPr>
      <a:lvl4pPr algn="ctr" rtl="0" eaLnBrk="1" fontAlgn="base" hangingPunct="1">
        <a:spcBef>
          <a:spcPct val="0"/>
        </a:spcBef>
        <a:spcAft>
          <a:spcPct val="0"/>
        </a:spcAft>
        <a:defRPr sz="4000">
          <a:solidFill>
            <a:srgbClr val="482A7F"/>
          </a:solidFill>
          <a:latin typeface="Gotham-Bold" pitchFamily="2" charset="0"/>
        </a:defRPr>
      </a:lvl4pPr>
      <a:lvl5pPr algn="ctr" rtl="0" eaLnBrk="1" fontAlgn="base" hangingPunct="1">
        <a:spcBef>
          <a:spcPct val="0"/>
        </a:spcBef>
        <a:spcAft>
          <a:spcPct val="0"/>
        </a:spcAft>
        <a:defRPr sz="4000">
          <a:solidFill>
            <a:srgbClr val="482A7F"/>
          </a:solidFill>
          <a:latin typeface="Gotham-Bold" pitchFamily="2" charset="0"/>
        </a:defRPr>
      </a:lvl5pPr>
      <a:lvl6pPr marL="457200" algn="ctr" rtl="0" eaLnBrk="1" fontAlgn="base" hangingPunct="1">
        <a:spcBef>
          <a:spcPct val="0"/>
        </a:spcBef>
        <a:spcAft>
          <a:spcPct val="0"/>
        </a:spcAft>
        <a:defRPr sz="4000">
          <a:solidFill>
            <a:srgbClr val="482A7F"/>
          </a:solidFill>
          <a:latin typeface="Gotham-Bold" pitchFamily="2" charset="0"/>
        </a:defRPr>
      </a:lvl6pPr>
      <a:lvl7pPr marL="914400" algn="ctr" rtl="0" eaLnBrk="1" fontAlgn="base" hangingPunct="1">
        <a:spcBef>
          <a:spcPct val="0"/>
        </a:spcBef>
        <a:spcAft>
          <a:spcPct val="0"/>
        </a:spcAft>
        <a:defRPr sz="4000">
          <a:solidFill>
            <a:srgbClr val="482A7F"/>
          </a:solidFill>
          <a:latin typeface="Gotham-Bold" pitchFamily="2" charset="0"/>
        </a:defRPr>
      </a:lvl7pPr>
      <a:lvl8pPr marL="1371600" algn="ctr" rtl="0" eaLnBrk="1" fontAlgn="base" hangingPunct="1">
        <a:spcBef>
          <a:spcPct val="0"/>
        </a:spcBef>
        <a:spcAft>
          <a:spcPct val="0"/>
        </a:spcAft>
        <a:defRPr sz="4000">
          <a:solidFill>
            <a:srgbClr val="482A7F"/>
          </a:solidFill>
          <a:latin typeface="Gotham-Bold" pitchFamily="2" charset="0"/>
        </a:defRPr>
      </a:lvl8pPr>
      <a:lvl9pPr marL="1828800" algn="ctr" rtl="0" eaLnBrk="1" fontAlgn="base" hangingPunct="1">
        <a:spcBef>
          <a:spcPct val="0"/>
        </a:spcBef>
        <a:spcAft>
          <a:spcPct val="0"/>
        </a:spcAft>
        <a:defRPr sz="4000">
          <a:solidFill>
            <a:srgbClr val="482A7F"/>
          </a:solidFill>
          <a:latin typeface="Gotham-Bold" pitchFamily="2"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Avenir Next Regular" charset="0"/>
          <a:ea typeface="+mn-ea"/>
          <a:cs typeface="+mn-cs"/>
        </a:defRPr>
      </a:lvl1pPr>
      <a:lvl2pPr marL="742950" indent="-285750" algn="l" rtl="0" eaLnBrk="1" fontAlgn="base" hangingPunct="1">
        <a:spcBef>
          <a:spcPct val="20000"/>
        </a:spcBef>
        <a:spcAft>
          <a:spcPct val="0"/>
        </a:spcAft>
        <a:buChar char="–"/>
        <a:defRPr sz="2800" b="0" i="0">
          <a:solidFill>
            <a:schemeClr val="tx1"/>
          </a:solidFill>
          <a:latin typeface="Avenir Next Regular" charset="0"/>
        </a:defRPr>
      </a:lvl2pPr>
      <a:lvl3pPr marL="1143000" indent="-228600" algn="l" rtl="0" eaLnBrk="1" fontAlgn="base" hangingPunct="1">
        <a:spcBef>
          <a:spcPct val="20000"/>
        </a:spcBef>
        <a:spcAft>
          <a:spcPct val="0"/>
        </a:spcAft>
        <a:buChar char="•"/>
        <a:defRPr sz="2400" b="0" i="0">
          <a:solidFill>
            <a:schemeClr val="tx1"/>
          </a:solidFill>
          <a:latin typeface="Avenir Next Regular" charset="0"/>
        </a:defRPr>
      </a:lvl3pPr>
      <a:lvl4pPr marL="1600200" indent="-228600" algn="l" rtl="0" eaLnBrk="1" fontAlgn="base" hangingPunct="1">
        <a:spcBef>
          <a:spcPct val="20000"/>
        </a:spcBef>
        <a:spcAft>
          <a:spcPct val="0"/>
        </a:spcAft>
        <a:buChar char="–"/>
        <a:defRPr sz="2000" b="0" i="0">
          <a:solidFill>
            <a:schemeClr val="tx1"/>
          </a:solidFill>
          <a:latin typeface="Avenir Next Regular" charset="0"/>
        </a:defRPr>
      </a:lvl4pPr>
      <a:lvl5pPr marL="2057400" indent="-228600" algn="l" rtl="0" eaLnBrk="1" fontAlgn="base" hangingPunct="1">
        <a:spcBef>
          <a:spcPct val="20000"/>
        </a:spcBef>
        <a:spcAft>
          <a:spcPct val="0"/>
        </a:spcAft>
        <a:buChar char="»"/>
        <a:defRPr sz="2000" b="0" i="0">
          <a:solidFill>
            <a:schemeClr val="tx1"/>
          </a:solidFill>
          <a:latin typeface="Avenir Next Regular"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iedrichj14@ec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ombrik21@ec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Subrecipient-or-Vendor.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wOVIiajSxZk?feature=oembed" TargetMode="External"/><Relationship Id="rId5" Type="http://schemas.openxmlformats.org/officeDocument/2006/relationships/image" Target="../media/image5.jpeg"/><Relationship Id="rId4" Type="http://schemas.openxmlformats.org/officeDocument/2006/relationships/hyperlink" Target="https://www.youtube.com/watch?v=wOVIiajSxZ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rede.ecu.edu/ora/330-03-fa-rate-agreemen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rede.ecu.edu/ora/federalfunding/" TargetMode="External"/><Relationship Id="rId2" Type="http://schemas.openxmlformats.org/officeDocument/2006/relationships/hyperlink" Target="https://grants.nih.gov/grants/guide/notice-files/NOT-OD-25-068.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financialservices.ecu.edu/travel-rat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hyperlink" Target="https://rede.ecu.edu/ora/liaisons/" TargetMode="External"/><Relationship Id="rId3" Type="http://schemas.openxmlformats.org/officeDocument/2006/relationships/hyperlink" Target="https://rede.ecu.edu/oraintra/" TargetMode="External"/><Relationship Id="rId7" Type="http://schemas.openxmlformats.org/officeDocument/2006/relationships/hyperlink" Target="https://rede.ecu.edu/ora/proposals/develop/find-your-hub/" TargetMode="External"/><Relationship Id="rId2" Type="http://schemas.openxmlformats.org/officeDocument/2006/relationships/hyperlink" Target="https://ofe.ecu.edu/" TargetMode="External"/><Relationship Id="rId1" Type="http://schemas.openxmlformats.org/officeDocument/2006/relationships/slideLayout" Target="../slideLayouts/slideLayout2.xml"/><Relationship Id="rId6" Type="http://schemas.openxmlformats.org/officeDocument/2006/relationships/hyperlink" Target="https://www.govinfo.gov/app/details/CFR-2013-title2-vol1/CFR-2013-title2-vol1-part220" TargetMode="External"/><Relationship Id="rId5" Type="http://schemas.openxmlformats.org/officeDocument/2006/relationships/hyperlink" Target="https://rede.ecu.edu/ora/proposals/develop/budget-cost/" TargetMode="External"/><Relationship Id="rId4" Type="http://schemas.openxmlformats.org/officeDocument/2006/relationships/hyperlink" Target="https://etracs.ecu.edu/help/#creatingproposa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urrent/title-2/subtitle-A/chapter-II/part-200/subpart-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7772400" cy="1470025"/>
          </a:xfrm>
        </p:spPr>
        <p:txBody>
          <a:bodyPr/>
          <a:lstStyle/>
          <a:p>
            <a:r>
              <a:rPr lang="en-US" b="1" dirty="0"/>
              <a:t>Project Budget Building Fundamentals</a:t>
            </a:r>
          </a:p>
        </p:txBody>
      </p:sp>
      <p:sp>
        <p:nvSpPr>
          <p:cNvPr id="2051" name="Rectangle 3"/>
          <p:cNvSpPr>
            <a:spLocks noGrp="1" noChangeArrowheads="1"/>
          </p:cNvSpPr>
          <p:nvPr>
            <p:ph type="subTitle" idx="1"/>
          </p:nvPr>
        </p:nvSpPr>
        <p:spPr>
          <a:xfrm>
            <a:off x="1371600" y="2514600"/>
            <a:ext cx="6400800" cy="1752600"/>
          </a:xfrm>
        </p:spPr>
        <p:txBody>
          <a:bodyPr/>
          <a:lstStyle/>
          <a:p>
            <a:pPr eaLnBrk="1" hangingPunct="1"/>
            <a:r>
              <a:rPr lang="en-US" sz="2000" dirty="0"/>
              <a:t>Presented by:</a:t>
            </a:r>
          </a:p>
          <a:p>
            <a:pPr eaLnBrk="1" hangingPunct="1"/>
            <a:r>
              <a:rPr lang="en-US" sz="2000" dirty="0"/>
              <a:t>Jeff Friedrich, Senior Sponsored Programs Officer, ORA</a:t>
            </a:r>
          </a:p>
          <a:p>
            <a:pPr eaLnBrk="1" hangingPunct="1"/>
            <a:r>
              <a:rPr lang="en-US" sz="2000" dirty="0">
                <a:hlinkClick r:id="rId3"/>
              </a:rPr>
              <a:t>friedrichj14@ecu.edu</a:t>
            </a:r>
            <a:r>
              <a:rPr lang="en-US" sz="2000" dirty="0"/>
              <a:t> </a:t>
            </a:r>
          </a:p>
          <a:p>
            <a:pPr eaLnBrk="1" hangingPunct="1"/>
            <a:r>
              <a:rPr lang="en-US" sz="2000" dirty="0"/>
              <a:t>Karen Lombri, Director of Research Administration, HHP</a:t>
            </a:r>
          </a:p>
          <a:p>
            <a:pPr eaLnBrk="1" hangingPunct="1"/>
            <a:r>
              <a:rPr lang="en-US" sz="2000" dirty="0">
                <a:hlinkClick r:id="rId4"/>
              </a:rPr>
              <a:t>lombrik21@ecu.edu</a:t>
            </a:r>
            <a:r>
              <a:rPr lang="en-US" sz="2000" dirty="0"/>
              <a:t> </a:t>
            </a:r>
          </a:p>
        </p:txBody>
      </p:sp>
      <p:sp>
        <p:nvSpPr>
          <p:cNvPr id="2" name="Date Placeholder 1">
            <a:extLst>
              <a:ext uri="{FF2B5EF4-FFF2-40B4-BE49-F238E27FC236}">
                <a16:creationId xmlns:a16="http://schemas.microsoft.com/office/drawing/2014/main" id="{3ABDA753-A2B1-90CA-A69F-D118A9521932}"/>
              </a:ext>
            </a:extLst>
          </p:cNvPr>
          <p:cNvSpPr>
            <a:spLocks noGrp="1"/>
          </p:cNvSpPr>
          <p:nvPr>
            <p:ph type="dt" sz="half" idx="10"/>
          </p:nvPr>
        </p:nvSpPr>
        <p:spPr>
          <a:xfrm>
            <a:off x="6705600" y="6172200"/>
            <a:ext cx="2133600" cy="476250"/>
          </a:xfrm>
        </p:spPr>
        <p:txBody>
          <a:bodyPr/>
          <a:lstStyle/>
          <a:p>
            <a:pPr>
              <a:defRPr/>
            </a:pPr>
            <a:r>
              <a:rPr lang="en-US" dirty="0"/>
              <a:t>February 24, 2025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13A7-33CD-EF83-FF52-C510D4D301B7}"/>
              </a:ext>
            </a:extLst>
          </p:cNvPr>
          <p:cNvSpPr>
            <a:spLocks noGrp="1"/>
          </p:cNvSpPr>
          <p:nvPr>
            <p:ph type="title"/>
          </p:nvPr>
        </p:nvSpPr>
        <p:spPr/>
        <p:txBody>
          <a:bodyPr/>
          <a:lstStyle/>
          <a:p>
            <a:r>
              <a:rPr lang="en-US" dirty="0"/>
              <a:t>Reasonable Costs</a:t>
            </a:r>
          </a:p>
        </p:txBody>
      </p:sp>
      <p:sp>
        <p:nvSpPr>
          <p:cNvPr id="3" name="Content Placeholder 2">
            <a:extLst>
              <a:ext uri="{FF2B5EF4-FFF2-40B4-BE49-F238E27FC236}">
                <a16:creationId xmlns:a16="http://schemas.microsoft.com/office/drawing/2014/main" id="{919AD102-1D24-B177-1E97-0D1CE51BEB32}"/>
              </a:ext>
            </a:extLst>
          </p:cNvPr>
          <p:cNvSpPr>
            <a:spLocks noGrp="1"/>
          </p:cNvSpPr>
          <p:nvPr>
            <p:ph sz="half" idx="1"/>
          </p:nvPr>
        </p:nvSpPr>
        <p:spPr>
          <a:xfrm>
            <a:off x="457200" y="1600201"/>
            <a:ext cx="8229600" cy="1143000"/>
          </a:xfrm>
        </p:spPr>
        <p:txBody>
          <a:bodyPr/>
          <a:lstStyle/>
          <a:p>
            <a:pPr marL="0" indent="0">
              <a:buNone/>
            </a:pPr>
            <a:r>
              <a:rPr lang="en-US" sz="2200" b="0" i="0" u="none" strike="noStrike" baseline="0" dirty="0">
                <a:latin typeface="Roboto" panose="02000000000000000000" pitchFamily="2" charset="0"/>
                <a:ea typeface="Roboto" panose="02000000000000000000" pitchFamily="2" charset="0"/>
                <a:cs typeface="Roboto" panose="02000000000000000000" pitchFamily="2" charset="0"/>
              </a:rPr>
              <a:t>A cost is </a:t>
            </a:r>
            <a:r>
              <a:rPr lang="en-US" sz="2200" b="1" i="0" u="sng" strike="noStrike" baseline="0" dirty="0">
                <a:latin typeface="Roboto" panose="02000000000000000000" pitchFamily="2" charset="0"/>
                <a:ea typeface="Roboto" panose="02000000000000000000" pitchFamily="2" charset="0"/>
                <a:cs typeface="Roboto" panose="02000000000000000000" pitchFamily="2" charset="0"/>
              </a:rPr>
              <a:t>reasonable</a:t>
            </a:r>
            <a:r>
              <a:rPr lang="en-US" sz="2200" b="0" i="0" u="none" strike="noStrike" baseline="0" dirty="0">
                <a:latin typeface="Roboto" panose="02000000000000000000" pitchFamily="2" charset="0"/>
                <a:ea typeface="Roboto" panose="02000000000000000000" pitchFamily="2" charset="0"/>
                <a:cs typeface="Roboto" panose="02000000000000000000" pitchFamily="2" charset="0"/>
              </a:rPr>
              <a:t> if the nature of the good or service and the amount involved reflect the action of a prudent person.</a:t>
            </a:r>
            <a:endParaRPr lang="en-US" sz="2200" dirty="0"/>
          </a:p>
        </p:txBody>
      </p:sp>
      <p:sp>
        <p:nvSpPr>
          <p:cNvPr id="4" name="Content Placeholder 3">
            <a:extLst>
              <a:ext uri="{FF2B5EF4-FFF2-40B4-BE49-F238E27FC236}">
                <a16:creationId xmlns:a16="http://schemas.microsoft.com/office/drawing/2014/main" id="{2E6AB18B-6432-D777-A924-799C4E414FB0}"/>
              </a:ext>
            </a:extLst>
          </p:cNvPr>
          <p:cNvSpPr>
            <a:spLocks noGrp="1"/>
          </p:cNvSpPr>
          <p:nvPr>
            <p:ph sz="half" idx="2"/>
          </p:nvPr>
        </p:nvSpPr>
        <p:spPr>
          <a:xfrm>
            <a:off x="457200" y="2377905"/>
            <a:ext cx="8229600" cy="3870495"/>
          </a:xfrm>
        </p:spPr>
        <p:txBody>
          <a:bodyPr/>
          <a:lstStyle/>
          <a:p>
            <a:pPr marL="0" indent="0" algn="ctr">
              <a:buNone/>
            </a:pPr>
            <a:r>
              <a:rPr lang="en-US" sz="2200" b="0" i="0" u="none" strike="noStrike" baseline="0" dirty="0">
                <a:latin typeface="Roboto" panose="02000000000000000000" pitchFamily="2" charset="0"/>
                <a:ea typeface="Roboto" panose="02000000000000000000" pitchFamily="2" charset="0"/>
                <a:cs typeface="Roboto" panose="02000000000000000000" pitchFamily="2" charset="0"/>
              </a:rPr>
              <a:t>Considerations in determining reasonableness:</a:t>
            </a:r>
          </a:p>
          <a:p>
            <a:pPr marL="0" indent="0" algn="ctr">
              <a:buNone/>
            </a:pPr>
            <a:endParaRPr lang="en-US" sz="2200" b="0" i="0" u="none" strike="noStrike" baseline="0" dirty="0">
              <a:latin typeface="Roboto" panose="02000000000000000000" pitchFamily="2" charset="0"/>
              <a:ea typeface="Roboto" panose="02000000000000000000" pitchFamily="2" charset="0"/>
              <a:cs typeface="Roboto" panose="02000000000000000000" pitchFamily="2" charset="0"/>
            </a:endParaRPr>
          </a:p>
          <a:p>
            <a:pPr marL="0" indent="0" algn="l">
              <a:buNone/>
            </a:pPr>
            <a:r>
              <a:rPr lang="en-US" sz="2200" b="0" i="0" u="none" strike="noStrike" baseline="0" dirty="0">
                <a:latin typeface="Roboto" panose="02000000000000000000" pitchFamily="2" charset="0"/>
                <a:ea typeface="Roboto" panose="02000000000000000000" pitchFamily="2" charset="0"/>
                <a:cs typeface="Roboto" panose="02000000000000000000" pitchFamily="2" charset="0"/>
              </a:rPr>
              <a:t>• Necessary for the performance of the sponsored agreement;</a:t>
            </a:r>
          </a:p>
          <a:p>
            <a:pPr marL="0" indent="0" algn="l">
              <a:buNone/>
            </a:pPr>
            <a:r>
              <a:rPr lang="en-US" sz="2200" b="0" i="0" u="none" strike="noStrike" baseline="0" dirty="0">
                <a:latin typeface="Roboto" panose="02000000000000000000" pitchFamily="2" charset="0"/>
                <a:ea typeface="Roboto" panose="02000000000000000000" pitchFamily="2" charset="0"/>
                <a:cs typeface="Roboto" panose="02000000000000000000" pitchFamily="2" charset="0"/>
              </a:rPr>
              <a:t>• Determined by arm’s length bargaining of a prudent person;</a:t>
            </a:r>
          </a:p>
          <a:p>
            <a:pPr marL="0" indent="0" algn="l">
              <a:buNone/>
            </a:pPr>
            <a:r>
              <a:rPr lang="en-US" sz="2200" b="0" i="0" u="none" strike="noStrike" baseline="0" dirty="0">
                <a:latin typeface="Roboto" panose="02000000000000000000" pitchFamily="2" charset="0"/>
                <a:ea typeface="Roboto" panose="02000000000000000000" pitchFamily="2" charset="0"/>
                <a:cs typeface="Roboto" panose="02000000000000000000" pitchFamily="2" charset="0"/>
              </a:rPr>
              <a:t>• In accordance with the sponsored agreement terms and  conditions;</a:t>
            </a:r>
          </a:p>
          <a:p>
            <a:pPr marL="0" indent="0" algn="l">
              <a:buNone/>
            </a:pPr>
            <a:r>
              <a:rPr lang="en-US" sz="2200" b="0" i="0" u="none" strike="noStrike" baseline="0" dirty="0">
                <a:latin typeface="Roboto" panose="02000000000000000000" pitchFamily="2" charset="0"/>
                <a:ea typeface="Roboto" panose="02000000000000000000" pitchFamily="2" charset="0"/>
                <a:cs typeface="Roboto" panose="02000000000000000000" pitchFamily="2" charset="0"/>
              </a:rPr>
              <a:t>• Consistent with established institutional policies and practices.</a:t>
            </a:r>
            <a:endParaRPr lang="en-US" sz="2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47676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B144-4D1B-F5CB-1428-F6854620D3C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F7247D7-D020-BB44-8CD9-1DFE89B153C2}"/>
              </a:ext>
            </a:extLst>
          </p:cNvPr>
          <p:cNvSpPr>
            <a:spLocks noGrp="1"/>
          </p:cNvSpPr>
          <p:nvPr>
            <p:ph idx="1"/>
          </p:nvPr>
        </p:nvSpPr>
        <p:spPr/>
        <p:txBody>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If the PI includes local travel for stakeholder meetings in her budget:  </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Mileage reimbursement would be a reasonable cost. </a:t>
            </a:r>
          </a:p>
          <a:p>
            <a:r>
              <a:rPr lang="en-US" sz="2400" dirty="0">
                <a:latin typeface="Roboto" panose="02000000000000000000" pitchFamily="2" charset="0"/>
                <a:ea typeface="Roboto" panose="02000000000000000000" pitchFamily="2" charset="0"/>
                <a:cs typeface="Roboto" panose="02000000000000000000" pitchFamily="2" charset="0"/>
              </a:rPr>
              <a:t>A cost like a monthly car payment, would not be reasonable. </a:t>
            </a:r>
          </a:p>
        </p:txBody>
      </p:sp>
    </p:spTree>
    <p:extLst>
      <p:ext uri="{BB962C8B-B14F-4D97-AF65-F5344CB8AC3E}">
        <p14:creationId xmlns:p14="http://schemas.microsoft.com/office/powerpoint/2010/main" val="42924818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3BBE-6016-7411-AB14-38430F037390}"/>
              </a:ext>
            </a:extLst>
          </p:cNvPr>
          <p:cNvSpPr>
            <a:spLocks noGrp="1"/>
          </p:cNvSpPr>
          <p:nvPr>
            <p:ph type="title"/>
          </p:nvPr>
        </p:nvSpPr>
        <p:spPr/>
        <p:txBody>
          <a:bodyPr/>
          <a:lstStyle/>
          <a:p>
            <a:r>
              <a:rPr lang="en-US" dirty="0"/>
              <a:t>Allocable</a:t>
            </a:r>
          </a:p>
        </p:txBody>
      </p:sp>
      <p:sp>
        <p:nvSpPr>
          <p:cNvPr id="3" name="Content Placeholder 2">
            <a:extLst>
              <a:ext uri="{FF2B5EF4-FFF2-40B4-BE49-F238E27FC236}">
                <a16:creationId xmlns:a16="http://schemas.microsoft.com/office/drawing/2014/main" id="{96C5503B-2D47-719A-9F7D-E76345E6474C}"/>
              </a:ext>
            </a:extLst>
          </p:cNvPr>
          <p:cNvSpPr>
            <a:spLocks noGrp="1"/>
          </p:cNvSpPr>
          <p:nvPr>
            <p:ph idx="1"/>
          </p:nvPr>
        </p:nvSpPr>
        <p:spPr>
          <a:xfrm>
            <a:off x="457200" y="1600201"/>
            <a:ext cx="8229600" cy="1143000"/>
          </a:xfrm>
        </p:spPr>
        <p:txBody>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A cost is </a:t>
            </a:r>
            <a:r>
              <a:rPr lang="en-US" sz="2400" b="1" u="sng" dirty="0">
                <a:latin typeface="Roboto" panose="02000000000000000000" pitchFamily="2" charset="0"/>
                <a:ea typeface="Roboto" panose="02000000000000000000" pitchFamily="2" charset="0"/>
                <a:cs typeface="Roboto" panose="02000000000000000000" pitchFamily="2" charset="0"/>
              </a:rPr>
              <a:t>allocable</a:t>
            </a:r>
            <a:r>
              <a:rPr lang="en-US" sz="2400" dirty="0">
                <a:latin typeface="Roboto" panose="02000000000000000000" pitchFamily="2" charset="0"/>
                <a:ea typeface="Roboto" panose="02000000000000000000" pitchFamily="2" charset="0"/>
                <a:cs typeface="Roboto" panose="02000000000000000000" pitchFamily="2" charset="0"/>
              </a:rPr>
              <a:t> to a specific grant if it is incurred solely in order to advance work under the grant and is deemed assignable, at least in part, to the grant</a:t>
            </a:r>
            <a:r>
              <a:rPr lang="en-US" sz="2000" dirty="0">
                <a:latin typeface="Roboto" panose="02000000000000000000" pitchFamily="2" charset="0"/>
                <a:ea typeface="Roboto" panose="02000000000000000000" pitchFamily="2" charset="0"/>
                <a:cs typeface="Roboto" panose="02000000000000000000" pitchFamily="2" charset="0"/>
              </a:rPr>
              <a:t>.</a:t>
            </a:r>
          </a:p>
          <a:p>
            <a:pPr marL="0" indent="0">
              <a:buNone/>
            </a:pPr>
            <a:endParaRPr lang="en-US" dirty="0"/>
          </a:p>
        </p:txBody>
      </p:sp>
      <p:sp>
        <p:nvSpPr>
          <p:cNvPr id="5" name="TextBox 4">
            <a:extLst>
              <a:ext uri="{FF2B5EF4-FFF2-40B4-BE49-F238E27FC236}">
                <a16:creationId xmlns:a16="http://schemas.microsoft.com/office/drawing/2014/main" id="{CC42140B-3CE1-8F4C-BFF5-5C17A35A4C8E}"/>
              </a:ext>
            </a:extLst>
          </p:cNvPr>
          <p:cNvSpPr txBox="1"/>
          <p:nvPr/>
        </p:nvSpPr>
        <p:spPr>
          <a:xfrm>
            <a:off x="457200" y="2971800"/>
            <a:ext cx="8305800" cy="2215991"/>
          </a:xfrm>
          <a:prstGeom prst="rect">
            <a:avLst/>
          </a:prstGeom>
          <a:noFill/>
        </p:spPr>
        <p:txBody>
          <a:bodyPr wrap="square" rtlCol="0">
            <a:spAutoFit/>
          </a:bodyPr>
          <a:lstStyle/>
          <a:p>
            <a:pPr algn="ctr"/>
            <a:r>
              <a:rPr lang="en-US" sz="2400" dirty="0">
                <a:latin typeface="Roboto" panose="02000000000000000000" pitchFamily="2" charset="0"/>
                <a:ea typeface="Roboto" panose="02000000000000000000" pitchFamily="2" charset="0"/>
                <a:cs typeface="Roboto" panose="02000000000000000000" pitchFamily="2" charset="0"/>
              </a:rPr>
              <a:t>Considerations in determining allocability:</a:t>
            </a:r>
          </a:p>
          <a:p>
            <a:pPr algn="ctr"/>
            <a:endParaRPr lang="en-US" sz="2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Does the cost benefit the project?</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Does the cost advance the work on the project?</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Is the cost necessary for the project</a:t>
            </a:r>
            <a:r>
              <a:rPr lang="en-US" sz="2000" dirty="0">
                <a:latin typeface="Roboto" panose="02000000000000000000" pitchFamily="2" charset="0"/>
                <a:ea typeface="Roboto" panose="02000000000000000000" pitchFamily="2" charset="0"/>
                <a:cs typeface="Roboto" panose="02000000000000000000" pitchFamily="2" charset="0"/>
              </a:rPr>
              <a:t>?</a:t>
            </a:r>
          </a:p>
          <a:p>
            <a:pPr algn="ctr"/>
            <a:endParaRPr lang="en-US" dirty="0"/>
          </a:p>
        </p:txBody>
      </p:sp>
    </p:spTree>
    <p:extLst>
      <p:ext uri="{BB962C8B-B14F-4D97-AF65-F5344CB8AC3E}">
        <p14:creationId xmlns:p14="http://schemas.microsoft.com/office/powerpoint/2010/main" val="503424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9E05-DE17-2B61-587E-E96F279994B3}"/>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A7B8179D-8A37-725A-75AD-EE6F81D138FE}"/>
              </a:ext>
            </a:extLst>
          </p:cNvPr>
          <p:cNvSpPr>
            <a:spLocks noGrp="1"/>
          </p:cNvSpPr>
          <p:nvPr>
            <p:ph idx="1"/>
          </p:nvPr>
        </p:nvSpPr>
        <p:spPr/>
        <p:txBody>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During the week the PI attends 3 community meetings and stops at Costco after one of the meetings because it is close by.</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The PI can allocate the cost of gas, mileage, and parking for the meetings to the project. </a:t>
            </a:r>
          </a:p>
          <a:p>
            <a:r>
              <a:rPr lang="en-US" sz="2400" dirty="0">
                <a:latin typeface="Roboto" panose="02000000000000000000" pitchFamily="2" charset="0"/>
                <a:ea typeface="Roboto" panose="02000000000000000000" pitchFamily="2" charset="0"/>
                <a:cs typeface="Roboto" panose="02000000000000000000" pitchFamily="2" charset="0"/>
              </a:rPr>
              <a:t>The PI would not be able to allocate costs that are not essential to the purpose of the project, such as the mileage to and from work everyday or the mileage for the detour to Costco.</a:t>
            </a:r>
          </a:p>
        </p:txBody>
      </p:sp>
    </p:spTree>
    <p:extLst>
      <p:ext uri="{BB962C8B-B14F-4D97-AF65-F5344CB8AC3E}">
        <p14:creationId xmlns:p14="http://schemas.microsoft.com/office/powerpoint/2010/main" val="13748521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C964-59FD-0809-1DDC-F0B759931467}"/>
              </a:ext>
            </a:extLst>
          </p:cNvPr>
          <p:cNvSpPr>
            <a:spLocks noGrp="1"/>
          </p:cNvSpPr>
          <p:nvPr>
            <p:ph type="title"/>
          </p:nvPr>
        </p:nvSpPr>
        <p:spPr/>
        <p:txBody>
          <a:bodyPr/>
          <a:lstStyle/>
          <a:p>
            <a:r>
              <a:rPr lang="en-US" dirty="0"/>
              <a:t>Consistently Treated</a:t>
            </a:r>
          </a:p>
        </p:txBody>
      </p:sp>
      <p:sp>
        <p:nvSpPr>
          <p:cNvPr id="3" name="Content Placeholder 2">
            <a:extLst>
              <a:ext uri="{FF2B5EF4-FFF2-40B4-BE49-F238E27FC236}">
                <a16:creationId xmlns:a16="http://schemas.microsoft.com/office/drawing/2014/main" id="{FBDB8F8F-A03D-6561-8AEB-05007321A9DF}"/>
              </a:ext>
            </a:extLst>
          </p:cNvPr>
          <p:cNvSpPr>
            <a:spLocks noGrp="1"/>
          </p:cNvSpPr>
          <p:nvPr>
            <p:ph idx="1"/>
          </p:nvPr>
        </p:nvSpPr>
        <p:spPr/>
        <p:txBody>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All costs must be treated </a:t>
            </a:r>
            <a:r>
              <a:rPr lang="en-US" sz="2400" b="1" u="sng" dirty="0">
                <a:latin typeface="Roboto" panose="02000000000000000000" pitchFamily="2" charset="0"/>
                <a:ea typeface="Roboto" panose="02000000000000000000" pitchFamily="2" charset="0"/>
                <a:cs typeface="Roboto" panose="02000000000000000000" pitchFamily="2" charset="0"/>
              </a:rPr>
              <a:t>consistently</a:t>
            </a:r>
            <a:r>
              <a:rPr lang="en-US" sz="2400" dirty="0">
                <a:latin typeface="Roboto" panose="02000000000000000000" pitchFamily="2" charset="0"/>
                <a:ea typeface="Roboto" panose="02000000000000000000" pitchFamily="2" charset="0"/>
                <a:cs typeface="Roboto" panose="02000000000000000000" pitchFamily="2" charset="0"/>
              </a:rPr>
              <a:t> for all work of the organization under like circumstances, regardless of the source of funding.</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Costs may be charged as either direct costs or indirect costs, depending on their identifiable benefit to a particular project or program.</a:t>
            </a:r>
          </a:p>
        </p:txBody>
      </p:sp>
    </p:spTree>
    <p:extLst>
      <p:ext uri="{BB962C8B-B14F-4D97-AF65-F5344CB8AC3E}">
        <p14:creationId xmlns:p14="http://schemas.microsoft.com/office/powerpoint/2010/main" val="1983695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1C1-8385-16FD-F79A-D4C25E8E4B13}"/>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D10BF78-51C5-40DD-CB84-6C7E69AED182}"/>
              </a:ext>
            </a:extLst>
          </p:cNvPr>
          <p:cNvSpPr>
            <a:spLocks noGrp="1"/>
          </p:cNvSpPr>
          <p:nvPr>
            <p:ph idx="1"/>
          </p:nvPr>
        </p:nvSpPr>
        <p:spPr/>
        <p:txBody>
          <a:bodyPr/>
          <a:lstStyle/>
          <a:p>
            <a:pPr marL="0" indent="0">
              <a:buNone/>
            </a:pPr>
            <a:r>
              <a:rPr lang="en-US" sz="1800" dirty="0">
                <a:latin typeface="Roboto" panose="02000000000000000000" pitchFamily="2" charset="0"/>
                <a:ea typeface="Roboto" panose="02000000000000000000" pitchFamily="2" charset="0"/>
                <a:cs typeface="Roboto" panose="02000000000000000000" pitchFamily="2" charset="0"/>
              </a:rPr>
              <a:t>The PI needs to budget for a  Community Outreach Worker who is 100% funded by this project.</a:t>
            </a:r>
          </a:p>
          <a:p>
            <a:pPr marL="0" indent="0">
              <a:buNone/>
            </a:pPr>
            <a:endParaRPr lang="en-US" sz="1800" dirty="0">
              <a:latin typeface="Roboto" panose="02000000000000000000" pitchFamily="2" charset="0"/>
              <a:ea typeface="Roboto" panose="02000000000000000000" pitchFamily="2" charset="0"/>
              <a:cs typeface="Roboto" panose="02000000000000000000" pitchFamily="2" charset="0"/>
            </a:endParaRPr>
          </a:p>
          <a:p>
            <a:r>
              <a:rPr lang="en-US" sz="1800" dirty="0">
                <a:latin typeface="Roboto" panose="02000000000000000000" pitchFamily="2" charset="0"/>
                <a:ea typeface="Roboto" panose="02000000000000000000" pitchFamily="2" charset="0"/>
                <a:cs typeface="Roboto" panose="02000000000000000000" pitchFamily="2" charset="0"/>
              </a:rPr>
              <a:t>The PI can budget the salary for the Outreach Worker to align with the salary of others in the same role with similar experience within the College.</a:t>
            </a:r>
          </a:p>
          <a:p>
            <a:r>
              <a:rPr lang="en-US" sz="1800" dirty="0">
                <a:latin typeface="Roboto" panose="02000000000000000000" pitchFamily="2" charset="0"/>
                <a:ea typeface="Roboto" panose="02000000000000000000" pitchFamily="2" charset="0"/>
                <a:cs typeface="Roboto" panose="02000000000000000000" pitchFamily="2" charset="0"/>
              </a:rPr>
              <a:t>The PI cannot budget the salary at a higher rate, even if the sponsor allows it.</a:t>
            </a:r>
          </a:p>
        </p:txBody>
      </p:sp>
    </p:spTree>
    <p:extLst>
      <p:ext uri="{BB962C8B-B14F-4D97-AF65-F5344CB8AC3E}">
        <p14:creationId xmlns:p14="http://schemas.microsoft.com/office/powerpoint/2010/main" val="29249267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5B17-B039-40C3-CE5F-67FD0C241C61}"/>
              </a:ext>
            </a:extLst>
          </p:cNvPr>
          <p:cNvSpPr>
            <a:spLocks noGrp="1"/>
          </p:cNvSpPr>
          <p:nvPr>
            <p:ph type="title"/>
          </p:nvPr>
        </p:nvSpPr>
        <p:spPr/>
        <p:txBody>
          <a:bodyPr/>
          <a:lstStyle/>
          <a:p>
            <a:r>
              <a:rPr lang="en-US" dirty="0"/>
              <a:t>Conformance</a:t>
            </a:r>
          </a:p>
        </p:txBody>
      </p:sp>
      <p:sp>
        <p:nvSpPr>
          <p:cNvPr id="3" name="Content Placeholder 2">
            <a:extLst>
              <a:ext uri="{FF2B5EF4-FFF2-40B4-BE49-F238E27FC236}">
                <a16:creationId xmlns:a16="http://schemas.microsoft.com/office/drawing/2014/main" id="{0986D538-5AD9-F155-5531-5DFB9F3E480F}"/>
              </a:ext>
            </a:extLst>
          </p:cNvPr>
          <p:cNvSpPr>
            <a:spLocks noGrp="1"/>
          </p:cNvSpPr>
          <p:nvPr>
            <p:ph idx="1"/>
          </p:nvPr>
        </p:nvSpPr>
        <p:spPr/>
        <p:txBody>
          <a:bodyPr/>
          <a:lstStyle/>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All costs must </a:t>
            </a:r>
            <a:r>
              <a:rPr lang="en-US" sz="2400" b="1" u="sng" dirty="0">
                <a:latin typeface="Roboto" panose="02000000000000000000" pitchFamily="2" charset="0"/>
                <a:ea typeface="Roboto" panose="02000000000000000000" pitchFamily="2" charset="0"/>
                <a:cs typeface="Roboto" panose="02000000000000000000" pitchFamily="2" charset="0"/>
              </a:rPr>
              <a:t>conform</a:t>
            </a:r>
            <a:r>
              <a:rPr lang="en-US" sz="2400" dirty="0">
                <a:latin typeface="Roboto" panose="02000000000000000000" pitchFamily="2" charset="0"/>
                <a:ea typeface="Roboto" panose="02000000000000000000" pitchFamily="2" charset="0"/>
                <a:cs typeface="Roboto" panose="02000000000000000000" pitchFamily="2" charset="0"/>
              </a:rPr>
              <a:t> to or adhere to the cost principles, sponsor’s terms and conditions and institutional policies.</a:t>
            </a:r>
          </a:p>
        </p:txBody>
      </p:sp>
    </p:spTree>
    <p:extLst>
      <p:ext uri="{BB962C8B-B14F-4D97-AF65-F5344CB8AC3E}">
        <p14:creationId xmlns:p14="http://schemas.microsoft.com/office/powerpoint/2010/main" val="152939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91C8-7BB2-D272-9DF1-6284347FDF5B}"/>
              </a:ext>
            </a:extLst>
          </p:cNvPr>
          <p:cNvSpPr>
            <a:spLocks noGrp="1"/>
          </p:cNvSpPr>
          <p:nvPr>
            <p:ph type="title"/>
          </p:nvPr>
        </p:nvSpPr>
        <p:spPr/>
        <p:txBody>
          <a:bodyPr/>
          <a:lstStyle/>
          <a:p>
            <a:r>
              <a:rPr lang="en-US" dirty="0"/>
              <a:t>Types of Cost</a:t>
            </a:r>
          </a:p>
        </p:txBody>
      </p:sp>
      <p:sp>
        <p:nvSpPr>
          <p:cNvPr id="3" name="Content Placeholder 2">
            <a:extLst>
              <a:ext uri="{FF2B5EF4-FFF2-40B4-BE49-F238E27FC236}">
                <a16:creationId xmlns:a16="http://schemas.microsoft.com/office/drawing/2014/main" id="{AF33B92A-E86D-662B-0CA7-FAC9ED8C2AAA}"/>
              </a:ext>
            </a:extLst>
          </p:cNvPr>
          <p:cNvSpPr>
            <a:spLocks noGrp="1"/>
          </p:cNvSpPr>
          <p:nvPr>
            <p:ph idx="1"/>
          </p:nvPr>
        </p:nvSpPr>
        <p:spPr/>
        <p:txBody>
          <a:bodyPr/>
          <a:lstStyle/>
          <a:p>
            <a:endParaRPr lang="en-US" dirty="0"/>
          </a:p>
          <a:p>
            <a:pPr marL="0" indent="0">
              <a:buNone/>
            </a:pPr>
            <a:endParaRPr lang="en-US" dirty="0"/>
          </a:p>
          <a:p>
            <a:pPr marL="0" indent="0" algn="ctr">
              <a:buNone/>
            </a:pPr>
            <a:r>
              <a:rPr lang="en-US" dirty="0">
                <a:latin typeface="Roboto" panose="02000000000000000000" pitchFamily="2" charset="0"/>
                <a:ea typeface="Roboto" panose="02000000000000000000" pitchFamily="2" charset="0"/>
                <a:cs typeface="Roboto" panose="02000000000000000000" pitchFamily="2" charset="0"/>
              </a:rPr>
              <a:t>Direct Costs vs. Indirect Costs</a:t>
            </a:r>
          </a:p>
        </p:txBody>
      </p:sp>
    </p:spTree>
    <p:extLst>
      <p:ext uri="{BB962C8B-B14F-4D97-AF65-F5344CB8AC3E}">
        <p14:creationId xmlns:p14="http://schemas.microsoft.com/office/powerpoint/2010/main" val="1092637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A545-EBA7-3C31-E1E6-2FF7948D99BD}"/>
              </a:ext>
            </a:extLst>
          </p:cNvPr>
          <p:cNvSpPr>
            <a:spLocks noGrp="1"/>
          </p:cNvSpPr>
          <p:nvPr>
            <p:ph type="title"/>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br>
              <a:rPr lang="en-US" dirty="0"/>
            </a:br>
            <a:r>
              <a:rPr lang="en-US" dirty="0"/>
              <a:t>Direct Costs</a:t>
            </a:r>
            <a:br>
              <a:rPr lang="en-US" dirty="0"/>
            </a:br>
            <a:r>
              <a:rPr kumimoji="0" lang="en-US" sz="22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Costs that are directly attributed to the project and are allowable </a:t>
            </a:r>
            <a:br>
              <a:rPr kumimoji="0" lang="en-US" sz="22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br>
              <a:rPr kumimoji="0" lang="en-US" sz="22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22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Typical Direct Cost Categories</a:t>
            </a:r>
            <a:br>
              <a:rPr kumimoji="0" lang="en-US" sz="2000" b="0" i="0" u="none" strike="noStrike" kern="0" cap="none" spc="0" normalizeH="0" baseline="0" noProof="0" dirty="0">
                <a:ln>
                  <a:noFill/>
                </a:ln>
                <a:solidFill>
                  <a:srgbClr val="444444"/>
                </a:solidFill>
                <a:effectLst/>
                <a:uLnTx/>
                <a:uFillTx/>
                <a:latin typeface="Roboto" panose="02000000000000000000" pitchFamily="2" charset="0"/>
                <a:ea typeface="Roboto" panose="02000000000000000000" pitchFamily="2" charset="0"/>
                <a:cs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50611FA2-FD34-EE47-6FB3-39FD7458F8B4}"/>
              </a:ext>
            </a:extLst>
          </p:cNvPr>
          <p:cNvSpPr>
            <a:spLocks noGrp="1"/>
          </p:cNvSpPr>
          <p:nvPr>
            <p:ph idx="1"/>
          </p:nvPr>
        </p:nvSpPr>
        <p:spPr/>
        <p:txBody>
          <a:bodyPr/>
          <a:lstStyle/>
          <a:p>
            <a:pPr marL="0" indent="0" algn="ctr">
              <a:buNone/>
            </a:pPr>
            <a:endParaRPr lang="en-US" sz="2000" b="1"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n-US" sz="2000" b="1"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p:txBody>
      </p:sp>
      <p:sp>
        <p:nvSpPr>
          <p:cNvPr id="7" name="Content Placeholder 3">
            <a:extLst>
              <a:ext uri="{FF2B5EF4-FFF2-40B4-BE49-F238E27FC236}">
                <a16:creationId xmlns:a16="http://schemas.microsoft.com/office/drawing/2014/main" id="{394EF8F9-F4DE-DF13-5FBE-EFCF82EB8B27}"/>
              </a:ext>
            </a:extLst>
          </p:cNvPr>
          <p:cNvSpPr txBox="1">
            <a:spLocks/>
          </p:cNvSpPr>
          <p:nvPr/>
        </p:nvSpPr>
        <p:spPr>
          <a:xfrm>
            <a:off x="4876800" y="1782762"/>
            <a:ext cx="4038600" cy="4525963"/>
          </a:xfrm>
          <a:prstGeom prst="rect">
            <a:avLst/>
          </a:prstGeom>
        </p:spPr>
        <p:txBody>
          <a:bodyPr/>
          <a:lstStyle>
            <a:lvl1pPr marL="342900" indent="-342900" algn="l" rtl="0" eaLnBrk="1" fontAlgn="base" hangingPunct="1">
              <a:spcBef>
                <a:spcPct val="20000"/>
              </a:spcBef>
              <a:spcAft>
                <a:spcPct val="0"/>
              </a:spcAft>
              <a:buChar char="•"/>
              <a:defRPr sz="3200" b="0" i="0">
                <a:solidFill>
                  <a:schemeClr val="tx1"/>
                </a:solidFill>
                <a:latin typeface="Avenir Next Regular" charset="0"/>
                <a:ea typeface="+mn-ea"/>
                <a:cs typeface="+mn-cs"/>
              </a:defRPr>
            </a:lvl1pPr>
            <a:lvl2pPr marL="742950" indent="-285750" algn="l" rtl="0" eaLnBrk="1" fontAlgn="base" hangingPunct="1">
              <a:spcBef>
                <a:spcPct val="20000"/>
              </a:spcBef>
              <a:spcAft>
                <a:spcPct val="0"/>
              </a:spcAft>
              <a:buChar char="–"/>
              <a:defRPr sz="2800" b="0" i="0">
                <a:solidFill>
                  <a:schemeClr val="tx1"/>
                </a:solidFill>
                <a:latin typeface="Avenir Next Regular" charset="0"/>
              </a:defRPr>
            </a:lvl2pPr>
            <a:lvl3pPr marL="1143000" indent="-228600" algn="l" rtl="0" eaLnBrk="1" fontAlgn="base" hangingPunct="1">
              <a:spcBef>
                <a:spcPct val="20000"/>
              </a:spcBef>
              <a:spcAft>
                <a:spcPct val="0"/>
              </a:spcAft>
              <a:buChar char="•"/>
              <a:defRPr sz="2400" b="0" i="0">
                <a:solidFill>
                  <a:schemeClr val="tx1"/>
                </a:solidFill>
                <a:latin typeface="Avenir Next Regular" charset="0"/>
              </a:defRPr>
            </a:lvl3pPr>
            <a:lvl4pPr marL="1600200" indent="-228600" algn="l" rtl="0" eaLnBrk="1" fontAlgn="base" hangingPunct="1">
              <a:spcBef>
                <a:spcPct val="20000"/>
              </a:spcBef>
              <a:spcAft>
                <a:spcPct val="0"/>
              </a:spcAft>
              <a:buChar char="–"/>
              <a:defRPr sz="2000" b="0" i="0">
                <a:solidFill>
                  <a:schemeClr val="tx1"/>
                </a:solidFill>
                <a:latin typeface="Avenir Next Regular" charset="0"/>
              </a:defRPr>
            </a:lvl4pPr>
            <a:lvl5pPr marL="2057400" indent="-228600" algn="l" rtl="0" eaLnBrk="1" fontAlgn="base" hangingPunct="1">
              <a:spcBef>
                <a:spcPct val="20000"/>
              </a:spcBef>
              <a:spcAft>
                <a:spcPct val="0"/>
              </a:spcAft>
              <a:buChar char="»"/>
              <a:defRPr sz="2000" b="0" i="0">
                <a:solidFill>
                  <a:schemeClr val="tx1"/>
                </a:solidFill>
                <a:latin typeface="Avenir Next Regular"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200" kern="0" spc="20" dirty="0">
                <a:latin typeface="Roboto" panose="02000000000000000000" pitchFamily="2" charset="0"/>
                <a:ea typeface="Roboto" panose="02000000000000000000" pitchFamily="2" charset="0"/>
                <a:cs typeface="Roboto" panose="02000000000000000000" pitchFamily="2" charset="0"/>
              </a:rPr>
              <a:t>Project Specific Materials and Supplies</a:t>
            </a:r>
          </a:p>
          <a:p>
            <a:r>
              <a:rPr lang="en-US" sz="2200" kern="0" spc="20" dirty="0">
                <a:latin typeface="Roboto" panose="02000000000000000000" pitchFamily="2" charset="0"/>
                <a:ea typeface="Roboto" panose="02000000000000000000" pitchFamily="2" charset="0"/>
                <a:cs typeface="Roboto" panose="02000000000000000000" pitchFamily="2" charset="0"/>
              </a:rPr>
              <a:t>Tuition</a:t>
            </a:r>
          </a:p>
          <a:p>
            <a:r>
              <a:rPr lang="en-US" sz="2200" kern="0" spc="20" dirty="0">
                <a:latin typeface="Roboto" panose="02000000000000000000" pitchFamily="2" charset="0"/>
                <a:ea typeface="Roboto" panose="02000000000000000000" pitchFamily="2" charset="0"/>
                <a:cs typeface="Roboto" panose="02000000000000000000" pitchFamily="2" charset="0"/>
              </a:rPr>
              <a:t>Animal Costs</a:t>
            </a:r>
          </a:p>
          <a:p>
            <a:r>
              <a:rPr lang="en-US" sz="2200" kern="0" spc="20" dirty="0">
                <a:latin typeface="Roboto" panose="02000000000000000000" pitchFamily="2" charset="0"/>
                <a:ea typeface="Roboto" panose="02000000000000000000" pitchFamily="2" charset="0"/>
                <a:cs typeface="Roboto" panose="02000000000000000000" pitchFamily="2" charset="0"/>
              </a:rPr>
              <a:t>Rental Fees</a:t>
            </a:r>
          </a:p>
          <a:p>
            <a:r>
              <a:rPr lang="en-US" sz="2200" kern="0" spc="20" dirty="0">
                <a:latin typeface="Roboto" panose="02000000000000000000" pitchFamily="2" charset="0"/>
                <a:ea typeface="Roboto" panose="02000000000000000000" pitchFamily="2" charset="0"/>
                <a:cs typeface="Roboto" panose="02000000000000000000" pitchFamily="2" charset="0"/>
              </a:rPr>
              <a:t>Data Management and Storage</a:t>
            </a:r>
          </a:p>
          <a:p>
            <a:r>
              <a:rPr lang="en-US" sz="2200" kern="0" spc="20" dirty="0">
                <a:latin typeface="Roboto" panose="02000000000000000000" pitchFamily="2" charset="0"/>
                <a:ea typeface="Roboto" panose="02000000000000000000" pitchFamily="2" charset="0"/>
                <a:cs typeface="Roboto" panose="02000000000000000000" pitchFamily="2" charset="0"/>
              </a:rPr>
              <a:t>Consultant</a:t>
            </a:r>
          </a:p>
        </p:txBody>
      </p:sp>
      <p:sp>
        <p:nvSpPr>
          <p:cNvPr id="5" name="TextBox 4">
            <a:extLst>
              <a:ext uri="{FF2B5EF4-FFF2-40B4-BE49-F238E27FC236}">
                <a16:creationId xmlns:a16="http://schemas.microsoft.com/office/drawing/2014/main" id="{0D85D420-4462-6E91-CC7E-420829704476}"/>
              </a:ext>
            </a:extLst>
          </p:cNvPr>
          <p:cNvSpPr txBox="1"/>
          <p:nvPr/>
        </p:nvSpPr>
        <p:spPr>
          <a:xfrm>
            <a:off x="440184" y="1782762"/>
            <a:ext cx="4208016" cy="3139321"/>
          </a:xfrm>
          <a:prstGeom prst="rect">
            <a:avLst/>
          </a:prstGeom>
          <a:noFill/>
        </p:spPr>
        <p:txBody>
          <a:bodyPr wrap="square" rtlCol="0">
            <a:spAutoFit/>
          </a:bodyPr>
          <a:lstStyle/>
          <a:p>
            <a:pPr marL="285750" indent="-285750">
              <a:buFont typeface="Arial" panose="020B0604020202020204" pitchFamily="34" charset="0"/>
              <a:buChar char="•"/>
            </a:pPr>
            <a:r>
              <a:rPr lang="en-US" sz="2200" spc="20" dirty="0">
                <a:latin typeface="Roboto" panose="02000000000000000000" pitchFamily="2" charset="0"/>
                <a:ea typeface="Roboto" panose="02000000000000000000" pitchFamily="2" charset="0"/>
                <a:cs typeface="Roboto" panose="02000000000000000000" pitchFamily="2" charset="0"/>
              </a:rPr>
              <a:t>Personnel Salary/Wages</a:t>
            </a:r>
          </a:p>
          <a:p>
            <a:pPr marL="285750" indent="-285750">
              <a:buFont typeface="Arial" panose="020B0604020202020204" pitchFamily="34" charset="0"/>
              <a:buChar char="•"/>
            </a:pPr>
            <a:r>
              <a:rPr lang="en-US" sz="2200" spc="20" dirty="0">
                <a:latin typeface="Roboto" panose="02000000000000000000" pitchFamily="2" charset="0"/>
                <a:ea typeface="Roboto" panose="02000000000000000000" pitchFamily="2" charset="0"/>
                <a:cs typeface="Roboto" panose="02000000000000000000" pitchFamily="2" charset="0"/>
              </a:rPr>
              <a:t>Fringe Benefits</a:t>
            </a:r>
          </a:p>
          <a:p>
            <a:pPr marL="285750" indent="-285750">
              <a:buFont typeface="Arial" panose="020B0604020202020204" pitchFamily="34" charset="0"/>
              <a:buChar char="•"/>
            </a:pPr>
            <a:r>
              <a:rPr lang="en-US" sz="2200" spc="20" dirty="0">
                <a:latin typeface="Roboto" panose="02000000000000000000" pitchFamily="2" charset="0"/>
                <a:ea typeface="Roboto" panose="02000000000000000000" pitchFamily="2" charset="0"/>
                <a:cs typeface="Roboto" panose="02000000000000000000" pitchFamily="2" charset="0"/>
              </a:rPr>
              <a:t>Travel</a:t>
            </a:r>
          </a:p>
          <a:p>
            <a:pPr marL="285750" indent="-285750">
              <a:buFont typeface="Arial" panose="020B0604020202020204" pitchFamily="34" charset="0"/>
              <a:buChar char="•"/>
            </a:pPr>
            <a:r>
              <a:rPr lang="en-US" sz="2200" spc="20" dirty="0">
                <a:latin typeface="Roboto" panose="02000000000000000000" pitchFamily="2" charset="0"/>
                <a:ea typeface="Roboto" panose="02000000000000000000" pitchFamily="2" charset="0"/>
                <a:cs typeface="Roboto" panose="02000000000000000000" pitchFamily="2" charset="0"/>
              </a:rPr>
              <a:t>Equipment</a:t>
            </a:r>
          </a:p>
          <a:p>
            <a:pPr marL="285750" indent="-285750">
              <a:buFont typeface="Arial" panose="020B0604020202020204" pitchFamily="34" charset="0"/>
              <a:buChar char="•"/>
            </a:pPr>
            <a:r>
              <a:rPr lang="en-US" sz="2200" kern="100" spc="20" dirty="0">
                <a:latin typeface="Roboto" panose="02000000000000000000" pitchFamily="2" charset="0"/>
                <a:ea typeface="Roboto" panose="02000000000000000000" pitchFamily="2" charset="0"/>
                <a:cs typeface="Roboto" panose="02000000000000000000" pitchFamily="2" charset="0"/>
              </a:rPr>
              <a:t>Participant</a:t>
            </a:r>
            <a:r>
              <a:rPr lang="en-US" sz="2200" spc="20" dirty="0">
                <a:latin typeface="Roboto" panose="02000000000000000000" pitchFamily="2" charset="0"/>
                <a:ea typeface="Roboto" panose="02000000000000000000" pitchFamily="2" charset="0"/>
                <a:cs typeface="Roboto" panose="02000000000000000000" pitchFamily="2" charset="0"/>
              </a:rPr>
              <a:t> Support</a:t>
            </a:r>
          </a:p>
          <a:p>
            <a:pPr marL="285750" indent="-285750">
              <a:buFont typeface="Arial" panose="020B0604020202020204" pitchFamily="34" charset="0"/>
              <a:buChar char="•"/>
            </a:pPr>
            <a:r>
              <a:rPr lang="en-US" sz="2200" spc="20" dirty="0">
                <a:latin typeface="Roboto" panose="02000000000000000000" pitchFamily="2" charset="0"/>
                <a:ea typeface="Roboto" panose="02000000000000000000" pitchFamily="2" charset="0"/>
                <a:cs typeface="Roboto" panose="02000000000000000000" pitchFamily="2" charset="0"/>
              </a:rPr>
              <a:t>Research Service Center Fees</a:t>
            </a:r>
          </a:p>
          <a:p>
            <a:pPr marL="285750" indent="-285750">
              <a:buFont typeface="Arial" panose="020B0604020202020204" pitchFamily="34" charset="0"/>
              <a:buChar char="•"/>
            </a:pPr>
            <a:r>
              <a:rPr lang="en-US" sz="2200" spc="20" dirty="0">
                <a:latin typeface="Roboto" panose="02000000000000000000" pitchFamily="2" charset="0"/>
                <a:ea typeface="Roboto" panose="02000000000000000000" pitchFamily="2" charset="0"/>
                <a:cs typeface="Roboto" panose="02000000000000000000" pitchFamily="2" charset="0"/>
              </a:rPr>
              <a:t>Subawards</a:t>
            </a:r>
          </a:p>
          <a:p>
            <a:pPr marL="285750" indent="-285750">
              <a:buFont typeface="Arial" panose="020B0604020202020204" pitchFamily="34" charset="0"/>
              <a:buChar char="•"/>
            </a:pPr>
            <a:r>
              <a:rPr lang="en-US" sz="2200" spc="20" dirty="0">
                <a:latin typeface="Roboto" panose="02000000000000000000" pitchFamily="2" charset="0"/>
                <a:ea typeface="Roboto" panose="02000000000000000000" pitchFamily="2" charset="0"/>
                <a:cs typeface="Roboto" panose="02000000000000000000" pitchFamily="2" charset="0"/>
              </a:rPr>
              <a:t>Contracted Services</a:t>
            </a:r>
          </a:p>
        </p:txBody>
      </p:sp>
    </p:spTree>
    <p:extLst>
      <p:ext uri="{BB962C8B-B14F-4D97-AF65-F5344CB8AC3E}">
        <p14:creationId xmlns:p14="http://schemas.microsoft.com/office/powerpoint/2010/main" val="3520857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ED10-D539-A7BA-ABA1-1C9618933CF9}"/>
              </a:ext>
            </a:extLst>
          </p:cNvPr>
          <p:cNvSpPr>
            <a:spLocks noGrp="1"/>
          </p:cNvSpPr>
          <p:nvPr>
            <p:ph type="title"/>
          </p:nvPr>
        </p:nvSpPr>
        <p:spPr/>
        <p:txBody>
          <a:bodyPr/>
          <a:lstStyle/>
          <a:p>
            <a:r>
              <a:rPr lang="en-US" dirty="0"/>
              <a:t>Personnel</a:t>
            </a:r>
          </a:p>
        </p:txBody>
      </p:sp>
      <p:sp>
        <p:nvSpPr>
          <p:cNvPr id="3" name="Content Placeholder 2">
            <a:extLst>
              <a:ext uri="{FF2B5EF4-FFF2-40B4-BE49-F238E27FC236}">
                <a16:creationId xmlns:a16="http://schemas.microsoft.com/office/drawing/2014/main" id="{DA979ED4-2B07-408D-D466-754C22349AD4}"/>
              </a:ext>
            </a:extLst>
          </p:cNvPr>
          <p:cNvSpPr>
            <a:spLocks noGrp="1"/>
          </p:cNvSpPr>
          <p:nvPr>
            <p:ph idx="1"/>
          </p:nvPr>
        </p:nvSpPr>
        <p:spPr>
          <a:xfrm>
            <a:off x="457200" y="1143000"/>
            <a:ext cx="8229600" cy="4678363"/>
          </a:xfrm>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Determine the amount of time (effort) that the PI will spend of the project</a:t>
            </a:r>
          </a:p>
          <a:p>
            <a:pPr lvl="1"/>
            <a:r>
              <a:rPr lang="en-US" sz="2000" dirty="0">
                <a:latin typeface="Roboto" panose="02000000000000000000" pitchFamily="2" charset="0"/>
                <a:ea typeface="Roboto" panose="02000000000000000000" pitchFamily="2" charset="0"/>
                <a:cs typeface="Roboto" panose="02000000000000000000" pitchFamily="2" charset="0"/>
              </a:rPr>
              <a:t>Calendar, Academic or Summer Months</a:t>
            </a:r>
          </a:p>
          <a:p>
            <a:pPr lvl="2"/>
            <a:r>
              <a:rPr lang="en-US" sz="1600" dirty="0">
                <a:latin typeface="Roboto" panose="02000000000000000000" pitchFamily="2" charset="0"/>
                <a:ea typeface="Roboto" panose="02000000000000000000" pitchFamily="2" charset="0"/>
                <a:cs typeface="Roboto" panose="02000000000000000000" pitchFamily="2" charset="0"/>
              </a:rPr>
              <a:t>Check with College to determine course buyout effort requirements</a:t>
            </a:r>
          </a:p>
          <a:p>
            <a:pPr lvl="1"/>
            <a:r>
              <a:rPr lang="en-US" sz="2000" dirty="0">
                <a:latin typeface="Roboto" panose="02000000000000000000" pitchFamily="2" charset="0"/>
                <a:ea typeface="Roboto" panose="02000000000000000000" pitchFamily="2" charset="0"/>
                <a:cs typeface="Roboto" panose="02000000000000000000" pitchFamily="2" charset="0"/>
              </a:rPr>
              <a:t>NEW - Every senior or key personnel associated with a sponsored project must have 1% or greater annualized effort included in the budget for that project as long as salary/fringe are allowable costs.</a:t>
            </a:r>
          </a:p>
          <a:p>
            <a:r>
              <a:rPr lang="en-US" sz="2400" dirty="0">
                <a:latin typeface="Roboto" panose="02000000000000000000" pitchFamily="2" charset="0"/>
                <a:ea typeface="Roboto" panose="02000000000000000000" pitchFamily="2" charset="0"/>
                <a:cs typeface="Roboto" panose="02000000000000000000" pitchFamily="2" charset="0"/>
              </a:rPr>
              <a:t>Determine the number, qualifications and effort needed for other personnel</a:t>
            </a:r>
          </a:p>
          <a:p>
            <a:pPr lvl="1"/>
            <a:r>
              <a:rPr lang="en-US" sz="2000" dirty="0">
                <a:latin typeface="Roboto" panose="02000000000000000000" pitchFamily="2" charset="0"/>
                <a:ea typeface="Roboto" panose="02000000000000000000" pitchFamily="2" charset="0"/>
                <a:cs typeface="Roboto" panose="02000000000000000000" pitchFamily="2" charset="0"/>
              </a:rPr>
              <a:t>Co-Investigators - Technicians - Postdoctoral Fellows - Graduate Students - Undergraduate Students</a:t>
            </a:r>
          </a:p>
          <a:p>
            <a:r>
              <a:rPr lang="en-US" sz="2400" dirty="0">
                <a:latin typeface="Roboto" panose="02000000000000000000" pitchFamily="2" charset="0"/>
                <a:ea typeface="Roboto" panose="02000000000000000000" pitchFamily="2" charset="0"/>
                <a:cs typeface="Roboto" panose="02000000000000000000" pitchFamily="2" charset="0"/>
              </a:rPr>
              <a:t>Fringe costs follows salary effort </a:t>
            </a:r>
          </a:p>
          <a:p>
            <a:pPr marL="457200" lvl="1" indent="0">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457200" lvl="1" indent="0">
              <a:buNone/>
            </a:pP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21372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a:t>Session Overview</a:t>
            </a:r>
          </a:p>
        </p:txBody>
      </p:sp>
      <p:sp>
        <p:nvSpPr>
          <p:cNvPr id="3075" name="Rectangle 3"/>
          <p:cNvSpPr>
            <a:spLocks noGrp="1" noChangeArrowheads="1"/>
          </p:cNvSpPr>
          <p:nvPr>
            <p:ph type="body" idx="1"/>
          </p:nvPr>
        </p:nvSpPr>
        <p:spPr/>
        <p:txBody>
          <a:bodyPr/>
          <a:lstStyle/>
          <a:p>
            <a:pPr marL="0" indent="0" algn="ctr" eaLnBrk="1" hangingPunct="1">
              <a:buNone/>
            </a:pPr>
            <a:r>
              <a:rPr lang="en-US" sz="2400" dirty="0">
                <a:latin typeface="Roboto" panose="02000000000000000000" pitchFamily="2" charset="0"/>
                <a:ea typeface="Roboto" panose="02000000000000000000" pitchFamily="2" charset="0"/>
                <a:cs typeface="Roboto" panose="02000000000000000000" pitchFamily="2" charset="0"/>
              </a:rPr>
              <a:t>Today’s Session will Cover</a:t>
            </a:r>
          </a:p>
          <a:p>
            <a:pPr marL="0" indent="0" algn="ctr" eaLnBrk="1" hangingPunct="1">
              <a:buNone/>
            </a:pPr>
            <a:endParaRPr lang="en-US" sz="2400" dirty="0">
              <a:latin typeface="Roboto" panose="02000000000000000000" pitchFamily="2" charset="0"/>
              <a:ea typeface="Roboto" panose="02000000000000000000" pitchFamily="2" charset="0"/>
              <a:cs typeface="Roboto" panose="02000000000000000000" pitchFamily="2" charset="0"/>
            </a:endParaRPr>
          </a:p>
          <a:p>
            <a:pPr eaLnBrk="1" hangingPunct="1"/>
            <a:r>
              <a:rPr lang="en-US" sz="2400" dirty="0">
                <a:latin typeface="Roboto" panose="02000000000000000000" pitchFamily="2" charset="0"/>
                <a:ea typeface="Roboto" panose="02000000000000000000" pitchFamily="2" charset="0"/>
                <a:cs typeface="Roboto" panose="02000000000000000000" pitchFamily="2" charset="0"/>
              </a:rPr>
              <a:t>Funder’s Budget Requirements</a:t>
            </a:r>
          </a:p>
          <a:p>
            <a:pPr eaLnBrk="1" hangingPunct="1"/>
            <a:r>
              <a:rPr lang="en-US" sz="2400" dirty="0">
                <a:latin typeface="Roboto" panose="02000000000000000000" pitchFamily="2" charset="0"/>
                <a:ea typeface="Roboto" panose="02000000000000000000" pitchFamily="2" charset="0"/>
                <a:cs typeface="Roboto" panose="02000000000000000000" pitchFamily="2" charset="0"/>
              </a:rPr>
              <a:t>Cost Principles</a:t>
            </a:r>
          </a:p>
          <a:p>
            <a:pPr eaLnBrk="1" hangingPunct="1"/>
            <a:r>
              <a:rPr lang="en-US" sz="2400" dirty="0">
                <a:latin typeface="Roboto" panose="02000000000000000000" pitchFamily="2" charset="0"/>
                <a:ea typeface="Roboto" panose="02000000000000000000" pitchFamily="2" charset="0"/>
                <a:cs typeface="Roboto" panose="02000000000000000000" pitchFamily="2" charset="0"/>
              </a:rPr>
              <a:t>Types of Costs</a:t>
            </a:r>
          </a:p>
          <a:p>
            <a:pPr eaLnBrk="1" hangingPunct="1"/>
            <a:r>
              <a:rPr lang="en-US" sz="2400" dirty="0">
                <a:latin typeface="Roboto" panose="02000000000000000000" pitchFamily="2" charset="0"/>
                <a:ea typeface="Roboto" panose="02000000000000000000" pitchFamily="2" charset="0"/>
                <a:cs typeface="Roboto" panose="02000000000000000000" pitchFamily="2" charset="0"/>
              </a:rPr>
              <a:t>The Budget Narrative</a:t>
            </a:r>
          </a:p>
          <a:p>
            <a:pPr marL="0" indent="0" eaLnBrk="1" hangingPunct="1">
              <a:buNone/>
            </a:pPr>
            <a:r>
              <a:rPr lang="en-US" dirty="0">
                <a:latin typeface="Avenir Next Medium" charset="0"/>
              </a:rPr>
              <a:t> </a:t>
            </a:r>
          </a:p>
          <a:p>
            <a:pPr eaLnBrk="1" hangingPunct="1"/>
            <a:endParaRPr lang="en-US" dirty="0">
              <a:latin typeface="Avenir Next Medium"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06B6-E2BC-B5B5-4ABA-40F1A24B0439}"/>
              </a:ext>
            </a:extLst>
          </p:cNvPr>
          <p:cNvSpPr>
            <a:spLocks noGrp="1"/>
          </p:cNvSpPr>
          <p:nvPr>
            <p:ph type="title"/>
          </p:nvPr>
        </p:nvSpPr>
        <p:spPr/>
        <p:txBody>
          <a:bodyPr/>
          <a:lstStyle/>
          <a:p>
            <a:r>
              <a:rPr lang="en-US" dirty="0"/>
              <a:t>Personnel (continued)</a:t>
            </a:r>
          </a:p>
        </p:txBody>
      </p:sp>
      <p:sp>
        <p:nvSpPr>
          <p:cNvPr id="3" name="Content Placeholder 2">
            <a:extLst>
              <a:ext uri="{FF2B5EF4-FFF2-40B4-BE49-F238E27FC236}">
                <a16:creationId xmlns:a16="http://schemas.microsoft.com/office/drawing/2014/main" id="{B652ECC5-001B-B8F3-62EE-D7479E31B06E}"/>
              </a:ext>
            </a:extLst>
          </p:cNvPr>
          <p:cNvSpPr>
            <a:spLocks noGrp="1"/>
          </p:cNvSpPr>
          <p:nvPr>
            <p:ph idx="1"/>
          </p:nvPr>
        </p:nvSpPr>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Each person listed in the budget should have a specific role on the project.</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Be realistic about what each individual can accomplish and the time necessary for the work.</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Explain any fluctuations in effort levels and/or staffing levels in the budget justification for subsequent years.</a:t>
            </a:r>
          </a:p>
          <a:p>
            <a:pPr marL="0" indent="0">
              <a:buNone/>
            </a:pPr>
            <a:endParaRPr lang="en-US" dirty="0"/>
          </a:p>
        </p:txBody>
      </p:sp>
    </p:spTree>
    <p:extLst>
      <p:ext uri="{BB962C8B-B14F-4D97-AF65-F5344CB8AC3E}">
        <p14:creationId xmlns:p14="http://schemas.microsoft.com/office/powerpoint/2010/main" val="2498413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B149-6B52-9F8A-9C2D-E270543D5FB5}"/>
              </a:ext>
            </a:extLst>
          </p:cNvPr>
          <p:cNvSpPr>
            <a:spLocks noGrp="1"/>
          </p:cNvSpPr>
          <p:nvPr>
            <p:ph type="title"/>
          </p:nvPr>
        </p:nvSpPr>
        <p:spPr/>
        <p:txBody>
          <a:bodyPr/>
          <a:lstStyle/>
          <a:p>
            <a:r>
              <a:rPr lang="en-US" dirty="0"/>
              <a:t>Fringe Benefits</a:t>
            </a:r>
          </a:p>
        </p:txBody>
      </p:sp>
      <p:sp>
        <p:nvSpPr>
          <p:cNvPr id="3" name="Content Placeholder 2">
            <a:extLst>
              <a:ext uri="{FF2B5EF4-FFF2-40B4-BE49-F238E27FC236}">
                <a16:creationId xmlns:a16="http://schemas.microsoft.com/office/drawing/2014/main" id="{08CBFD20-0408-A28B-BDB5-9C7B7BE3AD3C}"/>
              </a:ext>
            </a:extLst>
          </p:cNvPr>
          <p:cNvSpPr>
            <a:spLocks noGrp="1"/>
          </p:cNvSpPr>
          <p:nvPr>
            <p:ph idx="1"/>
          </p:nvPr>
        </p:nvSpPr>
        <p:spPr/>
        <p:txBody>
          <a:bodyPr/>
          <a:lstStyle/>
          <a:p>
            <a:pPr marL="0" indent="0">
              <a:buNone/>
            </a:pPr>
            <a:r>
              <a:rPr lang="en-US" sz="2000" dirty="0">
                <a:latin typeface="Roboto" panose="02000000000000000000" pitchFamily="2" charset="0"/>
                <a:ea typeface="Roboto" panose="02000000000000000000" pitchFamily="2" charset="0"/>
                <a:cs typeface="Roboto" panose="02000000000000000000" pitchFamily="2" charset="0"/>
              </a:rPr>
              <a:t>Fringe benefits include items such as the employer’s contribution to:</a:t>
            </a:r>
          </a:p>
          <a:p>
            <a:r>
              <a:rPr lang="en-US" sz="2000" dirty="0">
                <a:latin typeface="Roboto" panose="02000000000000000000" pitchFamily="2" charset="0"/>
                <a:ea typeface="Roboto" panose="02000000000000000000" pitchFamily="2" charset="0"/>
                <a:cs typeface="Roboto" panose="02000000000000000000" pitchFamily="2" charset="0"/>
              </a:rPr>
              <a:t>Retirement</a:t>
            </a:r>
          </a:p>
          <a:p>
            <a:r>
              <a:rPr lang="en-US" sz="2000" dirty="0">
                <a:latin typeface="Roboto" panose="02000000000000000000" pitchFamily="2" charset="0"/>
                <a:ea typeface="Roboto" panose="02000000000000000000" pitchFamily="2" charset="0"/>
                <a:cs typeface="Roboto" panose="02000000000000000000" pitchFamily="2" charset="0"/>
              </a:rPr>
              <a:t>Health insurance</a:t>
            </a:r>
          </a:p>
          <a:p>
            <a:r>
              <a:rPr lang="en-US" sz="2000" dirty="0">
                <a:latin typeface="Roboto" panose="02000000000000000000" pitchFamily="2" charset="0"/>
                <a:ea typeface="Roboto" panose="02000000000000000000" pitchFamily="2" charset="0"/>
                <a:cs typeface="Roboto" panose="02000000000000000000" pitchFamily="2" charset="0"/>
              </a:rPr>
              <a:t>FICA and Medicare FICA</a:t>
            </a:r>
          </a:p>
          <a:p>
            <a:r>
              <a:rPr lang="en-US" sz="2000" dirty="0">
                <a:latin typeface="Roboto" panose="02000000000000000000" pitchFamily="2" charset="0"/>
                <a:ea typeface="Roboto" panose="02000000000000000000" pitchFamily="2" charset="0"/>
                <a:cs typeface="Roboto" panose="02000000000000000000" pitchFamily="2" charset="0"/>
              </a:rPr>
              <a:t>Unemployment compensation</a:t>
            </a:r>
          </a:p>
          <a:p>
            <a:r>
              <a:rPr lang="en-US" sz="2000" dirty="0">
                <a:latin typeface="Roboto" panose="02000000000000000000" pitchFamily="2" charset="0"/>
                <a:ea typeface="Roboto" panose="02000000000000000000" pitchFamily="2" charset="0"/>
                <a:cs typeface="Roboto" panose="02000000000000000000" pitchFamily="2" charset="0"/>
              </a:rPr>
              <a:t>Workers’ compensation</a:t>
            </a:r>
          </a:p>
          <a:p>
            <a:r>
              <a:rPr lang="en-US" sz="2000" dirty="0">
                <a:latin typeface="Roboto" panose="02000000000000000000" pitchFamily="2" charset="0"/>
                <a:ea typeface="Roboto" panose="02000000000000000000" pitchFamily="2" charset="0"/>
                <a:cs typeface="Roboto" panose="02000000000000000000" pitchFamily="2" charset="0"/>
              </a:rPr>
              <a:t>Income continuation insurance and life insurance</a:t>
            </a:r>
          </a:p>
          <a:p>
            <a:endParaRPr lang="en-US" sz="20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dirty="0">
                <a:latin typeface="Roboto" panose="02000000000000000000" pitchFamily="2" charset="0"/>
                <a:ea typeface="Roboto" panose="02000000000000000000" pitchFamily="2" charset="0"/>
                <a:cs typeface="Roboto" panose="02000000000000000000" pitchFamily="2" charset="0"/>
              </a:rPr>
              <a:t>Requests for fringe benefits are calculated on the percent of salary being requested from the sponsor.</a:t>
            </a:r>
          </a:p>
          <a:p>
            <a:pPr marL="0" indent="0">
              <a:buNone/>
            </a:pP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56681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022A-B269-6323-C1DA-B96FE839E6D1}"/>
              </a:ext>
            </a:extLst>
          </p:cNvPr>
          <p:cNvSpPr>
            <a:spLocks noGrp="1"/>
          </p:cNvSpPr>
          <p:nvPr>
            <p:ph type="title"/>
          </p:nvPr>
        </p:nvSpPr>
        <p:spPr/>
        <p:txBody>
          <a:bodyPr/>
          <a:lstStyle/>
          <a:p>
            <a:r>
              <a:rPr lang="en-US" dirty="0"/>
              <a:t>Equipment</a:t>
            </a:r>
          </a:p>
        </p:txBody>
      </p:sp>
      <p:sp>
        <p:nvSpPr>
          <p:cNvPr id="3" name="Content Placeholder 2">
            <a:extLst>
              <a:ext uri="{FF2B5EF4-FFF2-40B4-BE49-F238E27FC236}">
                <a16:creationId xmlns:a16="http://schemas.microsoft.com/office/drawing/2014/main" id="{DDD86936-941F-6DB6-8DBC-E64F2FA3DEFC}"/>
              </a:ext>
            </a:extLst>
          </p:cNvPr>
          <p:cNvSpPr>
            <a:spLocks noGrp="1"/>
          </p:cNvSpPr>
          <p:nvPr>
            <p:ph idx="1"/>
          </p:nvPr>
        </p:nvSpPr>
        <p:spPr>
          <a:xfrm>
            <a:off x="457200" y="1524000"/>
            <a:ext cx="8229600" cy="4525963"/>
          </a:xfrm>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Per unit acquisition cost with a value of $10,000 (NEW) or more and a useful life of more than one year</a:t>
            </a:r>
          </a:p>
          <a:p>
            <a:pPr lvl="1"/>
            <a:r>
              <a:rPr lang="en-US" sz="2000" dirty="0">
                <a:latin typeface="Roboto" panose="02000000000000000000" pitchFamily="2" charset="0"/>
                <a:ea typeface="Roboto" panose="02000000000000000000" pitchFamily="2" charset="0"/>
                <a:cs typeface="Roboto" panose="02000000000000000000" pitchFamily="2" charset="0"/>
              </a:rPr>
              <a:t>Use is primarily allocated to proposed research</a:t>
            </a:r>
          </a:p>
          <a:p>
            <a:pPr lvl="1"/>
            <a:r>
              <a:rPr lang="en-US" sz="2000" dirty="0">
                <a:latin typeface="Roboto" panose="02000000000000000000" pitchFamily="2" charset="0"/>
                <a:ea typeface="Roboto" panose="02000000000000000000" pitchFamily="2" charset="0"/>
                <a:cs typeface="Roboto" panose="02000000000000000000" pitchFamily="2" charset="0"/>
              </a:rPr>
              <a:t>Excluded from indirect cost base</a:t>
            </a:r>
          </a:p>
          <a:p>
            <a:pPr marL="457200" lvl="1"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Considerations</a:t>
            </a:r>
          </a:p>
          <a:p>
            <a:pPr marL="457200" lvl="1" indent="0">
              <a:buNone/>
            </a:pPr>
            <a:r>
              <a:rPr lang="en-US" sz="2000" dirty="0">
                <a:latin typeface="Roboto" panose="02000000000000000000" pitchFamily="2" charset="0"/>
                <a:ea typeface="Roboto" panose="02000000000000000000" pitchFamily="2" charset="0"/>
                <a:cs typeface="Roboto" panose="02000000000000000000" pitchFamily="2" charset="0"/>
              </a:rPr>
              <a:t>-   Most equipment is requested during the first year of a project</a:t>
            </a:r>
          </a:p>
          <a:p>
            <a:pPr marL="457200" lvl="1" indent="0">
              <a:buNone/>
            </a:pPr>
            <a:r>
              <a:rPr lang="en-US" sz="2000" dirty="0">
                <a:latin typeface="Roboto" panose="02000000000000000000" pitchFamily="2" charset="0"/>
                <a:ea typeface="Roboto" panose="02000000000000000000" pitchFamily="2" charset="0"/>
                <a:cs typeface="Roboto" panose="02000000000000000000" pitchFamily="2" charset="0"/>
              </a:rPr>
              <a:t>-   A strong justification is required especially if similar equipment      is already available.</a:t>
            </a:r>
          </a:p>
          <a:p>
            <a:pPr marL="457200" lvl="1" indent="0">
              <a:buNone/>
            </a:pP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67371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3085-EA52-C497-AE44-89CCC4E47DAD}"/>
              </a:ext>
            </a:extLst>
          </p:cNvPr>
          <p:cNvSpPr>
            <a:spLocks noGrp="1"/>
          </p:cNvSpPr>
          <p:nvPr>
            <p:ph type="title"/>
          </p:nvPr>
        </p:nvSpPr>
        <p:spPr/>
        <p:txBody>
          <a:bodyPr/>
          <a:lstStyle/>
          <a:p>
            <a:r>
              <a:rPr lang="en-US" dirty="0"/>
              <a:t>Direct Cost Considerations</a:t>
            </a:r>
            <a:br>
              <a:rPr lang="en-US" dirty="0"/>
            </a:br>
            <a:r>
              <a:rPr lang="en-US" dirty="0">
                <a:hlinkClick r:id="rId2" action="ppaction://hlinkfile"/>
              </a:rPr>
              <a:t>Subrecipient, Vendor, or Consultant</a:t>
            </a:r>
            <a:endParaRPr lang="en-US" dirty="0"/>
          </a:p>
        </p:txBody>
      </p:sp>
      <p:sp>
        <p:nvSpPr>
          <p:cNvPr id="8" name="Content Placeholder 2">
            <a:extLst>
              <a:ext uri="{FF2B5EF4-FFF2-40B4-BE49-F238E27FC236}">
                <a16:creationId xmlns:a16="http://schemas.microsoft.com/office/drawing/2014/main" id="{59BAC33F-1E0A-15AC-00E4-D8CA172BBA1A}"/>
              </a:ext>
            </a:extLst>
          </p:cNvPr>
          <p:cNvSpPr txBox="1">
            <a:spLocks/>
          </p:cNvSpPr>
          <p:nvPr/>
        </p:nvSpPr>
        <p:spPr bwMode="auto">
          <a:xfrm>
            <a:off x="457200" y="1417638"/>
            <a:ext cx="8229600" cy="399256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0" i="0">
                <a:solidFill>
                  <a:schemeClr val="tx1"/>
                </a:solidFill>
                <a:latin typeface="Avenir Next Regular" charset="0"/>
                <a:ea typeface="+mn-ea"/>
                <a:cs typeface="+mn-cs"/>
              </a:defRPr>
            </a:lvl1pPr>
            <a:lvl2pPr marL="742950" indent="-285750" algn="l" rtl="0" eaLnBrk="1" fontAlgn="base" hangingPunct="1">
              <a:spcBef>
                <a:spcPct val="20000"/>
              </a:spcBef>
              <a:spcAft>
                <a:spcPct val="0"/>
              </a:spcAft>
              <a:buChar char="–"/>
              <a:defRPr sz="2400" b="0" i="0">
                <a:solidFill>
                  <a:schemeClr val="tx1"/>
                </a:solidFill>
                <a:latin typeface="Avenir Next Regular" charset="0"/>
              </a:defRPr>
            </a:lvl2pPr>
            <a:lvl3pPr marL="1143000" indent="-228600" algn="l" rtl="0" eaLnBrk="1" fontAlgn="base" hangingPunct="1">
              <a:spcBef>
                <a:spcPct val="20000"/>
              </a:spcBef>
              <a:spcAft>
                <a:spcPct val="0"/>
              </a:spcAft>
              <a:buChar char="•"/>
              <a:defRPr sz="2000" b="0" i="0">
                <a:solidFill>
                  <a:schemeClr val="tx1"/>
                </a:solidFill>
                <a:latin typeface="Avenir Next Regular" charset="0"/>
              </a:defRPr>
            </a:lvl3pPr>
            <a:lvl4pPr marL="1600200" indent="-228600" algn="l" rtl="0" eaLnBrk="1" fontAlgn="base" hangingPunct="1">
              <a:spcBef>
                <a:spcPct val="20000"/>
              </a:spcBef>
              <a:spcAft>
                <a:spcPct val="0"/>
              </a:spcAft>
              <a:buChar char="–"/>
              <a:defRPr sz="1800" b="0" i="0">
                <a:solidFill>
                  <a:schemeClr val="tx1"/>
                </a:solidFill>
                <a:latin typeface="Avenir Next Regular" charset="0"/>
              </a:defRPr>
            </a:lvl4pPr>
            <a:lvl5pPr marL="2057400" indent="-228600" algn="l" rtl="0" eaLnBrk="1" fontAlgn="base" hangingPunct="1">
              <a:spcBef>
                <a:spcPct val="20000"/>
              </a:spcBef>
              <a:spcAft>
                <a:spcPct val="0"/>
              </a:spcAft>
              <a:buChar char="»"/>
              <a:defRPr sz="1800" b="0" i="0">
                <a:solidFill>
                  <a:schemeClr val="tx1"/>
                </a:solidFill>
                <a:latin typeface="Avenir Next Regular"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None/>
            </a:pPr>
            <a:r>
              <a:rPr lang="en-US" sz="19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Determining whether an external individual or organization collaborating on an ECU sponsored project should be engaged as a subrecipient, a contractor (vendor), or a consultant can be a confusing task and one in which a degree of judgment is often needed. </a:t>
            </a:r>
          </a:p>
          <a:p>
            <a:pPr marL="0" indent="0">
              <a:buNone/>
            </a:pPr>
            <a:r>
              <a:rPr lang="en-US" sz="19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The decision is significant because it:</a:t>
            </a:r>
          </a:p>
          <a:p>
            <a:r>
              <a:rPr lang="en-US" sz="19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determines the allocation of project responsibilities, </a:t>
            </a:r>
          </a:p>
          <a:p>
            <a:r>
              <a:rPr lang="en-US" sz="19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influences the appropriate application of indirect cost rates,</a:t>
            </a:r>
          </a:p>
          <a:p>
            <a:r>
              <a:rPr lang="en-US" sz="19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identifies applicable compliance requirements, </a:t>
            </a:r>
          </a:p>
          <a:p>
            <a:r>
              <a:rPr lang="en-US" sz="19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specifies the internal business process and type of legal agreement required, </a:t>
            </a:r>
          </a:p>
          <a:p>
            <a:r>
              <a:rPr lang="en-US" sz="19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identifies the type and level of monitoring of the collaborator’s work that will be required and governs audit requirements.</a:t>
            </a:r>
            <a:endParaRPr lang="en-US" sz="1900" kern="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000" kern="0" dirty="0">
              <a:latin typeface="Roboto" panose="02000000000000000000" pitchFamily="2" charset="0"/>
              <a:ea typeface="Roboto" panose="02000000000000000000" pitchFamily="2" charset="0"/>
              <a:cs typeface="Roboto" panose="02000000000000000000" pitchFamily="2" charset="0"/>
            </a:endParaRPr>
          </a:p>
          <a:p>
            <a:pPr marL="0" indent="0">
              <a:buFontTx/>
              <a:buNone/>
            </a:pPr>
            <a:endParaRPr lang="en-US" sz="2000" kern="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03336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F6E2-498B-F6EC-8056-BAA32ACF3660}"/>
              </a:ext>
            </a:extLst>
          </p:cNvPr>
          <p:cNvSpPr>
            <a:spLocks noGrp="1"/>
          </p:cNvSpPr>
          <p:nvPr>
            <p:ph type="title"/>
          </p:nvPr>
        </p:nvSpPr>
        <p:spPr>
          <a:xfrm>
            <a:off x="304800" y="304800"/>
            <a:ext cx="8229600" cy="1143000"/>
          </a:xfrm>
        </p:spPr>
        <p:txBody>
          <a:bodyPr/>
          <a:lstStyle/>
          <a:p>
            <a:r>
              <a:rPr lang="en-US" dirty="0"/>
              <a:t>Subaward</a:t>
            </a:r>
          </a:p>
        </p:txBody>
      </p:sp>
      <p:sp>
        <p:nvSpPr>
          <p:cNvPr id="3" name="Content Placeholder 2">
            <a:extLst>
              <a:ext uri="{FF2B5EF4-FFF2-40B4-BE49-F238E27FC236}">
                <a16:creationId xmlns:a16="http://schemas.microsoft.com/office/drawing/2014/main" id="{35755225-06BA-9FDF-6D42-0D4F2CA00550}"/>
              </a:ext>
            </a:extLst>
          </p:cNvPr>
          <p:cNvSpPr>
            <a:spLocks noGrp="1"/>
          </p:cNvSpPr>
          <p:nvPr>
            <p:ph idx="1"/>
          </p:nvPr>
        </p:nvSpPr>
        <p:spPr>
          <a:xfrm>
            <a:off x="457200" y="1295400"/>
            <a:ext cx="8229600" cy="4754563"/>
          </a:xfrm>
        </p:spPr>
        <p:txBody>
          <a:bodyPr/>
          <a:lstStyle/>
          <a:p>
            <a:pPr>
              <a:spcBef>
                <a:spcPct val="0"/>
              </a:spcBef>
              <a:defRPr/>
            </a:pPr>
            <a:r>
              <a:rPr kumimoji="0" lang="en-US"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Participate in a creative way in conceptualizing and /or designing the project.</a:t>
            </a:r>
          </a:p>
          <a:p>
            <a:pPr>
              <a:spcBef>
                <a:spcPct val="0"/>
              </a:spcBef>
              <a:defRPr/>
            </a:pPr>
            <a:r>
              <a:rPr kumimoji="0" lang="en-US"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Conduct an intellectually significant portion of the project.</a:t>
            </a:r>
          </a:p>
          <a:p>
            <a:pPr>
              <a:spcBef>
                <a:spcPct val="0"/>
              </a:spcBef>
              <a:defRPr/>
            </a:pPr>
            <a:r>
              <a:rPr kumimoji="0" lang="en-US"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Use funds to support ECU in conducting a project for a public purpose.</a:t>
            </a:r>
          </a:p>
          <a:p>
            <a:pPr>
              <a:spcBef>
                <a:spcPct val="0"/>
              </a:spcBef>
              <a:defRPr/>
            </a:pPr>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Must provide ECU with </a:t>
            </a:r>
          </a:p>
          <a:p>
            <a:pPr lvl="1">
              <a:spcBef>
                <a:spcPct val="0"/>
              </a:spcBef>
              <a:defRPr/>
            </a:pP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rPr>
              <a:t>Completed Subaward Commitment Form</a:t>
            </a:r>
          </a:p>
          <a:p>
            <a:pPr lvl="1">
              <a:spcBef>
                <a:spcPct val="0"/>
              </a:spcBef>
              <a:defRPr/>
            </a:pPr>
            <a:r>
              <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Detailed Statement of Work</a:t>
            </a:r>
          </a:p>
          <a:p>
            <a:pPr lvl="1">
              <a:spcBef>
                <a:spcPct val="0"/>
              </a:spcBef>
              <a:defRPr/>
            </a:pP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rPr>
              <a:t>Detailed Budget and Budget Justification</a:t>
            </a:r>
            <a:endParaRPr kumimoji="0" lang="en-US"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a:spcBef>
                <a:spcPct val="0"/>
              </a:spcBef>
              <a:defRPr/>
            </a:pPr>
            <a:r>
              <a:rPr kumimoji="0" lang="en-US"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Upon receipt of award, they must adhere to the terms and conditions from the sponsor.</a:t>
            </a:r>
          </a:p>
          <a:p>
            <a:pPr>
              <a:spcBef>
                <a:spcPct val="0"/>
              </a:spcBef>
              <a:defRPr/>
            </a:pPr>
            <a:r>
              <a:rPr kumimoji="0" lang="en-US"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ECU PI/PD plays a significant role in monitoring the progress of the subrecipients on its scope of work and the subrecipient’s expenditure of funds during the conduct of the sponsored project.</a:t>
            </a:r>
            <a:endParaRPr lang="en-US" dirty="0"/>
          </a:p>
        </p:txBody>
      </p:sp>
    </p:spTree>
    <p:extLst>
      <p:ext uri="{BB962C8B-B14F-4D97-AF65-F5344CB8AC3E}">
        <p14:creationId xmlns:p14="http://schemas.microsoft.com/office/powerpoint/2010/main" val="1121835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5B3B-AD30-3163-1899-A09CE9FC25BC}"/>
              </a:ext>
            </a:extLst>
          </p:cNvPr>
          <p:cNvSpPr>
            <a:spLocks noGrp="1"/>
          </p:cNvSpPr>
          <p:nvPr>
            <p:ph type="title"/>
          </p:nvPr>
        </p:nvSpPr>
        <p:spPr/>
        <p:txBody>
          <a:bodyPr/>
          <a:lstStyle/>
          <a:p>
            <a:r>
              <a:rPr lang="en-US" dirty="0"/>
              <a:t>Contractor (Vendor)</a:t>
            </a:r>
          </a:p>
        </p:txBody>
      </p:sp>
      <p:sp>
        <p:nvSpPr>
          <p:cNvPr id="3" name="Content Placeholder 2">
            <a:extLst>
              <a:ext uri="{FF2B5EF4-FFF2-40B4-BE49-F238E27FC236}">
                <a16:creationId xmlns:a16="http://schemas.microsoft.com/office/drawing/2014/main" id="{E374864F-6967-9E8B-6BFD-DABFC2D9424F}"/>
              </a:ext>
            </a:extLst>
          </p:cNvPr>
          <p:cNvSpPr>
            <a:spLocks noGrp="1"/>
          </p:cNvSpPr>
          <p:nvPr>
            <p:ph idx="1"/>
          </p:nvPr>
        </p:nvSpPr>
        <p:spPr/>
        <p:txBody>
          <a:bodyPr/>
          <a:lstStyle/>
          <a:p>
            <a:pPr algn="l"/>
            <a:endParaRPr lang="en-US" sz="1800" b="0" i="0" u="none" strike="noStrike" baseline="0" dirty="0">
              <a:solidFill>
                <a:srgbClr val="000000"/>
              </a:solidFill>
              <a:latin typeface="Symbol" panose="05050102010706020507" pitchFamily="18" charset="2"/>
            </a:endParaRPr>
          </a:p>
          <a:p>
            <a:r>
              <a:rPr lang="en-US" sz="20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Provides little or no contribution to the conceptualization and/or design of the overall project.</a:t>
            </a:r>
          </a:p>
          <a:p>
            <a:r>
              <a:rPr lang="en-US" sz="20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Their intellectual contribution is limited and does not constitute a significant contribution to the overall programmatic effort.</a:t>
            </a:r>
          </a:p>
          <a:p>
            <a:r>
              <a:rPr lang="en-US" sz="20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Provides a good or service to ECU that is secondary to the central purpose of ECU’s project. </a:t>
            </a:r>
          </a:p>
          <a:p>
            <a:pPr algn="l"/>
            <a:r>
              <a:rPr lang="en-US" sz="20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ECU specifies the work that is to be done and will request a price quote or estimated cost (with budget) from the entity.</a:t>
            </a:r>
          </a:p>
          <a:p>
            <a:pPr algn="l"/>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R</a:t>
            </a:r>
            <a:r>
              <a:rPr lang="en-US" sz="20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outinely provides similar goods and services to other entities as a part of its normal business operations.</a:t>
            </a:r>
          </a:p>
          <a:p>
            <a:pPr algn="l"/>
            <a:endParaRPr lang="en-US" sz="20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endParaRPr>
          </a:p>
          <a:p>
            <a:endParaRPr lang="en-US" sz="20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p>
        </p:txBody>
      </p:sp>
    </p:spTree>
    <p:extLst>
      <p:ext uri="{BB962C8B-B14F-4D97-AF65-F5344CB8AC3E}">
        <p14:creationId xmlns:p14="http://schemas.microsoft.com/office/powerpoint/2010/main" val="37418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CB98-E5A5-E578-3C72-843EB863480C}"/>
              </a:ext>
            </a:extLst>
          </p:cNvPr>
          <p:cNvSpPr>
            <a:spLocks noGrp="1"/>
          </p:cNvSpPr>
          <p:nvPr>
            <p:ph type="title"/>
          </p:nvPr>
        </p:nvSpPr>
        <p:spPr/>
        <p:txBody>
          <a:bodyPr/>
          <a:lstStyle/>
          <a:p>
            <a:r>
              <a:rPr lang="en-US" dirty="0"/>
              <a:t>Consultant</a:t>
            </a:r>
          </a:p>
        </p:txBody>
      </p:sp>
      <p:sp>
        <p:nvSpPr>
          <p:cNvPr id="3" name="Content Placeholder 2">
            <a:extLst>
              <a:ext uri="{FF2B5EF4-FFF2-40B4-BE49-F238E27FC236}">
                <a16:creationId xmlns:a16="http://schemas.microsoft.com/office/drawing/2014/main" id="{AF30A582-0BF5-0768-42E2-84AA7BE57E22}"/>
              </a:ext>
            </a:extLst>
          </p:cNvPr>
          <p:cNvSpPr>
            <a:spLocks noGrp="1"/>
          </p:cNvSpPr>
          <p:nvPr>
            <p:ph idx="1"/>
          </p:nvPr>
        </p:nvSpPr>
        <p:spPr/>
        <p:txBody>
          <a:bodyPr/>
          <a:lstStyle/>
          <a:p>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I</a:t>
            </a:r>
            <a:r>
              <a:rPr lang="en-US" sz="20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ndividual who possesses special knowledge or skills and acts under self-employment (i.e., as an independent contractor as defined by the Internal Revenue Service) to provide that expertise to a client for a fee.</a:t>
            </a:r>
          </a:p>
          <a:p>
            <a:r>
              <a:rPr lang="en-US" sz="20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Is not acting in an employee/employer relationship with ECU as defined by the IRS (i.e., the consultant determines how the work will be accomplished, works independently, maintains own office or facilities, is compensated for deliverables rather than time worked, etc.). </a:t>
            </a:r>
          </a:p>
          <a:p>
            <a:r>
              <a:rPr lang="en-US" sz="20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Possesses a high level of expertise to assist with one or only a few very well-defined tasks of the sponsored project (e.g., developing a marketing plan or evaluating a project). </a:t>
            </a:r>
          </a:p>
          <a:p>
            <a:endParaRPr lang="en-US" sz="1800" b="0" i="0" u="none" strike="noStrike" baseline="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792120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B7EF-9B95-FA9A-7415-A560BDE0D34B}"/>
              </a:ext>
            </a:extLst>
          </p:cNvPr>
          <p:cNvSpPr>
            <a:spLocks noGrp="1"/>
          </p:cNvSpPr>
          <p:nvPr>
            <p:ph type="title"/>
          </p:nvPr>
        </p:nvSpPr>
        <p:spPr/>
        <p:txBody>
          <a:bodyPr/>
          <a:lstStyle/>
          <a:p>
            <a:r>
              <a:rPr lang="en-US" dirty="0"/>
              <a:t> Indirect Costs or Overhead</a:t>
            </a:r>
          </a:p>
        </p:txBody>
      </p:sp>
      <p:sp>
        <p:nvSpPr>
          <p:cNvPr id="3" name="Content Placeholder 2">
            <a:extLst>
              <a:ext uri="{FF2B5EF4-FFF2-40B4-BE49-F238E27FC236}">
                <a16:creationId xmlns:a16="http://schemas.microsoft.com/office/drawing/2014/main" id="{70A01604-ED0E-5937-D9CE-A52B917626B9}"/>
              </a:ext>
            </a:extLst>
          </p:cNvPr>
          <p:cNvSpPr>
            <a:spLocks noGrp="1"/>
          </p:cNvSpPr>
          <p:nvPr>
            <p:ph idx="1"/>
          </p:nvPr>
        </p:nvSpPr>
        <p:spPr/>
        <p:txBody>
          <a:bodyPr/>
          <a:lstStyle/>
          <a:p>
            <a:pPr marL="0" indent="0" algn="ctr">
              <a:buNone/>
            </a:pPr>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The indirect cost rate is the mechanism used to reimburse ECU for th</a:t>
            </a:r>
            <a:r>
              <a:rPr lang="en-US" sz="2000" dirty="0">
                <a:solidFill>
                  <a:srgbClr val="444444"/>
                </a:solidFill>
                <a:latin typeface="Roboto" panose="02000000000000000000" pitchFamily="2" charset="0"/>
                <a:ea typeface="Roboto" panose="02000000000000000000" pitchFamily="2" charset="0"/>
                <a:cs typeface="Roboto" panose="02000000000000000000" pitchFamily="2" charset="0"/>
              </a:rPr>
              <a:t>e infrastructure support costs associated with sponsored research and other sponsored projects.</a:t>
            </a:r>
          </a:p>
          <a:p>
            <a:pPr marL="0" indent="0" algn="ctr">
              <a:buNone/>
            </a:pPr>
            <a:endPar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University costs incurred for common or joint objectives that cannot be specifically identified with a particular sponsored project or activity. </a:t>
            </a:r>
          </a:p>
          <a:p>
            <a:pPr lvl="1"/>
            <a:r>
              <a:rPr lang="en-US" sz="2000" dirty="0">
                <a:solidFill>
                  <a:srgbClr val="444444"/>
                </a:solidFill>
                <a:latin typeface="Roboto" panose="02000000000000000000" pitchFamily="2" charset="0"/>
                <a:ea typeface="Roboto" panose="02000000000000000000" pitchFamily="2" charset="0"/>
                <a:cs typeface="Roboto" panose="02000000000000000000" pitchFamily="2" charset="0"/>
              </a:rPr>
              <a:t>d</a:t>
            </a:r>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epreciation and use allowances, </a:t>
            </a:r>
          </a:p>
          <a:p>
            <a:pPr lvl="1"/>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general administration and general expenses, </a:t>
            </a:r>
          </a:p>
          <a:p>
            <a:pPr lvl="1"/>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sponsored projects administration expenses, </a:t>
            </a:r>
          </a:p>
          <a:p>
            <a:pPr lvl="1"/>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operation and maintenance expenses, </a:t>
            </a:r>
          </a:p>
          <a:p>
            <a:pPr lvl="1"/>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library expenses, </a:t>
            </a:r>
          </a:p>
          <a:p>
            <a:pPr lvl="1"/>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departmental administration expenses, and </a:t>
            </a:r>
          </a:p>
          <a:p>
            <a:pPr lvl="1"/>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student administration and services</a:t>
            </a:r>
          </a:p>
          <a:p>
            <a:endPar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endPar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4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p>
        </p:txBody>
      </p:sp>
    </p:spTree>
    <p:extLst>
      <p:ext uri="{BB962C8B-B14F-4D97-AF65-F5344CB8AC3E}">
        <p14:creationId xmlns:p14="http://schemas.microsoft.com/office/powerpoint/2010/main" val="2332457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7D939-B196-33A8-1802-07AE51F17A78}"/>
              </a:ext>
            </a:extLst>
          </p:cNvPr>
          <p:cNvPicPr>
            <a:picLocks noChangeAspect="1"/>
          </p:cNvPicPr>
          <p:nvPr/>
        </p:nvPicPr>
        <p:blipFill>
          <a:blip r:embed="rId3"/>
          <a:stretch>
            <a:fillRect/>
          </a:stretch>
        </p:blipFill>
        <p:spPr>
          <a:xfrm>
            <a:off x="0" y="0"/>
            <a:ext cx="9144000" cy="5139690"/>
          </a:xfrm>
          <a:prstGeom prst="rect">
            <a:avLst/>
          </a:prstGeom>
        </p:spPr>
      </p:pic>
      <p:sp>
        <p:nvSpPr>
          <p:cNvPr id="3" name="TextBox 2">
            <a:extLst>
              <a:ext uri="{FF2B5EF4-FFF2-40B4-BE49-F238E27FC236}">
                <a16:creationId xmlns:a16="http://schemas.microsoft.com/office/drawing/2014/main" id="{D9ED9F0C-623D-CF64-B199-DD08DF949A07}"/>
              </a:ext>
            </a:extLst>
          </p:cNvPr>
          <p:cNvSpPr txBox="1"/>
          <p:nvPr/>
        </p:nvSpPr>
        <p:spPr>
          <a:xfrm>
            <a:off x="228600" y="5410200"/>
            <a:ext cx="2667000" cy="369332"/>
          </a:xfrm>
          <a:prstGeom prst="rect">
            <a:avLst/>
          </a:prstGeom>
          <a:noFill/>
        </p:spPr>
        <p:txBody>
          <a:bodyPr wrap="square" rtlCol="0">
            <a:spAutoFit/>
          </a:bodyPr>
          <a:lstStyle/>
          <a:p>
            <a:r>
              <a:rPr lang="en-US" dirty="0">
                <a:hlinkClick r:id="rId4"/>
              </a:rPr>
              <a:t>The Chicken Sandwich </a:t>
            </a:r>
            <a:endParaRPr lang="en-US" dirty="0"/>
          </a:p>
        </p:txBody>
      </p:sp>
      <p:pic>
        <p:nvPicPr>
          <p:cNvPr id="4" name="Online Media 3" title="The Chicken Sandwich and F&amp;A: How to Explain F&amp;A">
            <a:hlinkClick r:id="" action="ppaction://media"/>
            <a:extLst>
              <a:ext uri="{FF2B5EF4-FFF2-40B4-BE49-F238E27FC236}">
                <a16:creationId xmlns:a16="http://schemas.microsoft.com/office/drawing/2014/main" id="{8C7E7F42-CC6F-0D3B-FDFB-8CC5D9711E61}"/>
              </a:ext>
            </a:extLst>
          </p:cNvPr>
          <p:cNvPicPr>
            <a:picLocks noRot="1" noChangeAspect="1"/>
          </p:cNvPicPr>
          <p:nvPr>
            <a:videoFile r:link="rId1"/>
          </p:nvPr>
        </p:nvPicPr>
        <p:blipFill>
          <a:blip r:embed="rId5"/>
          <a:stretch>
            <a:fillRect/>
          </a:stretch>
        </p:blipFill>
        <p:spPr>
          <a:xfrm>
            <a:off x="3048000" y="5139690"/>
            <a:ext cx="2999715" cy="1693589"/>
          </a:xfrm>
          <a:prstGeom prst="rect">
            <a:avLst/>
          </a:prstGeom>
        </p:spPr>
      </p:pic>
    </p:spTree>
    <p:extLst>
      <p:ext uri="{BB962C8B-B14F-4D97-AF65-F5344CB8AC3E}">
        <p14:creationId xmlns:p14="http://schemas.microsoft.com/office/powerpoint/2010/main" val="301979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90C7-FAF7-A6F7-B402-666CCA284774}"/>
              </a:ext>
            </a:extLst>
          </p:cNvPr>
          <p:cNvSpPr>
            <a:spLocks noGrp="1"/>
          </p:cNvSpPr>
          <p:nvPr>
            <p:ph type="title"/>
          </p:nvPr>
        </p:nvSpPr>
        <p:spPr/>
        <p:txBody>
          <a:bodyPr/>
          <a:lstStyle/>
          <a:p>
            <a:r>
              <a:rPr lang="en-US" dirty="0"/>
              <a:t>ECU’s Indirect Cost Rate Agreement</a:t>
            </a:r>
          </a:p>
        </p:txBody>
      </p:sp>
      <p:sp>
        <p:nvSpPr>
          <p:cNvPr id="3" name="Content Placeholder 2">
            <a:extLst>
              <a:ext uri="{FF2B5EF4-FFF2-40B4-BE49-F238E27FC236}">
                <a16:creationId xmlns:a16="http://schemas.microsoft.com/office/drawing/2014/main" id="{D434A472-C1B5-3230-286D-FDB2733A77F3}"/>
              </a:ext>
            </a:extLst>
          </p:cNvPr>
          <p:cNvSpPr>
            <a:spLocks noGrp="1"/>
          </p:cNvSpPr>
          <p:nvPr>
            <p:ph idx="1"/>
          </p:nvPr>
        </p:nvSpPr>
        <p:spPr/>
        <p:txBody>
          <a:bodyPr/>
          <a:lstStyle/>
          <a:p>
            <a:pPr marL="0" indent="0" algn="ctr">
              <a:buNone/>
            </a:pPr>
            <a:r>
              <a:rPr lang="en-US" sz="2000" dirty="0">
                <a:solidFill>
                  <a:srgbClr val="444444"/>
                </a:solidFill>
                <a:latin typeface="Roboto" panose="02000000000000000000" pitchFamily="2" charset="0"/>
                <a:ea typeface="Roboto" panose="02000000000000000000" pitchFamily="2" charset="0"/>
                <a:cs typeface="Roboto" panose="02000000000000000000" pitchFamily="2" charset="0"/>
              </a:rPr>
              <a:t>I</a:t>
            </a:r>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ndirect costs are recovered by the application of a rate that is negotiated with the U.S. Department of Health and Human Services and is applied to a direct cost base.</a:t>
            </a:r>
          </a:p>
          <a:p>
            <a:pPr marL="0" indent="0">
              <a:buNone/>
            </a:pPr>
            <a:endPar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endParaRPr lang="en-US" sz="2000" dirty="0">
              <a:latin typeface="Roboto" panose="02000000000000000000" pitchFamily="2" charset="0"/>
              <a:ea typeface="Roboto" panose="02000000000000000000" pitchFamily="2" charset="0"/>
              <a:cs typeface="Roboto" panose="02000000000000000000" pitchFamily="2" charset="0"/>
            </a:endParaRPr>
          </a:p>
          <a:p>
            <a:endParaRPr lang="en-US" sz="2000"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DD5B62EC-6BB4-F404-B9DB-29C4E4EAA1A6}"/>
              </a:ext>
            </a:extLst>
          </p:cNvPr>
          <p:cNvPicPr>
            <a:picLocks noChangeAspect="1"/>
          </p:cNvPicPr>
          <p:nvPr/>
        </p:nvPicPr>
        <p:blipFill>
          <a:blip r:embed="rId2"/>
          <a:stretch>
            <a:fillRect/>
          </a:stretch>
        </p:blipFill>
        <p:spPr>
          <a:xfrm>
            <a:off x="457200" y="2677318"/>
            <a:ext cx="8229600" cy="2371725"/>
          </a:xfrm>
          <a:prstGeom prst="rect">
            <a:avLst/>
          </a:prstGeom>
        </p:spPr>
      </p:pic>
      <p:sp>
        <p:nvSpPr>
          <p:cNvPr id="7" name="TextBox 6">
            <a:extLst>
              <a:ext uri="{FF2B5EF4-FFF2-40B4-BE49-F238E27FC236}">
                <a16:creationId xmlns:a16="http://schemas.microsoft.com/office/drawing/2014/main" id="{E85C981F-AE17-A17A-B347-95449FA9604B}"/>
              </a:ext>
            </a:extLst>
          </p:cNvPr>
          <p:cNvSpPr txBox="1"/>
          <p:nvPr/>
        </p:nvSpPr>
        <p:spPr>
          <a:xfrm>
            <a:off x="533400" y="5402937"/>
            <a:ext cx="5638800" cy="369332"/>
          </a:xfrm>
          <a:prstGeom prst="rect">
            <a:avLst/>
          </a:prstGeom>
          <a:noFill/>
        </p:spPr>
        <p:txBody>
          <a:bodyPr wrap="square">
            <a:spAutoFit/>
          </a:bodyPr>
          <a:lstStyle/>
          <a:p>
            <a:r>
              <a:rPr lang="en-US" dirty="0">
                <a:hlinkClick r:id="rId3"/>
              </a:rPr>
              <a:t>https://rede.ecu.edu/ora/330-03-fa-rate-agreement/</a:t>
            </a:r>
            <a:r>
              <a:rPr lang="en-US" dirty="0"/>
              <a:t> </a:t>
            </a:r>
          </a:p>
        </p:txBody>
      </p:sp>
    </p:spTree>
    <p:extLst>
      <p:ext uri="{BB962C8B-B14F-4D97-AF65-F5344CB8AC3E}">
        <p14:creationId xmlns:p14="http://schemas.microsoft.com/office/powerpoint/2010/main" val="274497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058B-C833-EEB9-7ABD-CAC27BD6F464}"/>
              </a:ext>
            </a:extLst>
          </p:cNvPr>
          <p:cNvSpPr>
            <a:spLocks noGrp="1"/>
          </p:cNvSpPr>
          <p:nvPr>
            <p:ph type="title"/>
          </p:nvPr>
        </p:nvSpPr>
        <p:spPr/>
        <p:txBody>
          <a:bodyPr/>
          <a:lstStyle/>
          <a:p>
            <a:r>
              <a:rPr lang="en-US" b="1" dirty="0"/>
              <a:t>Why is a Grant Budget Important?</a:t>
            </a:r>
          </a:p>
        </p:txBody>
      </p:sp>
      <p:sp>
        <p:nvSpPr>
          <p:cNvPr id="3" name="Content Placeholder 2">
            <a:extLst>
              <a:ext uri="{FF2B5EF4-FFF2-40B4-BE49-F238E27FC236}">
                <a16:creationId xmlns:a16="http://schemas.microsoft.com/office/drawing/2014/main" id="{DC63BF9F-EFDD-EBE2-73D5-832732CB13AC}"/>
              </a:ext>
            </a:extLst>
          </p:cNvPr>
          <p:cNvSpPr>
            <a:spLocks noGrp="1"/>
          </p:cNvSpPr>
          <p:nvPr>
            <p:ph idx="1"/>
          </p:nvPr>
        </p:nvSpPr>
        <p:spPr/>
        <p:txBody>
          <a:bodyPr/>
          <a:lstStyle/>
          <a:p>
            <a:r>
              <a:rPr lang="en-US" sz="2400" b="1" dirty="0"/>
              <a:t>Demonstrating Financial Responsibility: </a:t>
            </a:r>
            <a:r>
              <a:rPr lang="en-US" sz="2400" dirty="0"/>
              <a:t>A grant budget shows the PI’s commitment to wise financial management, assuring funders that their investment will be used efficiently.</a:t>
            </a:r>
          </a:p>
          <a:p>
            <a:r>
              <a:rPr lang="en-US" sz="2400" b="1" dirty="0"/>
              <a:t>Ensuring Project Feasibility and Sustainability: </a:t>
            </a:r>
            <a:r>
              <a:rPr lang="en-US" sz="2400" dirty="0"/>
              <a:t>A well-crafted grant budget helps evaluate your project's financial health, identify potential shortfalls, and demonstrate long-term viability to funders.</a:t>
            </a:r>
          </a:p>
          <a:p>
            <a:r>
              <a:rPr lang="en-US" sz="2400" b="1" dirty="0"/>
              <a:t>Building Trust With Funders</a:t>
            </a:r>
            <a:r>
              <a:rPr lang="en-US" sz="2400" dirty="0"/>
              <a:t>: A transparent and well-prepared budget shows accountability, commitment, and paves the way for future collaborations with funders.</a:t>
            </a:r>
          </a:p>
        </p:txBody>
      </p:sp>
    </p:spTree>
    <p:extLst>
      <p:ext uri="{BB962C8B-B14F-4D97-AF65-F5344CB8AC3E}">
        <p14:creationId xmlns:p14="http://schemas.microsoft.com/office/powerpoint/2010/main" val="237391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73C1-432F-DDF8-74A8-C3E29D5018A3}"/>
              </a:ext>
            </a:extLst>
          </p:cNvPr>
          <p:cNvSpPr>
            <a:spLocks noGrp="1"/>
          </p:cNvSpPr>
          <p:nvPr>
            <p:ph type="title"/>
          </p:nvPr>
        </p:nvSpPr>
        <p:spPr/>
        <p:txBody>
          <a:bodyPr/>
          <a:lstStyle/>
          <a:p>
            <a:r>
              <a:rPr lang="en-US" dirty="0"/>
              <a:t>Indirect Cost Updates - NEW</a:t>
            </a:r>
          </a:p>
        </p:txBody>
      </p:sp>
      <p:sp>
        <p:nvSpPr>
          <p:cNvPr id="3" name="Content Placeholder 2">
            <a:extLst>
              <a:ext uri="{FF2B5EF4-FFF2-40B4-BE49-F238E27FC236}">
                <a16:creationId xmlns:a16="http://schemas.microsoft.com/office/drawing/2014/main" id="{1569E376-0977-C3F3-FC6D-023D8D9A3CA3}"/>
              </a:ext>
            </a:extLst>
          </p:cNvPr>
          <p:cNvSpPr>
            <a:spLocks noGrp="1"/>
          </p:cNvSpPr>
          <p:nvPr>
            <p:ph idx="1"/>
          </p:nvPr>
        </p:nvSpPr>
        <p:spPr/>
        <p:txBody>
          <a:bodyPr/>
          <a:lstStyle/>
          <a:p>
            <a:r>
              <a:rPr lang="en-US" sz="1800" dirty="0">
                <a:latin typeface="Roboto" panose="02000000000000000000" pitchFamily="2" charset="0"/>
                <a:ea typeface="Roboto" panose="02000000000000000000" pitchFamily="2" charset="0"/>
                <a:cs typeface="Roboto" panose="02000000000000000000" pitchFamily="2" charset="0"/>
              </a:rPr>
              <a:t>OMB has raised the de minimis indirect cost rate from 10% to 15% of the modified total direct costs, which includes all direct salaries and wages, applicable fringe benefits, materials and supplies, services, travel, and up to the first $50,000 (formerly, the first $25,000) of each subaward (regardless of the period of performance of the subaward).</a:t>
            </a:r>
          </a:p>
          <a:p>
            <a:pPr marL="0" indent="0">
              <a:buNone/>
            </a:pPr>
            <a:endParaRPr lang="en-US" sz="1800" dirty="0">
              <a:latin typeface="Roboto" panose="02000000000000000000" pitchFamily="2" charset="0"/>
              <a:ea typeface="Roboto" panose="02000000000000000000" pitchFamily="2" charset="0"/>
              <a:cs typeface="Roboto" panose="02000000000000000000" pitchFamily="2" charset="0"/>
            </a:endParaRPr>
          </a:p>
          <a:p>
            <a:r>
              <a:rPr lang="en-US" sz="1800" dirty="0">
                <a:latin typeface="Roboto" panose="02000000000000000000" pitchFamily="2" charset="0"/>
                <a:ea typeface="Roboto" panose="02000000000000000000" pitchFamily="2" charset="0"/>
                <a:cs typeface="Roboto" panose="02000000000000000000" pitchFamily="2" charset="0"/>
              </a:rPr>
              <a:t>The federal government and pass-through entities may not compel recipients and subrecipients to use an indirect cost rate lower than the 15% de minimis rate or elected de minimis rate, unless required by a federal statute or regulation. The use of a lower rate is allowable if the recipient or subrecipient chooses to do so. </a:t>
            </a:r>
          </a:p>
          <a:p>
            <a:pPr lvl="1"/>
            <a:r>
              <a:rPr lang="en-US" sz="1400" dirty="0">
                <a:latin typeface="Roboto" panose="02000000000000000000" pitchFamily="2" charset="0"/>
                <a:ea typeface="Roboto" panose="02000000000000000000" pitchFamily="2" charset="0"/>
                <a:cs typeface="Roboto" panose="02000000000000000000" pitchFamily="2" charset="0"/>
              </a:rPr>
              <a:t>ECU typically requests the full indirect costs allowed by our federally negotiated cost rate agreement</a:t>
            </a:r>
          </a:p>
        </p:txBody>
      </p:sp>
    </p:spTree>
    <p:extLst>
      <p:ext uri="{BB962C8B-B14F-4D97-AF65-F5344CB8AC3E}">
        <p14:creationId xmlns:p14="http://schemas.microsoft.com/office/powerpoint/2010/main" val="6825767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D8DC-E720-FF06-F422-B18FD61CE5CB}"/>
              </a:ext>
            </a:extLst>
          </p:cNvPr>
          <p:cNvSpPr>
            <a:spLocks noGrp="1"/>
          </p:cNvSpPr>
          <p:nvPr>
            <p:ph type="title"/>
          </p:nvPr>
        </p:nvSpPr>
        <p:spPr/>
        <p:txBody>
          <a:bodyPr/>
          <a:lstStyle/>
          <a:p>
            <a:r>
              <a:rPr lang="en-US" dirty="0"/>
              <a:t>Indirect Cost Updates - NEW</a:t>
            </a:r>
          </a:p>
        </p:txBody>
      </p:sp>
      <p:sp>
        <p:nvSpPr>
          <p:cNvPr id="3" name="Content Placeholder 2">
            <a:extLst>
              <a:ext uri="{FF2B5EF4-FFF2-40B4-BE49-F238E27FC236}">
                <a16:creationId xmlns:a16="http://schemas.microsoft.com/office/drawing/2014/main" id="{ACF31923-4403-B620-1789-9F7D62A95260}"/>
              </a:ext>
            </a:extLst>
          </p:cNvPr>
          <p:cNvSpPr>
            <a:spLocks noGrp="1"/>
          </p:cNvSpPr>
          <p:nvPr>
            <p:ph idx="1"/>
          </p:nvPr>
        </p:nvSpPr>
        <p:spPr/>
        <p:txBody>
          <a:bodyPr/>
          <a:lstStyle/>
          <a:p>
            <a:pPr marL="0" indent="0">
              <a:buNone/>
            </a:pPr>
            <a:r>
              <a:rPr lang="en-US" sz="1800" dirty="0">
                <a:latin typeface="Roboto" panose="02000000000000000000" pitchFamily="2" charset="0"/>
                <a:ea typeface="Roboto" panose="02000000000000000000" pitchFamily="2" charset="0"/>
                <a:cs typeface="Roboto" panose="02000000000000000000" pitchFamily="2" charset="0"/>
                <a:hlinkClick r:id="rId2"/>
              </a:rPr>
              <a:t>NIH Supplemental Guidance to the 2024 NIH Grants Policy Statement: Indirect Cost Rates</a:t>
            </a:r>
            <a:endParaRPr lang="en-US" sz="1800" dirty="0">
              <a:latin typeface="Roboto" panose="02000000000000000000" pitchFamily="2" charset="0"/>
              <a:ea typeface="Roboto" panose="02000000000000000000" pitchFamily="2" charset="0"/>
              <a:cs typeface="Roboto" panose="02000000000000000000" pitchFamily="2" charset="0"/>
            </a:endParaRPr>
          </a:p>
          <a:p>
            <a:r>
              <a:rPr lang="en-US" sz="1800" dirty="0">
                <a:latin typeface="Roboto" panose="02000000000000000000" pitchFamily="2" charset="0"/>
                <a:ea typeface="Roboto" panose="02000000000000000000" pitchFamily="2" charset="0"/>
                <a:cs typeface="Roboto" panose="02000000000000000000" pitchFamily="2" charset="0"/>
              </a:rPr>
              <a:t>Caps indirect costs at 15% </a:t>
            </a:r>
            <a:r>
              <a:rPr lang="en-US" sz="1800">
                <a:latin typeface="Roboto" panose="02000000000000000000" pitchFamily="2" charset="0"/>
                <a:ea typeface="Roboto" panose="02000000000000000000" pitchFamily="2" charset="0"/>
                <a:cs typeface="Roboto" panose="02000000000000000000" pitchFamily="2" charset="0"/>
              </a:rPr>
              <a:t>for Universities</a:t>
            </a:r>
          </a:p>
          <a:p>
            <a:pPr marL="0" indent="0">
              <a:buNone/>
            </a:pPr>
            <a:endParaRPr lang="en-US" sz="18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1800" dirty="0">
                <a:latin typeface="Roboto" panose="02000000000000000000" pitchFamily="2" charset="0"/>
                <a:ea typeface="Roboto" panose="02000000000000000000" pitchFamily="2" charset="0"/>
                <a:cs typeface="Roboto" panose="02000000000000000000" pitchFamily="2" charset="0"/>
                <a:hlinkClick r:id="rId3"/>
              </a:rPr>
              <a:t>ECU’s Federal Funding – Executive Actions and Federal Agency Guidance</a:t>
            </a:r>
            <a:endParaRPr lang="en-US" sz="1800" dirty="0">
              <a:latin typeface="Roboto" panose="02000000000000000000" pitchFamily="2" charset="0"/>
              <a:ea typeface="Roboto" panose="02000000000000000000" pitchFamily="2" charset="0"/>
              <a:cs typeface="Roboto" panose="02000000000000000000" pitchFamily="2" charset="0"/>
            </a:endParaRPr>
          </a:p>
          <a:p>
            <a:r>
              <a:rPr lang="en-US" sz="1800" dirty="0">
                <a:latin typeface="Roboto" panose="02000000000000000000" pitchFamily="2" charset="0"/>
                <a:ea typeface="Roboto" panose="02000000000000000000" pitchFamily="2" charset="0"/>
                <a:cs typeface="Roboto" panose="02000000000000000000" pitchFamily="2" charset="0"/>
              </a:rPr>
              <a:t>Provide principal investigators, research administrators, and campus leadership with guidance, updates, and links to relevant resources. </a:t>
            </a:r>
          </a:p>
        </p:txBody>
      </p:sp>
    </p:spTree>
    <p:extLst>
      <p:ext uri="{BB962C8B-B14F-4D97-AF65-F5344CB8AC3E}">
        <p14:creationId xmlns:p14="http://schemas.microsoft.com/office/powerpoint/2010/main" val="10721661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7779-C99C-26BE-6E4C-054B32E1A79E}"/>
              </a:ext>
            </a:extLst>
          </p:cNvPr>
          <p:cNvSpPr>
            <a:spLocks noGrp="1"/>
          </p:cNvSpPr>
          <p:nvPr>
            <p:ph type="title"/>
          </p:nvPr>
        </p:nvSpPr>
        <p:spPr/>
        <p:txBody>
          <a:bodyPr/>
          <a:lstStyle/>
          <a:p>
            <a:r>
              <a:rPr lang="en-US" dirty="0"/>
              <a:t>Cost Share </a:t>
            </a:r>
            <a:br>
              <a:rPr lang="en-US" dirty="0"/>
            </a:br>
            <a:endParaRPr lang="en-US" dirty="0"/>
          </a:p>
        </p:txBody>
      </p:sp>
      <p:sp>
        <p:nvSpPr>
          <p:cNvPr id="3" name="Content Placeholder 2">
            <a:extLst>
              <a:ext uri="{FF2B5EF4-FFF2-40B4-BE49-F238E27FC236}">
                <a16:creationId xmlns:a16="http://schemas.microsoft.com/office/drawing/2014/main" id="{C24D7AAF-FA54-A9B7-A6D4-1DE298B01A64}"/>
              </a:ext>
            </a:extLst>
          </p:cNvPr>
          <p:cNvSpPr>
            <a:spLocks noGrp="1"/>
          </p:cNvSpPr>
          <p:nvPr>
            <p:ph idx="1"/>
          </p:nvPr>
        </p:nvSpPr>
        <p:spPr>
          <a:xfrm>
            <a:off x="228600" y="846138"/>
            <a:ext cx="8703076" cy="5402262"/>
          </a:xfrm>
        </p:spPr>
        <p:txBody>
          <a:bodyPr/>
          <a:lstStyle/>
          <a:p>
            <a:pPr marL="0" indent="0">
              <a:buNone/>
            </a:pPr>
            <a:r>
              <a:rPr lang="en-US" sz="2000" b="0" i="0" dirty="0">
                <a:solidFill>
                  <a:srgbClr val="212529"/>
                </a:solidFill>
                <a:effectLst/>
                <a:latin typeface="Roboto" panose="02000000000000000000" pitchFamily="2" charset="0"/>
                <a:ea typeface="Roboto" panose="02000000000000000000" pitchFamily="2" charset="0"/>
                <a:cs typeface="Roboto" panose="02000000000000000000" pitchFamily="2" charset="0"/>
              </a:rPr>
              <a:t>Cost-share, often called matching funds, describes the costs of a project which are not paid by the external sponsor.  These costs </a:t>
            </a:r>
            <a:r>
              <a:rPr lang="en-US" sz="2000" b="0" i="0" u="sng" dirty="0">
                <a:solidFill>
                  <a:srgbClr val="212529"/>
                </a:solidFill>
                <a:effectLst/>
                <a:latin typeface="Roboto" panose="02000000000000000000" pitchFamily="2" charset="0"/>
                <a:ea typeface="Roboto" panose="02000000000000000000" pitchFamily="2" charset="0"/>
                <a:cs typeface="Roboto" panose="02000000000000000000" pitchFamily="2" charset="0"/>
              </a:rPr>
              <a:t>must be allowable </a:t>
            </a:r>
            <a:r>
              <a:rPr lang="en-US" sz="2000" b="0" i="0" dirty="0">
                <a:solidFill>
                  <a:srgbClr val="212529"/>
                </a:solidFill>
                <a:effectLst/>
                <a:latin typeface="Roboto" panose="02000000000000000000" pitchFamily="2" charset="0"/>
                <a:ea typeface="Roboto" panose="02000000000000000000" pitchFamily="2" charset="0"/>
                <a:cs typeface="Roboto" panose="02000000000000000000" pitchFamily="2" charset="0"/>
              </a:rPr>
              <a:t>on a project and are considered to be “shared” by ECU. </a:t>
            </a:r>
          </a:p>
          <a:p>
            <a:pPr marL="0" indent="0">
              <a:buNone/>
            </a:pPr>
            <a:endParaRPr lang="en-US" sz="2000" b="1" dirty="0">
              <a:solidFill>
                <a:srgbClr val="212529"/>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000" b="0" i="0" dirty="0">
              <a:solidFill>
                <a:srgbClr val="212529"/>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000" b="0" i="0" dirty="0">
              <a:solidFill>
                <a:srgbClr val="212529"/>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BA35D0C7-C21C-FE2A-630B-F0A4F3F8A31F}"/>
              </a:ext>
            </a:extLst>
          </p:cNvPr>
          <p:cNvSpPr txBox="1"/>
          <p:nvPr/>
        </p:nvSpPr>
        <p:spPr>
          <a:xfrm>
            <a:off x="344750" y="2690336"/>
            <a:ext cx="3405327" cy="1477328"/>
          </a:xfrm>
          <a:prstGeom prst="rect">
            <a:avLst/>
          </a:prstGeom>
          <a:noFill/>
        </p:spPr>
        <p:txBody>
          <a:bodyPr wrap="square" rtlCol="0">
            <a:spAutoFit/>
          </a:bodyPr>
          <a:lstStyle/>
          <a:p>
            <a:pPr marL="0" indent="0">
              <a:buNone/>
            </a:pPr>
            <a:r>
              <a:rPr lang="en-US" sz="1800" b="1" i="0" dirty="0">
                <a:solidFill>
                  <a:srgbClr val="212529"/>
                </a:solidFill>
                <a:effectLst/>
                <a:latin typeface="Roboto" panose="02000000000000000000" pitchFamily="2" charset="0"/>
                <a:ea typeface="Roboto" panose="02000000000000000000" pitchFamily="2" charset="0"/>
                <a:cs typeface="Roboto" panose="02000000000000000000" pitchFamily="2" charset="0"/>
              </a:rPr>
              <a:t>Mandatory</a:t>
            </a:r>
            <a:r>
              <a:rPr lang="en-US" sz="1800" b="0" i="0" dirty="0">
                <a:solidFill>
                  <a:srgbClr val="212529"/>
                </a:solidFill>
                <a:effectLst/>
                <a:latin typeface="Roboto" panose="02000000000000000000" pitchFamily="2" charset="0"/>
                <a:ea typeface="Roboto" panose="02000000000000000000" pitchFamily="2" charset="0"/>
                <a:cs typeface="Roboto" panose="02000000000000000000" pitchFamily="2" charset="0"/>
              </a:rPr>
              <a:t>: Required by sponsor.</a:t>
            </a:r>
          </a:p>
          <a:p>
            <a:pPr marL="0" indent="0">
              <a:buNone/>
            </a:pPr>
            <a:endParaRPr lang="en-US" sz="1800" b="0" i="0" dirty="0">
              <a:solidFill>
                <a:srgbClr val="212529"/>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en-US" sz="1800" b="1" dirty="0">
                <a:solidFill>
                  <a:srgbClr val="212529"/>
                </a:solidFill>
                <a:latin typeface="Roboto" panose="02000000000000000000" pitchFamily="2" charset="0"/>
                <a:ea typeface="Roboto" panose="02000000000000000000" pitchFamily="2" charset="0"/>
                <a:cs typeface="Roboto" panose="02000000000000000000" pitchFamily="2" charset="0"/>
              </a:rPr>
              <a:t>Voluntary: </a:t>
            </a:r>
            <a:r>
              <a:rPr lang="en-US" sz="1800" dirty="0">
                <a:solidFill>
                  <a:srgbClr val="212529"/>
                </a:solidFill>
                <a:latin typeface="Roboto" panose="02000000000000000000" pitchFamily="2" charset="0"/>
                <a:ea typeface="Roboto" panose="02000000000000000000" pitchFamily="2" charset="0"/>
                <a:cs typeface="Roboto" panose="02000000000000000000" pitchFamily="2" charset="0"/>
              </a:rPr>
              <a:t>Applicant initiated, not required by sponsor.</a:t>
            </a:r>
          </a:p>
        </p:txBody>
      </p:sp>
      <p:sp>
        <p:nvSpPr>
          <p:cNvPr id="8" name="TextBox 7">
            <a:extLst>
              <a:ext uri="{FF2B5EF4-FFF2-40B4-BE49-F238E27FC236}">
                <a16:creationId xmlns:a16="http://schemas.microsoft.com/office/drawing/2014/main" id="{E14EE644-0A4F-4410-00AC-15496024735C}"/>
              </a:ext>
            </a:extLst>
          </p:cNvPr>
          <p:cNvSpPr txBox="1"/>
          <p:nvPr/>
        </p:nvSpPr>
        <p:spPr>
          <a:xfrm>
            <a:off x="4114800" y="2974019"/>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485FC28E-8CA4-3F4A-220E-F5D2083AD323}"/>
              </a:ext>
            </a:extLst>
          </p:cNvPr>
          <p:cNvSpPr txBox="1"/>
          <p:nvPr/>
        </p:nvSpPr>
        <p:spPr>
          <a:xfrm>
            <a:off x="3574742" y="1903260"/>
            <a:ext cx="5414639" cy="3970318"/>
          </a:xfrm>
          <a:prstGeom prst="rect">
            <a:avLst/>
          </a:prstGeom>
          <a:noFill/>
        </p:spPr>
        <p:txBody>
          <a:bodyPr wrap="square" rtlCol="0">
            <a:spAutoFit/>
          </a:bodyPr>
          <a:lstStyle/>
          <a:p>
            <a:pPr marL="0" indent="0">
              <a:buNone/>
            </a:pPr>
            <a:r>
              <a:rPr lang="en-US" sz="1800" b="1" dirty="0">
                <a:solidFill>
                  <a:srgbClr val="212529"/>
                </a:solidFill>
                <a:latin typeface="Roboto" panose="02000000000000000000" pitchFamily="2" charset="0"/>
                <a:ea typeface="Roboto" panose="02000000000000000000" pitchFamily="2" charset="0"/>
                <a:cs typeface="Roboto" panose="02000000000000000000" pitchFamily="2" charset="0"/>
              </a:rPr>
              <a:t>Cash Match: </a:t>
            </a:r>
            <a:r>
              <a:rPr lang="en-US" sz="1800" dirty="0">
                <a:solidFill>
                  <a:srgbClr val="212529"/>
                </a:solidFill>
                <a:latin typeface="Roboto" panose="02000000000000000000" pitchFamily="2" charset="0"/>
                <a:ea typeface="Roboto" panose="02000000000000000000" pitchFamily="2" charset="0"/>
                <a:cs typeface="Roboto" panose="02000000000000000000" pitchFamily="2" charset="0"/>
              </a:rPr>
              <a:t>includes cash spent for project-related costs. The allowable cash match must include costs that are necessary, reasonable, and allowable by the sponsor.</a:t>
            </a:r>
          </a:p>
          <a:p>
            <a:pPr marL="0" indent="0">
              <a:buNone/>
            </a:pPr>
            <a:endParaRPr lang="en-US" sz="1800" dirty="0">
              <a:solidFill>
                <a:srgbClr val="212529"/>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800" b="1" dirty="0">
                <a:solidFill>
                  <a:srgbClr val="212529"/>
                </a:solidFill>
                <a:latin typeface="Roboto" panose="02000000000000000000" pitchFamily="2" charset="0"/>
                <a:ea typeface="Roboto" panose="02000000000000000000" pitchFamily="2" charset="0"/>
                <a:cs typeface="Roboto" panose="02000000000000000000" pitchFamily="2" charset="0"/>
              </a:rPr>
              <a:t>Third Party In-Kind Match: </a:t>
            </a:r>
            <a:r>
              <a:rPr lang="en-US" sz="1800" dirty="0">
                <a:solidFill>
                  <a:srgbClr val="212529"/>
                </a:solidFill>
                <a:latin typeface="Roboto" panose="02000000000000000000" pitchFamily="2" charset="0"/>
                <a:ea typeface="Roboto" panose="02000000000000000000" pitchFamily="2" charset="0"/>
                <a:cs typeface="Roboto" panose="02000000000000000000" pitchFamily="2" charset="0"/>
              </a:rPr>
              <a:t>includes, but is not limited to, the valuation of non-cash contributions provided by a third party. An in-kind match may be in the form of services, supplies, real property, and equipment. The value of the service may be used for the matching requirements, if the services are necessary, reasonable, and allowable </a:t>
            </a:r>
            <a:r>
              <a:rPr lang="en-US" dirty="0">
                <a:solidFill>
                  <a:srgbClr val="212529"/>
                </a:solidFill>
                <a:latin typeface="Roboto" panose="02000000000000000000" pitchFamily="2" charset="0"/>
                <a:ea typeface="Roboto" panose="02000000000000000000" pitchFamily="2" charset="0"/>
                <a:cs typeface="Roboto" panose="02000000000000000000" pitchFamily="2" charset="0"/>
              </a:rPr>
              <a:t>b</a:t>
            </a:r>
            <a:r>
              <a:rPr lang="en-US" sz="1800" dirty="0">
                <a:solidFill>
                  <a:srgbClr val="212529"/>
                </a:solidFill>
                <a:latin typeface="Roboto" panose="02000000000000000000" pitchFamily="2" charset="0"/>
                <a:ea typeface="Roboto" panose="02000000000000000000" pitchFamily="2" charset="0"/>
                <a:cs typeface="Roboto" panose="02000000000000000000" pitchFamily="2" charset="0"/>
              </a:rPr>
              <a:t>y the sponsor.</a:t>
            </a:r>
          </a:p>
          <a:p>
            <a:endParaRPr lang="en-US" dirty="0"/>
          </a:p>
        </p:txBody>
      </p:sp>
    </p:spTree>
    <p:extLst>
      <p:ext uri="{BB962C8B-B14F-4D97-AF65-F5344CB8AC3E}">
        <p14:creationId xmlns:p14="http://schemas.microsoft.com/office/powerpoint/2010/main" val="3516753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DDD3-E10D-4199-481E-281C919CF74D}"/>
              </a:ext>
            </a:extLst>
          </p:cNvPr>
          <p:cNvSpPr>
            <a:spLocks noGrp="1"/>
          </p:cNvSpPr>
          <p:nvPr>
            <p:ph type="title"/>
          </p:nvPr>
        </p:nvSpPr>
        <p:spPr/>
        <p:txBody>
          <a:bodyPr/>
          <a:lstStyle/>
          <a:p>
            <a:r>
              <a:rPr lang="en-US" dirty="0"/>
              <a:t>Budget Justification</a:t>
            </a:r>
            <a:br>
              <a:rPr lang="en-US" dirty="0"/>
            </a:br>
            <a:endParaRPr lang="en-US" dirty="0"/>
          </a:p>
        </p:txBody>
      </p:sp>
      <p:sp>
        <p:nvSpPr>
          <p:cNvPr id="3" name="Content Placeholder 2">
            <a:extLst>
              <a:ext uri="{FF2B5EF4-FFF2-40B4-BE49-F238E27FC236}">
                <a16:creationId xmlns:a16="http://schemas.microsoft.com/office/drawing/2014/main" id="{C3D53020-7D55-D671-B703-0681334CB593}"/>
              </a:ext>
            </a:extLst>
          </p:cNvPr>
          <p:cNvSpPr>
            <a:spLocks noGrp="1"/>
          </p:cNvSpPr>
          <p:nvPr>
            <p:ph idx="1"/>
          </p:nvPr>
        </p:nvSpPr>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The budget justification is a categorical description of the proposed costs. </a:t>
            </a:r>
          </a:p>
          <a:p>
            <a:r>
              <a:rPr lang="en-US" sz="2000" dirty="0">
                <a:latin typeface="Roboto" panose="02000000000000000000" pitchFamily="2" charset="0"/>
                <a:ea typeface="Roboto" panose="02000000000000000000" pitchFamily="2" charset="0"/>
                <a:cs typeface="Roboto" panose="02000000000000000000" pitchFamily="2" charset="0"/>
              </a:rPr>
              <a:t>It explains staffing and supply/service consumption patterns, the methods used to estimate/calculate (including escalation or inflation factors) and other details such as lists of items that make up the total costs for a category.</a:t>
            </a:r>
          </a:p>
          <a:p>
            <a:r>
              <a:rPr lang="en-US" sz="2000" dirty="0">
                <a:latin typeface="Roboto" panose="02000000000000000000" pitchFamily="2" charset="0"/>
                <a:ea typeface="Roboto" panose="02000000000000000000" pitchFamily="2" charset="0"/>
                <a:cs typeface="Roboto" panose="02000000000000000000" pitchFamily="2" charset="0"/>
              </a:rPr>
              <a:t>The budget justification should address each of major cost categories (salaries, fringe benefits, equipment, travel, supplies, other direct costs and indirect costs), as well as any additional categories required by the sponsor.</a:t>
            </a:r>
          </a:p>
          <a:p>
            <a:r>
              <a:rPr lang="en-US" sz="2000" dirty="0">
                <a:latin typeface="Roboto" panose="02000000000000000000" pitchFamily="2" charset="0"/>
                <a:ea typeface="Roboto" panose="02000000000000000000" pitchFamily="2" charset="0"/>
                <a:cs typeface="Roboto" panose="02000000000000000000" pitchFamily="2" charset="0"/>
              </a:rPr>
              <a:t>Reviewers and Administrators use this to determine if the scope of work matches request.</a:t>
            </a:r>
          </a:p>
          <a:p>
            <a:pPr marL="0" indent="0" algn="ctr">
              <a:buNone/>
            </a:pPr>
            <a:endParaRPr lang="en-US" sz="2000" dirty="0">
              <a:latin typeface="Roboto" panose="02000000000000000000" pitchFamily="2" charset="0"/>
              <a:ea typeface="Roboto" panose="02000000000000000000" pitchFamily="2" charset="0"/>
              <a:cs typeface="Roboto" panose="02000000000000000000" pitchFamily="2" charset="0"/>
            </a:endParaRPr>
          </a:p>
          <a:p>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36201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5829-E4BF-5638-9E07-2AC2F4F4E93D}"/>
              </a:ext>
            </a:extLst>
          </p:cNvPr>
          <p:cNvSpPr>
            <a:spLocks noGrp="1"/>
          </p:cNvSpPr>
          <p:nvPr>
            <p:ph type="title"/>
          </p:nvPr>
        </p:nvSpPr>
        <p:spPr/>
        <p:txBody>
          <a:bodyPr/>
          <a:lstStyle/>
          <a:p>
            <a:r>
              <a:rPr lang="en-US" dirty="0"/>
              <a:t>Sample Budget Justification </a:t>
            </a:r>
            <a:br>
              <a:rPr lang="en-US" dirty="0"/>
            </a:br>
            <a:r>
              <a:rPr lang="en-US" sz="3600" dirty="0"/>
              <a:t>Comparison #1</a:t>
            </a:r>
          </a:p>
        </p:txBody>
      </p:sp>
      <p:sp>
        <p:nvSpPr>
          <p:cNvPr id="3" name="Content Placeholder 2">
            <a:extLst>
              <a:ext uri="{FF2B5EF4-FFF2-40B4-BE49-F238E27FC236}">
                <a16:creationId xmlns:a16="http://schemas.microsoft.com/office/drawing/2014/main" id="{2AE48D58-77C2-417B-7D73-D0CE64ED7794}"/>
              </a:ext>
            </a:extLst>
          </p:cNvPr>
          <p:cNvSpPr>
            <a:spLocks noGrp="1"/>
          </p:cNvSpPr>
          <p:nvPr>
            <p:ph idx="1"/>
          </p:nvPr>
        </p:nvSpPr>
        <p:spPr/>
        <p:txBody>
          <a:bodyPr/>
          <a:lstStyle/>
          <a:p>
            <a:pPr marL="0" indent="0">
              <a:buNone/>
            </a:pPr>
            <a:r>
              <a:rPr lang="en-US" sz="2400" b="1" dirty="0">
                <a:latin typeface="Roboto" panose="02000000000000000000" pitchFamily="2" charset="0"/>
                <a:ea typeface="Roboto" panose="02000000000000000000" pitchFamily="2" charset="0"/>
                <a:cs typeface="Roboto" panose="02000000000000000000" pitchFamily="2" charset="0"/>
              </a:rPr>
              <a:t>Personnel</a:t>
            </a:r>
          </a:p>
          <a:p>
            <a:pPr marL="0" indent="0">
              <a:buNone/>
            </a:pPr>
            <a:r>
              <a:rPr lang="en-US" sz="2400" u="sng" dirty="0">
                <a:latin typeface="Roboto" panose="02000000000000000000" pitchFamily="2" charset="0"/>
                <a:ea typeface="Roboto" panose="02000000000000000000" pitchFamily="2" charset="0"/>
                <a:cs typeface="Roboto" panose="02000000000000000000" pitchFamily="2" charset="0"/>
              </a:rPr>
              <a:t>Donna Jones, Ph.D., Principal Investigator (2 academic months and 1 summer month)</a:t>
            </a:r>
            <a:r>
              <a:rPr lang="en-US" sz="2400" dirty="0">
                <a:latin typeface="Roboto" panose="02000000000000000000" pitchFamily="2" charset="0"/>
                <a:ea typeface="Roboto" panose="02000000000000000000" pitchFamily="2" charset="0"/>
                <a:cs typeface="Roboto" panose="02000000000000000000" pitchFamily="2" charset="0"/>
              </a:rPr>
              <a:t>. Dr. Jones is a Professor of Biology at East Carolina University. Dr. Jones will be responsible for the overall coordination and supervision of all aspects of the study. </a:t>
            </a:r>
          </a:p>
        </p:txBody>
      </p:sp>
    </p:spTree>
    <p:extLst>
      <p:ext uri="{BB962C8B-B14F-4D97-AF65-F5344CB8AC3E}">
        <p14:creationId xmlns:p14="http://schemas.microsoft.com/office/powerpoint/2010/main" val="3194169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09EC-E7E0-3F29-A6F9-8D6C34941760}"/>
              </a:ext>
            </a:extLst>
          </p:cNvPr>
          <p:cNvSpPr>
            <a:spLocks noGrp="1"/>
          </p:cNvSpPr>
          <p:nvPr>
            <p:ph type="title"/>
          </p:nvPr>
        </p:nvSpPr>
        <p:spPr/>
        <p:txBody>
          <a:bodyPr/>
          <a:lstStyle/>
          <a:p>
            <a:r>
              <a:rPr lang="en-US" dirty="0"/>
              <a:t>Sample Budget Justification </a:t>
            </a:r>
            <a:br>
              <a:rPr lang="en-US" dirty="0"/>
            </a:br>
            <a:r>
              <a:rPr lang="en-US" sz="3600" dirty="0"/>
              <a:t>Comparison #1</a:t>
            </a:r>
          </a:p>
        </p:txBody>
      </p:sp>
      <p:sp>
        <p:nvSpPr>
          <p:cNvPr id="3" name="Content Placeholder 2">
            <a:extLst>
              <a:ext uri="{FF2B5EF4-FFF2-40B4-BE49-F238E27FC236}">
                <a16:creationId xmlns:a16="http://schemas.microsoft.com/office/drawing/2014/main" id="{20B09BE6-6C75-4355-7A3D-947100B25F26}"/>
              </a:ext>
            </a:extLst>
          </p:cNvPr>
          <p:cNvSpPr>
            <a:spLocks noGrp="1"/>
          </p:cNvSpPr>
          <p:nvPr>
            <p:ph idx="1"/>
          </p:nvPr>
        </p:nvSpPr>
        <p:spPr/>
        <p:txBody>
          <a:bodyPr/>
          <a:lstStyle/>
          <a:p>
            <a:pPr marL="0" indent="0">
              <a:buNone/>
            </a:pPr>
            <a:r>
              <a:rPr lang="en-US" sz="2200" b="1" dirty="0">
                <a:latin typeface="Roboto" panose="02000000000000000000" pitchFamily="2" charset="0"/>
                <a:ea typeface="Roboto" panose="02000000000000000000" pitchFamily="2" charset="0"/>
                <a:cs typeface="Roboto" panose="02000000000000000000" pitchFamily="2" charset="0"/>
              </a:rPr>
              <a:t>Personnel</a:t>
            </a:r>
          </a:p>
          <a:p>
            <a:pPr marL="0" indent="0">
              <a:buNone/>
            </a:pPr>
            <a:r>
              <a:rPr lang="en-US" sz="2200" u="sng" dirty="0">
                <a:latin typeface="Roboto" panose="02000000000000000000" pitchFamily="2" charset="0"/>
                <a:ea typeface="Roboto" panose="02000000000000000000" pitchFamily="2" charset="0"/>
                <a:cs typeface="Roboto" panose="02000000000000000000" pitchFamily="2" charset="0"/>
              </a:rPr>
              <a:t>Donna Jones, Ph.D., Principal Investigator (2 academic months and 1 summer month)</a:t>
            </a:r>
            <a:r>
              <a:rPr lang="en-US" sz="2200" dirty="0">
                <a:latin typeface="Roboto" panose="02000000000000000000" pitchFamily="2" charset="0"/>
                <a:ea typeface="Roboto" panose="02000000000000000000" pitchFamily="2" charset="0"/>
                <a:cs typeface="Roboto" panose="02000000000000000000" pitchFamily="2" charset="0"/>
              </a:rPr>
              <a:t>. Dr. Jones is a Professor of Biology at East Carolina University. Dr. Jones will be responsible for the overall coordination and supervision of all aspects of the study. This includes hiring, training, and supervising staff/students; recruiting study participants; coordinating treatment and assessment components; scheduling and staff assignments; and data management. In addition, she will conduct the orientation sessions, assist with statistical analyses, and be responsible for reporting the study’s findings. </a:t>
            </a:r>
          </a:p>
        </p:txBody>
      </p:sp>
    </p:spTree>
    <p:extLst>
      <p:ext uri="{BB962C8B-B14F-4D97-AF65-F5344CB8AC3E}">
        <p14:creationId xmlns:p14="http://schemas.microsoft.com/office/powerpoint/2010/main" val="3490511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16C7-8A9F-4723-B857-BEEF289BDC0C}"/>
              </a:ext>
            </a:extLst>
          </p:cNvPr>
          <p:cNvSpPr>
            <a:spLocks noGrp="1"/>
          </p:cNvSpPr>
          <p:nvPr>
            <p:ph type="title"/>
          </p:nvPr>
        </p:nvSpPr>
        <p:spPr/>
        <p:txBody>
          <a:bodyPr/>
          <a:lstStyle/>
          <a:p>
            <a:r>
              <a:rPr lang="en-US" dirty="0"/>
              <a:t>Sample Budget Justification </a:t>
            </a:r>
            <a:br>
              <a:rPr lang="en-US" dirty="0"/>
            </a:br>
            <a:r>
              <a:rPr lang="en-US" sz="3600" dirty="0"/>
              <a:t>Comparison #2</a:t>
            </a:r>
          </a:p>
        </p:txBody>
      </p:sp>
      <p:sp>
        <p:nvSpPr>
          <p:cNvPr id="3" name="Content Placeholder 2">
            <a:extLst>
              <a:ext uri="{FF2B5EF4-FFF2-40B4-BE49-F238E27FC236}">
                <a16:creationId xmlns:a16="http://schemas.microsoft.com/office/drawing/2014/main" id="{BFA85FFE-F358-5BF3-134D-334B04886ACF}"/>
              </a:ext>
            </a:extLst>
          </p:cNvPr>
          <p:cNvSpPr>
            <a:spLocks noGrp="1"/>
          </p:cNvSpPr>
          <p:nvPr>
            <p:ph idx="1"/>
          </p:nvPr>
        </p:nvSpPr>
        <p:spPr/>
        <p:txBody>
          <a:bodyPr/>
          <a:lstStyle/>
          <a:p>
            <a:pPr marL="0" indent="0">
              <a:buNone/>
            </a:pPr>
            <a:r>
              <a:rPr lang="en-US" sz="2000" b="1" dirty="0">
                <a:latin typeface="Roboto" panose="02000000000000000000" pitchFamily="2" charset="0"/>
                <a:ea typeface="Roboto" panose="02000000000000000000" pitchFamily="2" charset="0"/>
                <a:cs typeface="Roboto" panose="02000000000000000000" pitchFamily="2" charset="0"/>
              </a:rPr>
              <a:t>Equipment</a:t>
            </a:r>
          </a:p>
          <a:p>
            <a:pPr marL="0" indent="0">
              <a:buNone/>
            </a:pPr>
            <a:r>
              <a:rPr lang="en-US" sz="2000" u="sng" dirty="0" err="1">
                <a:latin typeface="Roboto" panose="02000000000000000000" pitchFamily="2" charset="0"/>
                <a:ea typeface="Roboto" panose="02000000000000000000" pitchFamily="2" charset="0"/>
                <a:cs typeface="Roboto" panose="02000000000000000000" pitchFamily="2" charset="0"/>
              </a:rPr>
              <a:t>Biologs</a:t>
            </a:r>
            <a:r>
              <a:rPr lang="en-US" sz="2000" u="sng" dirty="0">
                <a:latin typeface="Roboto" panose="02000000000000000000" pitchFamily="2" charset="0"/>
                <a:ea typeface="Roboto" panose="02000000000000000000" pitchFamily="2" charset="0"/>
                <a:cs typeface="Roboto" panose="02000000000000000000" pitchFamily="2" charset="0"/>
              </a:rPr>
              <a:t>: </a:t>
            </a:r>
            <a:r>
              <a:rPr lang="en-US" sz="2000" dirty="0">
                <a:latin typeface="Roboto" panose="02000000000000000000" pitchFamily="2" charset="0"/>
                <a:ea typeface="Roboto" panose="02000000000000000000" pitchFamily="2" charset="0"/>
                <a:cs typeface="Roboto" panose="02000000000000000000" pitchFamily="2" charset="0"/>
              </a:rPr>
              <a:t>Funds are requested to purchase three </a:t>
            </a:r>
            <a:r>
              <a:rPr lang="en-US" sz="2000" dirty="0" err="1">
                <a:latin typeface="Roboto" panose="02000000000000000000" pitchFamily="2" charset="0"/>
                <a:ea typeface="Roboto" panose="02000000000000000000" pitchFamily="2" charset="0"/>
                <a:cs typeface="Roboto" panose="02000000000000000000" pitchFamily="2" charset="0"/>
              </a:rPr>
              <a:t>Biologs</a:t>
            </a:r>
            <a:r>
              <a:rPr lang="en-US" sz="2000" dirty="0">
                <a:latin typeface="Roboto" panose="02000000000000000000" pitchFamily="2" charset="0"/>
                <a:ea typeface="Roboto" panose="02000000000000000000" pitchFamily="2" charset="0"/>
                <a:cs typeface="Roboto" panose="02000000000000000000" pitchFamily="2" charset="0"/>
              </a:rPr>
              <a:t> ($10,150 each). These are ambulatory physiological data recorders with multiple channels that will be used to record mothers' heart rate (RSA), activity level, and electrodermal activity (e.g., skin conductance). </a:t>
            </a:r>
          </a:p>
        </p:txBody>
      </p:sp>
    </p:spTree>
    <p:extLst>
      <p:ext uri="{BB962C8B-B14F-4D97-AF65-F5344CB8AC3E}">
        <p14:creationId xmlns:p14="http://schemas.microsoft.com/office/powerpoint/2010/main" val="3922307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31CD-5D6C-DDFD-4808-5A0A63724637}"/>
              </a:ext>
            </a:extLst>
          </p:cNvPr>
          <p:cNvSpPr>
            <a:spLocks noGrp="1"/>
          </p:cNvSpPr>
          <p:nvPr>
            <p:ph type="title"/>
          </p:nvPr>
        </p:nvSpPr>
        <p:spPr/>
        <p:txBody>
          <a:bodyPr/>
          <a:lstStyle/>
          <a:p>
            <a:r>
              <a:rPr lang="en-US" dirty="0"/>
              <a:t>Sample Budget Justification </a:t>
            </a:r>
            <a:br>
              <a:rPr lang="en-US" dirty="0"/>
            </a:br>
            <a:r>
              <a:rPr lang="en-US" sz="3600" dirty="0"/>
              <a:t>Comparison #2</a:t>
            </a:r>
          </a:p>
        </p:txBody>
      </p:sp>
      <p:sp>
        <p:nvSpPr>
          <p:cNvPr id="3" name="Content Placeholder 2">
            <a:extLst>
              <a:ext uri="{FF2B5EF4-FFF2-40B4-BE49-F238E27FC236}">
                <a16:creationId xmlns:a16="http://schemas.microsoft.com/office/drawing/2014/main" id="{1F41EF0C-0582-87BB-A740-1D46FB665BFD}"/>
              </a:ext>
            </a:extLst>
          </p:cNvPr>
          <p:cNvSpPr>
            <a:spLocks noGrp="1"/>
          </p:cNvSpPr>
          <p:nvPr>
            <p:ph idx="1"/>
          </p:nvPr>
        </p:nvSpPr>
        <p:spPr/>
        <p:txBody>
          <a:bodyPr/>
          <a:lstStyle/>
          <a:p>
            <a:pPr marL="0" indent="0">
              <a:buNone/>
            </a:pPr>
            <a:r>
              <a:rPr lang="en-US" sz="2000" b="1" dirty="0">
                <a:latin typeface="Roboto" panose="02000000000000000000" pitchFamily="2" charset="0"/>
                <a:ea typeface="Roboto" panose="02000000000000000000" pitchFamily="2" charset="0"/>
                <a:cs typeface="Roboto" panose="02000000000000000000" pitchFamily="2" charset="0"/>
              </a:rPr>
              <a:t>Equipment</a:t>
            </a:r>
          </a:p>
          <a:p>
            <a:pPr marL="0" indent="0">
              <a:buNone/>
            </a:pPr>
            <a:r>
              <a:rPr lang="en-US" sz="2000" u="sng" dirty="0" err="1">
                <a:latin typeface="Roboto" panose="02000000000000000000" pitchFamily="2" charset="0"/>
                <a:ea typeface="Roboto" panose="02000000000000000000" pitchFamily="2" charset="0"/>
                <a:cs typeface="Roboto" panose="02000000000000000000" pitchFamily="2" charset="0"/>
              </a:rPr>
              <a:t>Biologs</a:t>
            </a:r>
            <a:r>
              <a:rPr lang="en-US" sz="2000" u="sng" dirty="0">
                <a:latin typeface="Roboto" panose="02000000000000000000" pitchFamily="2" charset="0"/>
                <a:ea typeface="Roboto" panose="02000000000000000000" pitchFamily="2" charset="0"/>
                <a:cs typeface="Roboto" panose="02000000000000000000" pitchFamily="2" charset="0"/>
              </a:rPr>
              <a:t>: </a:t>
            </a:r>
            <a:r>
              <a:rPr lang="en-US" sz="2000" dirty="0">
                <a:latin typeface="Roboto" panose="02000000000000000000" pitchFamily="2" charset="0"/>
                <a:ea typeface="Roboto" panose="02000000000000000000" pitchFamily="2" charset="0"/>
                <a:cs typeface="Roboto" panose="02000000000000000000" pitchFamily="2" charset="0"/>
              </a:rPr>
              <a:t>Funds are requested to purchase three </a:t>
            </a:r>
            <a:r>
              <a:rPr lang="en-US" sz="2000" dirty="0" err="1">
                <a:latin typeface="Roboto" panose="02000000000000000000" pitchFamily="2" charset="0"/>
                <a:ea typeface="Roboto" panose="02000000000000000000" pitchFamily="2" charset="0"/>
                <a:cs typeface="Roboto" panose="02000000000000000000" pitchFamily="2" charset="0"/>
              </a:rPr>
              <a:t>Biologs</a:t>
            </a:r>
            <a:r>
              <a:rPr lang="en-US" sz="2000">
                <a:latin typeface="Roboto" panose="02000000000000000000" pitchFamily="2" charset="0"/>
                <a:ea typeface="Roboto" panose="02000000000000000000" pitchFamily="2" charset="0"/>
                <a:cs typeface="Roboto" panose="02000000000000000000" pitchFamily="2" charset="0"/>
              </a:rPr>
              <a:t> ($10,150 </a:t>
            </a:r>
            <a:r>
              <a:rPr lang="en-US" sz="2000" dirty="0">
                <a:latin typeface="Roboto" panose="02000000000000000000" pitchFamily="2" charset="0"/>
                <a:ea typeface="Roboto" panose="02000000000000000000" pitchFamily="2" charset="0"/>
                <a:cs typeface="Roboto" panose="02000000000000000000" pitchFamily="2" charset="0"/>
              </a:rPr>
              <a:t>each). These are ambulatory physiological data recorders with multiple channels that will be used to record mothers' heart rate (RSA), activity level, and electrodermal activity (e.g., skin conductance). Recorded data is compactly stored on a removable memory card. When recording is complete, the card is inserted into a card reader which is connected to a PC through a serial port. Three </a:t>
            </a:r>
            <a:r>
              <a:rPr lang="en-US" sz="2000" dirty="0" err="1">
                <a:latin typeface="Roboto" panose="02000000000000000000" pitchFamily="2" charset="0"/>
                <a:ea typeface="Roboto" panose="02000000000000000000" pitchFamily="2" charset="0"/>
                <a:cs typeface="Roboto" panose="02000000000000000000" pitchFamily="2" charset="0"/>
              </a:rPr>
              <a:t>Biologs</a:t>
            </a:r>
            <a:r>
              <a:rPr lang="en-US" sz="2000" dirty="0">
                <a:latin typeface="Roboto" panose="02000000000000000000" pitchFamily="2" charset="0"/>
                <a:ea typeface="Roboto" panose="02000000000000000000" pitchFamily="2" charset="0"/>
                <a:cs typeface="Roboto" panose="02000000000000000000" pitchFamily="2" charset="0"/>
              </a:rPr>
              <a:t> are needed because there are several periods when assessment points overlap ( e.g., parental interviews, 6 months laboratory visits, 6 months home visits), and dedicated equipment for each type of visit will ease scheduling demands.</a:t>
            </a:r>
            <a:endParaRPr lang="en-US" sz="2000" dirty="0"/>
          </a:p>
        </p:txBody>
      </p:sp>
    </p:spTree>
    <p:extLst>
      <p:ext uri="{BB962C8B-B14F-4D97-AF65-F5344CB8AC3E}">
        <p14:creationId xmlns:p14="http://schemas.microsoft.com/office/powerpoint/2010/main" val="1165909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FFDF-BF7F-7978-8DE9-D20463F391EC}"/>
              </a:ext>
            </a:extLst>
          </p:cNvPr>
          <p:cNvSpPr>
            <a:spLocks noGrp="1"/>
          </p:cNvSpPr>
          <p:nvPr>
            <p:ph type="title"/>
          </p:nvPr>
        </p:nvSpPr>
        <p:spPr/>
        <p:txBody>
          <a:bodyPr/>
          <a:lstStyle/>
          <a:p>
            <a:r>
              <a:rPr lang="en-US" dirty="0"/>
              <a:t>Budget Justification</a:t>
            </a:r>
            <a:br>
              <a:rPr lang="en-US" dirty="0"/>
            </a:br>
            <a:r>
              <a:rPr lang="en-US" sz="3600" dirty="0"/>
              <a:t>Comparison #3</a:t>
            </a:r>
          </a:p>
        </p:txBody>
      </p:sp>
      <p:sp>
        <p:nvSpPr>
          <p:cNvPr id="3" name="Content Placeholder 2">
            <a:extLst>
              <a:ext uri="{FF2B5EF4-FFF2-40B4-BE49-F238E27FC236}">
                <a16:creationId xmlns:a16="http://schemas.microsoft.com/office/drawing/2014/main" id="{AC2BDC68-03FE-743A-B08A-9143252B9724}"/>
              </a:ext>
            </a:extLst>
          </p:cNvPr>
          <p:cNvSpPr>
            <a:spLocks noGrp="1"/>
          </p:cNvSpPr>
          <p:nvPr>
            <p:ph idx="1"/>
          </p:nvPr>
        </p:nvSpPr>
        <p:spPr/>
        <p:txBody>
          <a:bodyPr/>
          <a:lstStyle/>
          <a:p>
            <a:pPr marL="0" indent="0">
              <a:buNone/>
            </a:pPr>
            <a:r>
              <a:rPr lang="en-US" sz="2400" b="1" dirty="0">
                <a:latin typeface="Roboto" panose="02000000000000000000" pitchFamily="2" charset="0"/>
                <a:ea typeface="Roboto" panose="02000000000000000000" pitchFamily="2" charset="0"/>
                <a:cs typeface="Roboto" panose="02000000000000000000" pitchFamily="2" charset="0"/>
              </a:rPr>
              <a:t>Travel</a:t>
            </a:r>
          </a:p>
          <a:p>
            <a:pPr marL="0" indent="0">
              <a:spcBef>
                <a:spcPts val="0"/>
              </a:spcBef>
              <a:buNone/>
            </a:pPr>
            <a:r>
              <a:rPr lang="en-US" sz="2400" dirty="0">
                <a:latin typeface="Roboto" panose="02000000000000000000" pitchFamily="2" charset="0"/>
                <a:ea typeface="Roboto" panose="02000000000000000000" pitchFamily="2" charset="0"/>
                <a:cs typeface="Roboto" panose="02000000000000000000" pitchFamily="2" charset="0"/>
              </a:rPr>
              <a:t>Domestic Travel - $2,187 Support is requested for Dr. PI and Dr. Co-PI to attend the American Society for Cell  Biology Association conference in year 3 to share results. </a:t>
            </a:r>
          </a:p>
          <a:p>
            <a:pPr marL="0" indent="0">
              <a:buNone/>
            </a:pPr>
            <a:endParaRPr lang="en-US" dirty="0"/>
          </a:p>
        </p:txBody>
      </p:sp>
    </p:spTree>
    <p:extLst>
      <p:ext uri="{BB962C8B-B14F-4D97-AF65-F5344CB8AC3E}">
        <p14:creationId xmlns:p14="http://schemas.microsoft.com/office/powerpoint/2010/main" val="3103589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A652-C729-19B2-20CC-9C97BA2DBCB7}"/>
              </a:ext>
            </a:extLst>
          </p:cNvPr>
          <p:cNvSpPr>
            <a:spLocks noGrp="1"/>
          </p:cNvSpPr>
          <p:nvPr>
            <p:ph type="title"/>
          </p:nvPr>
        </p:nvSpPr>
        <p:spPr/>
        <p:txBody>
          <a:bodyPr/>
          <a:lstStyle/>
          <a:p>
            <a:r>
              <a:rPr lang="en-US" dirty="0"/>
              <a:t>Sample Budget Justification</a:t>
            </a:r>
            <a:br>
              <a:rPr lang="en-US" dirty="0"/>
            </a:br>
            <a:r>
              <a:rPr lang="en-US" sz="3600" dirty="0"/>
              <a:t>Comparison #3</a:t>
            </a:r>
          </a:p>
        </p:txBody>
      </p:sp>
      <p:sp>
        <p:nvSpPr>
          <p:cNvPr id="3" name="Content Placeholder 2">
            <a:extLst>
              <a:ext uri="{FF2B5EF4-FFF2-40B4-BE49-F238E27FC236}">
                <a16:creationId xmlns:a16="http://schemas.microsoft.com/office/drawing/2014/main" id="{E458F293-270E-E643-92E1-B88E60535280}"/>
              </a:ext>
            </a:extLst>
          </p:cNvPr>
          <p:cNvSpPr>
            <a:spLocks noGrp="1"/>
          </p:cNvSpPr>
          <p:nvPr>
            <p:ph idx="1"/>
          </p:nvPr>
        </p:nvSpPr>
        <p:spPr/>
        <p:txBody>
          <a:bodyPr/>
          <a:lstStyle/>
          <a:p>
            <a:pPr marL="0" indent="0">
              <a:buNone/>
            </a:pPr>
            <a:r>
              <a:rPr lang="en-US" sz="2400" b="1" dirty="0">
                <a:latin typeface="Roboto" panose="02000000000000000000" pitchFamily="2" charset="0"/>
                <a:ea typeface="Roboto" panose="02000000000000000000" pitchFamily="2" charset="0"/>
                <a:cs typeface="Roboto" panose="02000000000000000000" pitchFamily="2" charset="0"/>
              </a:rPr>
              <a:t>Travel</a:t>
            </a:r>
          </a:p>
          <a:p>
            <a:pPr marL="0" indent="0">
              <a:buNone/>
            </a:pPr>
            <a:r>
              <a:rPr lang="en-US" sz="2200" dirty="0">
                <a:latin typeface="Roboto" panose="02000000000000000000" pitchFamily="2" charset="0"/>
                <a:ea typeface="Roboto" panose="02000000000000000000" pitchFamily="2" charset="0"/>
                <a:cs typeface="Roboto" panose="02000000000000000000" pitchFamily="2" charset="0"/>
              </a:rPr>
              <a:t>Domestic Travel - $2,339 Support is requested for Dr. PI and Dr. Co-I to attend the American Society for Cell Biology Association conference in year 3 to share results. </a:t>
            </a:r>
          </a:p>
          <a:p>
            <a:pPr marL="0" indent="0">
              <a:buNone/>
            </a:pPr>
            <a:endParaRPr lang="en-US" sz="22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200" dirty="0">
                <a:latin typeface="Roboto" panose="02000000000000000000" pitchFamily="2" charset="0"/>
                <a:ea typeface="Roboto" panose="02000000000000000000" pitchFamily="2" charset="0"/>
                <a:cs typeface="Roboto" panose="02000000000000000000" pitchFamily="2" charset="0"/>
              </a:rPr>
              <a:t>This estimate is based on $500 airfare per person, $105.20 hotel per night per person for four nights, and standard meal per diem rates of $49.70 per day for five days per person, the </a:t>
            </a:r>
            <a:r>
              <a:rPr lang="en-US" sz="2200" dirty="0">
                <a:latin typeface="Roboto" panose="02000000000000000000" pitchFamily="2" charset="0"/>
                <a:ea typeface="Roboto" panose="02000000000000000000" pitchFamily="2" charset="0"/>
                <a:cs typeface="Roboto" panose="02000000000000000000" pitchFamily="2" charset="0"/>
                <a:hlinkClick r:id="rId2"/>
              </a:rPr>
              <a:t>travel rates </a:t>
            </a:r>
            <a:r>
              <a:rPr lang="en-US" sz="2200" dirty="0">
                <a:latin typeface="Roboto" panose="02000000000000000000" pitchFamily="2" charset="0"/>
                <a:ea typeface="Roboto" panose="02000000000000000000" pitchFamily="2" charset="0"/>
                <a:cs typeface="Roboto" panose="02000000000000000000" pitchFamily="2" charset="0"/>
              </a:rPr>
              <a:t>used by East Carolina University. </a:t>
            </a:r>
          </a:p>
        </p:txBody>
      </p:sp>
    </p:spTree>
    <p:extLst>
      <p:ext uri="{BB962C8B-B14F-4D97-AF65-F5344CB8AC3E}">
        <p14:creationId xmlns:p14="http://schemas.microsoft.com/office/powerpoint/2010/main" val="423767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EF6A-B63F-262A-1B93-00F0261AB5C9}"/>
              </a:ext>
            </a:extLst>
          </p:cNvPr>
          <p:cNvSpPr>
            <a:spLocks noGrp="1"/>
          </p:cNvSpPr>
          <p:nvPr>
            <p:ph type="title"/>
          </p:nvPr>
        </p:nvSpPr>
        <p:spPr/>
        <p:txBody>
          <a:bodyPr/>
          <a:lstStyle/>
          <a:p>
            <a:r>
              <a:rPr lang="en-US" b="1" dirty="0"/>
              <a:t>Keep in Mind the Following</a:t>
            </a:r>
          </a:p>
        </p:txBody>
      </p:sp>
      <p:sp>
        <p:nvSpPr>
          <p:cNvPr id="3" name="Content Placeholder 2">
            <a:extLst>
              <a:ext uri="{FF2B5EF4-FFF2-40B4-BE49-F238E27FC236}">
                <a16:creationId xmlns:a16="http://schemas.microsoft.com/office/drawing/2014/main" id="{B7B28CB0-3262-9CC9-1AAA-8409B04151AA}"/>
              </a:ext>
            </a:extLst>
          </p:cNvPr>
          <p:cNvSpPr>
            <a:spLocks noGrp="1"/>
          </p:cNvSpPr>
          <p:nvPr>
            <p:ph idx="1"/>
          </p:nvPr>
        </p:nvSpPr>
        <p:spPr/>
        <p:txBody>
          <a:bodyPr/>
          <a:lstStyle/>
          <a:p>
            <a:pPr marL="0" indent="0" algn="ctr">
              <a:lnSpc>
                <a:spcPct val="150000"/>
              </a:lnSpc>
              <a:buNone/>
            </a:pPr>
            <a:r>
              <a:rPr lang="en-US" sz="2400" dirty="0">
                <a:latin typeface="Roboto" panose="02000000000000000000" pitchFamily="2" charset="0"/>
                <a:ea typeface="Roboto" panose="02000000000000000000" pitchFamily="2" charset="0"/>
                <a:cs typeface="Roboto" panose="02000000000000000000" pitchFamily="2" charset="0"/>
              </a:rPr>
              <a:t>A well-prepared budget should be:</a:t>
            </a:r>
          </a:p>
          <a:p>
            <a:pPr marL="0" indent="0" algn="ctr">
              <a:lnSpc>
                <a:spcPct val="150000"/>
              </a:lnSpc>
              <a:buNone/>
            </a:pPr>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Reasonable and demonstrate that the funds being asked for will be used wisely</a:t>
            </a:r>
          </a:p>
          <a:p>
            <a:r>
              <a:rPr lang="en-US" sz="2400" dirty="0">
                <a:latin typeface="Roboto" panose="02000000000000000000" pitchFamily="2" charset="0"/>
                <a:ea typeface="Roboto" panose="02000000000000000000" pitchFamily="2" charset="0"/>
                <a:cs typeface="Roboto" panose="02000000000000000000" pitchFamily="2" charset="0"/>
              </a:rPr>
              <a:t>As concrete and specific as possible</a:t>
            </a:r>
          </a:p>
          <a:p>
            <a:r>
              <a:rPr lang="en-US" sz="2400" dirty="0">
                <a:latin typeface="Roboto" panose="02000000000000000000" pitchFamily="2" charset="0"/>
                <a:ea typeface="Roboto" panose="02000000000000000000" pitchFamily="2" charset="0"/>
                <a:cs typeface="Roboto" panose="02000000000000000000" pitchFamily="2" charset="0"/>
              </a:rPr>
              <a:t>Consistent with your project narrative</a:t>
            </a:r>
          </a:p>
          <a:p>
            <a:r>
              <a:rPr lang="en-US" sz="2400" dirty="0">
                <a:latin typeface="Roboto" panose="02000000000000000000" pitchFamily="2" charset="0"/>
                <a:ea typeface="Roboto" panose="02000000000000000000" pitchFamily="2" charset="0"/>
                <a:cs typeface="Roboto" panose="02000000000000000000" pitchFamily="2" charset="0"/>
              </a:rPr>
              <a:t>Align with sponsor and federal guidelines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61595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8236-AAF2-52D0-804A-A25DD9491932}"/>
              </a:ext>
            </a:extLst>
          </p:cNvPr>
          <p:cNvSpPr>
            <a:spLocks noGrp="1"/>
          </p:cNvSpPr>
          <p:nvPr>
            <p:ph type="title"/>
          </p:nvPr>
        </p:nvSpPr>
        <p:spPr>
          <a:xfrm>
            <a:off x="457200" y="304800"/>
            <a:ext cx="8229600" cy="1143000"/>
          </a:xfrm>
        </p:spPr>
        <p:txBody>
          <a:bodyPr/>
          <a:lstStyle/>
          <a:p>
            <a:r>
              <a:rPr lang="en-US" dirty="0"/>
              <a:t>Budget Justification Tips</a:t>
            </a:r>
          </a:p>
        </p:txBody>
      </p:sp>
      <p:sp>
        <p:nvSpPr>
          <p:cNvPr id="3" name="Content Placeholder 2">
            <a:extLst>
              <a:ext uri="{FF2B5EF4-FFF2-40B4-BE49-F238E27FC236}">
                <a16:creationId xmlns:a16="http://schemas.microsoft.com/office/drawing/2014/main" id="{4E205ADA-D3D4-57B6-6672-0E995DE0C1B5}"/>
              </a:ext>
            </a:extLst>
          </p:cNvPr>
          <p:cNvSpPr>
            <a:spLocks noGrp="1"/>
          </p:cNvSpPr>
          <p:nvPr>
            <p:ph idx="1"/>
          </p:nvPr>
        </p:nvSpPr>
        <p:spPr>
          <a:xfrm>
            <a:off x="487532" y="1600200"/>
            <a:ext cx="8229600" cy="4525963"/>
          </a:xfrm>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Organize the budget justification listing items in the same order and format as the sponsor’s budget categories.</a:t>
            </a:r>
          </a:p>
          <a:p>
            <a:r>
              <a:rPr lang="en-US" sz="2000" dirty="0">
                <a:latin typeface="Roboto" panose="02000000000000000000" pitchFamily="2" charset="0"/>
                <a:ea typeface="Roboto" panose="02000000000000000000" pitchFamily="2" charset="0"/>
                <a:cs typeface="Roboto" panose="02000000000000000000" pitchFamily="2" charset="0"/>
              </a:rPr>
              <a:t>Only include budgeted items.</a:t>
            </a:r>
          </a:p>
          <a:p>
            <a:r>
              <a:rPr lang="en-US" sz="2000" dirty="0">
                <a:latin typeface="Roboto" panose="02000000000000000000" pitchFamily="2" charset="0"/>
                <a:ea typeface="Roboto" panose="02000000000000000000" pitchFamily="2" charset="0"/>
                <a:cs typeface="Roboto" panose="02000000000000000000" pitchFamily="2" charset="0"/>
              </a:rPr>
              <a:t>Budget narrative must match the budget in terms of dollar amounts and language – </a:t>
            </a:r>
            <a:r>
              <a:rPr lang="en-US" sz="2000" u="sng" dirty="0">
                <a:latin typeface="Roboto" panose="02000000000000000000" pitchFamily="2" charset="0"/>
                <a:ea typeface="Roboto" panose="02000000000000000000" pitchFamily="2" charset="0"/>
                <a:cs typeface="Roboto" panose="02000000000000000000" pitchFamily="2" charset="0"/>
              </a:rPr>
              <a:t>double check everything</a:t>
            </a:r>
            <a:r>
              <a:rPr lang="en-US" sz="2000" dirty="0">
                <a:latin typeface="Roboto" panose="02000000000000000000" pitchFamily="2" charset="0"/>
                <a:ea typeface="Roboto" panose="02000000000000000000" pitchFamily="2" charset="0"/>
                <a:cs typeface="Roboto" panose="02000000000000000000" pitchFamily="2" charset="0"/>
              </a:rPr>
              <a:t>.</a:t>
            </a:r>
          </a:p>
          <a:p>
            <a:r>
              <a:rPr lang="en-US" sz="2000" dirty="0">
                <a:latin typeface="Roboto" panose="02000000000000000000" pitchFamily="2" charset="0"/>
                <a:ea typeface="Roboto" panose="02000000000000000000" pitchFamily="2" charset="0"/>
                <a:cs typeface="Roboto" panose="02000000000000000000" pitchFamily="2" charset="0"/>
              </a:rPr>
              <a:t>Explain why items are essential in relation to the aims and methodology of the project as well as meeting the goals of the project.</a:t>
            </a:r>
          </a:p>
          <a:p>
            <a:r>
              <a:rPr lang="en-US" sz="2000" dirty="0">
                <a:latin typeface="Roboto" panose="02000000000000000000" pitchFamily="2" charset="0"/>
                <a:ea typeface="Roboto" panose="02000000000000000000" pitchFamily="2" charset="0"/>
                <a:cs typeface="Roboto" panose="02000000000000000000" pitchFamily="2" charset="0"/>
              </a:rPr>
              <a:t>Explain the line items.  Do not merely restate the proposed expenditure.</a:t>
            </a:r>
          </a:p>
          <a:p>
            <a:r>
              <a:rPr lang="en-US" sz="2000" dirty="0">
                <a:latin typeface="Roboto" panose="02000000000000000000" pitchFamily="2" charset="0"/>
                <a:ea typeface="Roboto" panose="02000000000000000000" pitchFamily="2" charset="0"/>
                <a:cs typeface="Roboto" panose="02000000000000000000" pitchFamily="2" charset="0"/>
              </a:rPr>
              <a:t>Provide detail sufficient to justify the rationale for acquiring the item under the proposed project.</a:t>
            </a:r>
          </a:p>
        </p:txBody>
      </p:sp>
    </p:spTree>
    <p:extLst>
      <p:ext uri="{BB962C8B-B14F-4D97-AF65-F5344CB8AC3E}">
        <p14:creationId xmlns:p14="http://schemas.microsoft.com/office/powerpoint/2010/main" val="187273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8E1B-FE2D-1CF3-995B-62C54EC9306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312015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7904-7903-07EE-A415-1D848DB1D6AF}"/>
              </a:ext>
            </a:extLst>
          </p:cNvPr>
          <p:cNvSpPr>
            <a:spLocks noGrp="1"/>
          </p:cNvSpPr>
          <p:nvPr>
            <p:ph type="title"/>
          </p:nvPr>
        </p:nvSpPr>
        <p:spPr/>
        <p:txBody>
          <a:bodyPr/>
          <a:lstStyle/>
          <a:p>
            <a:r>
              <a:rPr lang="en-US" dirty="0"/>
              <a:t>Grant Writing Resources and Support</a:t>
            </a:r>
          </a:p>
        </p:txBody>
      </p:sp>
      <p:sp>
        <p:nvSpPr>
          <p:cNvPr id="3" name="Content Placeholder 2">
            <a:extLst>
              <a:ext uri="{FF2B5EF4-FFF2-40B4-BE49-F238E27FC236}">
                <a16:creationId xmlns:a16="http://schemas.microsoft.com/office/drawing/2014/main" id="{0C5C4B24-2257-B72B-D0B1-3CBA67EFB772}"/>
              </a:ext>
            </a:extLst>
          </p:cNvPr>
          <p:cNvSpPr>
            <a:spLocks noGrp="1"/>
          </p:cNvSpPr>
          <p:nvPr>
            <p:ph idx="1"/>
          </p:nvPr>
        </p:nvSpPr>
        <p:spPr/>
        <p:txBody>
          <a:bodyPr/>
          <a:lstStyle/>
          <a:p>
            <a:pPr marL="0" indent="0" algn="l" rtl="0" fontAlgn="base">
              <a:buNone/>
            </a:pP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Office for Faculty Excellence – Training Sessions: </a:t>
            </a:r>
            <a:r>
              <a:rPr lang="en-US" sz="1600" b="0" i="0" u="sng" strike="noStrike" dirty="0">
                <a:solidFill>
                  <a:srgbClr val="0563C1"/>
                </a:solidFill>
                <a:effectLst/>
                <a:latin typeface="Roboto" panose="02000000000000000000" pitchFamily="2" charset="0"/>
                <a:ea typeface="Roboto" panose="02000000000000000000" pitchFamily="2" charset="0"/>
                <a:cs typeface="Roboto" panose="02000000000000000000" pitchFamily="2" charset="0"/>
                <a:hlinkClick r:id="rId2"/>
              </a:rPr>
              <a:t>https://ofe.ecu.edu</a:t>
            </a: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0" indent="0" algn="l" rtl="0" fontAlgn="base">
              <a:buNone/>
            </a:pPr>
            <a:endPar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0" indent="0" algn="l" rtl="0" fontAlgn="base">
              <a:buNone/>
            </a:pP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ORA Intranet - Policy and Guidance: </a:t>
            </a: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3"/>
              </a:rPr>
              <a:t>https://rede.ecu.edu/oraintra/</a:t>
            </a: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0" indent="0" algn="l" rtl="0" fontAlgn="base">
              <a:buNone/>
            </a:pPr>
            <a:endPar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0" indent="0" algn="l" rtl="0" fontAlgn="base">
              <a:buNone/>
            </a:pP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eTRACS Proposal Development: </a:t>
            </a:r>
            <a:r>
              <a:rPr lang="en-US" sz="1600" b="0" i="0" u="sng" strike="noStrike" dirty="0">
                <a:solidFill>
                  <a:srgbClr val="0563C1"/>
                </a:solidFill>
                <a:effectLst/>
                <a:latin typeface="Roboto" panose="02000000000000000000" pitchFamily="2" charset="0"/>
                <a:ea typeface="Roboto" panose="02000000000000000000" pitchFamily="2" charset="0"/>
                <a:cs typeface="Roboto" panose="02000000000000000000" pitchFamily="2" charset="0"/>
                <a:hlinkClick r:id="rId4"/>
              </a:rPr>
              <a:t>https://etracs.ecu.edu/help/#creatingproposals</a:t>
            </a: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0" indent="0" algn="l" rtl="0" fontAlgn="base">
              <a:buNone/>
            </a:pPr>
            <a:endPar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0" indent="0" algn="l" rtl="0" fontAlgn="base">
              <a:buNone/>
            </a:pP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Budget &amp; Cost Resources: </a:t>
            </a: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5"/>
              </a:rPr>
              <a:t>https://rede.ecu.edu/ora/proposals/develop/budget-cost/</a:t>
            </a: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0" indent="0" algn="l" rtl="0" fontAlgn="base">
              <a:buNone/>
            </a:pPr>
            <a:endPar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0" indent="0" algn="l" rtl="0" fontAlgn="base">
              <a:buNone/>
            </a:pP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2 CFR Part 220: Cost Principles for Educational Institutions: </a:t>
            </a:r>
          </a:p>
          <a:p>
            <a:pPr marL="0" indent="0" algn="l" rtl="0" fontAlgn="base">
              <a:buNone/>
            </a:pPr>
            <a:r>
              <a:rPr lang="fr-FR"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6"/>
              </a:rPr>
              <a:t>https://www.govinfo.gov/app/details/CFR-2013-title2-vol1/CFR-2013-title2-vol1-part220</a:t>
            </a:r>
            <a:r>
              <a:rPr lang="fr-FR"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0" indent="0" algn="l" rtl="0" fontAlgn="base">
              <a:buNone/>
            </a:pPr>
            <a:endParaRPr lang="fr-FR"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0" indent="0" algn="l" rtl="0" fontAlgn="base">
              <a:buNone/>
            </a:pPr>
            <a:r>
              <a:rPr lang="fr-FR"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Grants Administration Hubs: </a:t>
            </a:r>
            <a:r>
              <a:rPr lang="fr-FR"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7"/>
              </a:rPr>
              <a:t>https://rede.ecu.edu/ora/proposals/develop/find-your-hub/</a:t>
            </a:r>
            <a:r>
              <a:rPr lang="fr-FR"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0" indent="0" algn="l" rtl="0" fontAlgn="base">
              <a:buNone/>
            </a:pPr>
            <a:endParaRPr lang="fr-FR" sz="16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fr-FR"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ORA Unit Liaisons: </a:t>
            </a:r>
            <a:r>
              <a:rPr lang="fr-FR"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8"/>
              </a:rPr>
              <a:t>https://rede.ecu.edu/ora/liaisons/</a:t>
            </a:r>
            <a:r>
              <a:rPr lang="fr-FR"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0" indent="0" algn="l" rtl="0" fontAlgn="base">
              <a:buNone/>
            </a:pPr>
            <a:endPar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0" indent="0" algn="l" rtl="0" fontAlgn="base">
              <a:buNone/>
            </a:pP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dirty="0"/>
          </a:p>
        </p:txBody>
      </p:sp>
    </p:spTree>
    <p:extLst>
      <p:ext uri="{BB962C8B-B14F-4D97-AF65-F5344CB8AC3E}">
        <p14:creationId xmlns:p14="http://schemas.microsoft.com/office/powerpoint/2010/main" val="3479814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BB84-E285-6164-2D9E-C2C757E4AC18}"/>
              </a:ext>
            </a:extLst>
          </p:cNvPr>
          <p:cNvSpPr>
            <a:spLocks noGrp="1"/>
          </p:cNvSpPr>
          <p:nvPr>
            <p:ph type="title"/>
          </p:nvPr>
        </p:nvSpPr>
        <p:spPr/>
        <p:txBody>
          <a:bodyPr/>
          <a:lstStyle/>
          <a:p>
            <a:r>
              <a:rPr lang="en-US" dirty="0"/>
              <a:t>Understand the </a:t>
            </a:r>
            <a:r>
              <a:rPr lang="en-US"/>
              <a:t>Funder’s Requirements</a:t>
            </a:r>
            <a:endParaRPr lang="en-US" dirty="0"/>
          </a:p>
        </p:txBody>
      </p:sp>
      <p:sp>
        <p:nvSpPr>
          <p:cNvPr id="3" name="TextBox 2">
            <a:extLst>
              <a:ext uri="{FF2B5EF4-FFF2-40B4-BE49-F238E27FC236}">
                <a16:creationId xmlns:a16="http://schemas.microsoft.com/office/drawing/2014/main" id="{ED98AC93-ED9C-F734-20F3-1871526F71B7}"/>
              </a:ext>
            </a:extLst>
          </p:cNvPr>
          <p:cNvSpPr txBox="1"/>
          <p:nvPr/>
        </p:nvSpPr>
        <p:spPr>
          <a:xfrm>
            <a:off x="457200" y="1417638"/>
            <a:ext cx="8229600" cy="5170646"/>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Carefully read the Funding Opportunity Announcement (FOA) or Request for Applications (RFA) for budget criteria. </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Important points to note:</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Anticipated budget period</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Type of budget</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Indirect cost recovery limitations</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Maximum budget</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Budget exclusions</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Caps on certain expenses</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Required costs</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Cost share or matching funds</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Budget narrative requirements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35066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7EBE-29CB-D09A-DC2B-CDC71F3C5E97}"/>
              </a:ext>
            </a:extLst>
          </p:cNvPr>
          <p:cNvSpPr>
            <a:spLocks noGrp="1"/>
          </p:cNvSpPr>
          <p:nvPr>
            <p:ph type="title"/>
          </p:nvPr>
        </p:nvSpPr>
        <p:spPr/>
        <p:txBody>
          <a:bodyPr/>
          <a:lstStyle/>
          <a:p>
            <a:r>
              <a:rPr lang="en-US" dirty="0"/>
              <a:t>RFA Example</a:t>
            </a:r>
          </a:p>
        </p:txBody>
      </p:sp>
      <p:pic>
        <p:nvPicPr>
          <p:cNvPr id="15" name="Picture 14">
            <a:extLst>
              <a:ext uri="{FF2B5EF4-FFF2-40B4-BE49-F238E27FC236}">
                <a16:creationId xmlns:a16="http://schemas.microsoft.com/office/drawing/2014/main" id="{47E30A95-C9B8-6BDE-5525-113CF8D4FA8B}"/>
              </a:ext>
            </a:extLst>
          </p:cNvPr>
          <p:cNvPicPr>
            <a:picLocks noChangeAspect="1"/>
          </p:cNvPicPr>
          <p:nvPr/>
        </p:nvPicPr>
        <p:blipFill>
          <a:blip r:embed="rId3"/>
          <a:stretch>
            <a:fillRect/>
          </a:stretch>
        </p:blipFill>
        <p:spPr>
          <a:xfrm>
            <a:off x="762000" y="1295400"/>
            <a:ext cx="7772400" cy="4004041"/>
          </a:xfrm>
          <a:prstGeom prst="rect">
            <a:avLst/>
          </a:prstGeom>
          <a:ln w="19050">
            <a:solidFill>
              <a:srgbClr val="482A7F"/>
            </a:solidFill>
          </a:ln>
        </p:spPr>
      </p:pic>
    </p:spTree>
    <p:extLst>
      <p:ext uri="{BB962C8B-B14F-4D97-AF65-F5344CB8AC3E}">
        <p14:creationId xmlns:p14="http://schemas.microsoft.com/office/powerpoint/2010/main" val="64522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B68A-8908-B644-BF5C-DFED0F765AFD}"/>
              </a:ext>
            </a:extLst>
          </p:cNvPr>
          <p:cNvSpPr>
            <a:spLocks noGrp="1"/>
          </p:cNvSpPr>
          <p:nvPr>
            <p:ph type="title"/>
          </p:nvPr>
        </p:nvSpPr>
        <p:spPr/>
        <p:txBody>
          <a:bodyPr/>
          <a:lstStyle/>
          <a:p>
            <a:r>
              <a:rPr lang="en-US" dirty="0"/>
              <a:t>RFA Example</a:t>
            </a:r>
          </a:p>
        </p:txBody>
      </p:sp>
      <p:pic>
        <p:nvPicPr>
          <p:cNvPr id="7" name="Content Placeholder 6">
            <a:extLst>
              <a:ext uri="{FF2B5EF4-FFF2-40B4-BE49-F238E27FC236}">
                <a16:creationId xmlns:a16="http://schemas.microsoft.com/office/drawing/2014/main" id="{5D1092FF-4BD5-ED83-4081-11B381711BD6}"/>
              </a:ext>
            </a:extLst>
          </p:cNvPr>
          <p:cNvPicPr>
            <a:picLocks noGrp="1" noChangeAspect="1"/>
          </p:cNvPicPr>
          <p:nvPr>
            <p:ph idx="1"/>
          </p:nvPr>
        </p:nvPicPr>
        <p:blipFill>
          <a:blip r:embed="rId2"/>
          <a:stretch>
            <a:fillRect/>
          </a:stretch>
        </p:blipFill>
        <p:spPr>
          <a:xfrm>
            <a:off x="457200" y="1828800"/>
            <a:ext cx="8229600" cy="2979837"/>
          </a:xfrm>
          <a:ln w="19050">
            <a:solidFill>
              <a:srgbClr val="482A7F"/>
            </a:solidFill>
          </a:ln>
        </p:spPr>
      </p:pic>
    </p:spTree>
    <p:extLst>
      <p:ext uri="{BB962C8B-B14F-4D97-AF65-F5344CB8AC3E}">
        <p14:creationId xmlns:p14="http://schemas.microsoft.com/office/powerpoint/2010/main" val="1830381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2234-2D2C-243D-D01F-2AC6627FEA83}"/>
              </a:ext>
            </a:extLst>
          </p:cNvPr>
          <p:cNvSpPr>
            <a:spLocks noGrp="1"/>
          </p:cNvSpPr>
          <p:nvPr>
            <p:ph type="title"/>
          </p:nvPr>
        </p:nvSpPr>
        <p:spPr/>
        <p:txBody>
          <a:bodyPr/>
          <a:lstStyle/>
          <a:p>
            <a:pPr marL="0" marR="0" lvl="0" indent="0" defTabSz="914400" rtl="0" eaLnBrk="1" fontAlgn="base" latinLnBrk="0" hangingPunct="1">
              <a:lnSpc>
                <a:spcPct val="100000"/>
              </a:lnSpc>
              <a:spcBef>
                <a:spcPct val="20000"/>
              </a:spcBef>
              <a:spcAft>
                <a:spcPct val="0"/>
              </a:spcAft>
              <a:buClrTx/>
              <a:buSzTx/>
              <a:buFontTx/>
              <a:buNone/>
              <a:tabLst/>
              <a:defRPr/>
            </a:pPr>
            <a:br>
              <a:rPr lang="en-US" dirty="0"/>
            </a:br>
            <a:r>
              <a:rPr lang="en-US" dirty="0"/>
              <a:t>Federal Cost Principles</a:t>
            </a:r>
            <a:br>
              <a:rPr lang="en-US" dirty="0"/>
            </a:br>
            <a:r>
              <a:rPr kumimoji="0" lang="en-US"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hlinkClick r:id="rId3"/>
              </a:rPr>
              <a:t>https://www.ecfr.gov/current/title-2/subtitle-A/chapter-II/part-200/subpart-E</a:t>
            </a:r>
            <a:r>
              <a:rPr kumimoji="0" lang="en-US"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br>
              <a:rPr kumimoji="0" lang="en-US"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9C83906C-FEE4-DF91-EBE4-8F40A3BF5672}"/>
              </a:ext>
            </a:extLst>
          </p:cNvPr>
          <p:cNvSpPr>
            <a:spLocks noGrp="1"/>
          </p:cNvSpPr>
          <p:nvPr>
            <p:ph idx="1"/>
          </p:nvPr>
        </p:nvSpPr>
        <p:spPr/>
        <p:txBody>
          <a:bodyPr/>
          <a:lstStyle/>
          <a:p>
            <a:pPr marL="0" indent="0" algn="ctr">
              <a:buNone/>
            </a:pPr>
            <a:endParaRPr lang="en-US" sz="2800" b="0" i="0" dirty="0">
              <a:solidFill>
                <a:srgbClr val="333333"/>
              </a:solidFill>
              <a:effectLst/>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n-US" sz="2000" b="0" i="0" dirty="0">
              <a:solidFill>
                <a:srgbClr val="333333"/>
              </a:solidFill>
              <a:effectLst/>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24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Federal cost principles are regulations that help recipients and subrecipients determine eligible costs for specific activities identified in grant agreements and contracts and outlines financial management requirements including audits. </a:t>
            </a:r>
            <a:endParaRPr lang="en-US"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82177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E3A1-8986-6F55-AA8E-39B331F2E688}"/>
              </a:ext>
            </a:extLst>
          </p:cNvPr>
          <p:cNvSpPr>
            <a:spLocks noGrp="1"/>
          </p:cNvSpPr>
          <p:nvPr>
            <p:ph type="title"/>
          </p:nvPr>
        </p:nvSpPr>
        <p:spPr/>
        <p:txBody>
          <a:bodyPr/>
          <a:lstStyle/>
          <a:p>
            <a:r>
              <a:rPr lang="en-US" dirty="0"/>
              <a:t>Allowable Costs</a:t>
            </a:r>
          </a:p>
        </p:txBody>
      </p:sp>
      <p:sp>
        <p:nvSpPr>
          <p:cNvPr id="3" name="Content Placeholder 2">
            <a:extLst>
              <a:ext uri="{FF2B5EF4-FFF2-40B4-BE49-F238E27FC236}">
                <a16:creationId xmlns:a16="http://schemas.microsoft.com/office/drawing/2014/main" id="{B910E69A-792D-319A-C752-8423C93E9E5B}"/>
              </a:ext>
            </a:extLst>
          </p:cNvPr>
          <p:cNvSpPr>
            <a:spLocks noGrp="1"/>
          </p:cNvSpPr>
          <p:nvPr>
            <p:ph idx="1"/>
          </p:nvPr>
        </p:nvSpPr>
        <p:spPr/>
        <p:txBody>
          <a:bodyPr/>
          <a:lstStyle/>
          <a:p>
            <a:pPr marL="0" indent="0">
              <a:buNone/>
            </a:pPr>
            <a:r>
              <a:rPr lang="en-US" sz="2200" dirty="0">
                <a:latin typeface="Roboto" panose="02000000000000000000" pitchFamily="2" charset="0"/>
                <a:ea typeface="Roboto" panose="02000000000000000000" pitchFamily="2" charset="0"/>
                <a:cs typeface="Roboto" panose="02000000000000000000" pitchFamily="2" charset="0"/>
              </a:rPr>
              <a:t>Before a cost can be defined as allowable, all four cost principles must be applied.</a:t>
            </a:r>
          </a:p>
          <a:p>
            <a:pPr marL="0" indent="0" algn="ctr">
              <a:buNone/>
            </a:pPr>
            <a:r>
              <a:rPr lang="en-US" sz="2200" dirty="0">
                <a:latin typeface="Roboto" panose="02000000000000000000" pitchFamily="2" charset="0"/>
                <a:ea typeface="Roboto" panose="02000000000000000000" pitchFamily="2" charset="0"/>
                <a:cs typeface="Roboto" panose="02000000000000000000" pitchFamily="2" charset="0"/>
              </a:rPr>
              <a:t>The cost must be:</a:t>
            </a:r>
          </a:p>
          <a:p>
            <a:pPr marL="0" indent="0">
              <a:buNone/>
            </a:pPr>
            <a:r>
              <a:rPr lang="en-US" sz="2200" b="1" dirty="0">
                <a:latin typeface="Roboto" panose="02000000000000000000" pitchFamily="2" charset="0"/>
                <a:ea typeface="Roboto" panose="02000000000000000000" pitchFamily="2" charset="0"/>
                <a:cs typeface="Roboto" panose="02000000000000000000" pitchFamily="2" charset="0"/>
              </a:rPr>
              <a:t>Reasonable: </a:t>
            </a:r>
            <a:r>
              <a:rPr lang="en-US" sz="2200" dirty="0">
                <a:latin typeface="Roboto" panose="02000000000000000000" pitchFamily="2" charset="0"/>
                <a:ea typeface="Roboto" panose="02000000000000000000" pitchFamily="2" charset="0"/>
                <a:cs typeface="Roboto" panose="02000000000000000000" pitchFamily="2" charset="0"/>
              </a:rPr>
              <a:t>A prudent businessperson would have purchased this item and paid this price.</a:t>
            </a:r>
          </a:p>
          <a:p>
            <a:pPr marL="0" indent="0">
              <a:buNone/>
            </a:pPr>
            <a:r>
              <a:rPr lang="en-US" sz="2200" b="1" dirty="0">
                <a:latin typeface="Roboto" panose="02000000000000000000" pitchFamily="2" charset="0"/>
                <a:ea typeface="Roboto" panose="02000000000000000000" pitchFamily="2" charset="0"/>
                <a:cs typeface="Roboto" panose="02000000000000000000" pitchFamily="2" charset="0"/>
              </a:rPr>
              <a:t>Allocable: </a:t>
            </a:r>
            <a:r>
              <a:rPr lang="en-US" sz="2200" dirty="0">
                <a:latin typeface="Roboto" panose="02000000000000000000" pitchFamily="2" charset="0"/>
                <a:ea typeface="Roboto" panose="02000000000000000000" pitchFamily="2" charset="0"/>
                <a:cs typeface="Roboto" panose="02000000000000000000" pitchFamily="2" charset="0"/>
              </a:rPr>
              <a:t>It can be assigned to the activity on some reasonable basis.</a:t>
            </a:r>
          </a:p>
          <a:p>
            <a:pPr marL="0" indent="0">
              <a:buNone/>
            </a:pPr>
            <a:r>
              <a:rPr lang="en-US" sz="2200" b="1" dirty="0">
                <a:latin typeface="Roboto" panose="02000000000000000000" pitchFamily="2" charset="0"/>
                <a:ea typeface="Roboto" panose="02000000000000000000" pitchFamily="2" charset="0"/>
                <a:cs typeface="Roboto" panose="02000000000000000000" pitchFamily="2" charset="0"/>
              </a:rPr>
              <a:t>Consistently Treated: </a:t>
            </a:r>
            <a:r>
              <a:rPr lang="en-US" sz="2200" dirty="0">
                <a:latin typeface="Roboto" panose="02000000000000000000" pitchFamily="2" charset="0"/>
                <a:ea typeface="Roboto" panose="02000000000000000000" pitchFamily="2" charset="0"/>
                <a:cs typeface="Roboto" panose="02000000000000000000" pitchFamily="2" charset="0"/>
              </a:rPr>
              <a:t>Like costs must be treated the same in like circumstances, as either direct or indirect costs.</a:t>
            </a:r>
          </a:p>
          <a:p>
            <a:pPr marL="0" indent="0">
              <a:buNone/>
            </a:pPr>
            <a:r>
              <a:rPr lang="en-US" sz="2200" b="1" dirty="0">
                <a:latin typeface="Roboto" panose="02000000000000000000" pitchFamily="2" charset="0"/>
                <a:ea typeface="Roboto" panose="02000000000000000000" pitchFamily="2" charset="0"/>
                <a:cs typeface="Roboto" panose="02000000000000000000" pitchFamily="2" charset="0"/>
              </a:rPr>
              <a:t>Conform: </a:t>
            </a:r>
            <a:r>
              <a:rPr lang="en-US" sz="2200" dirty="0">
                <a:latin typeface="Roboto" panose="02000000000000000000" pitchFamily="2" charset="0"/>
                <a:ea typeface="Roboto" panose="02000000000000000000" pitchFamily="2" charset="0"/>
                <a:cs typeface="Roboto" panose="02000000000000000000" pitchFamily="2" charset="0"/>
              </a:rPr>
              <a:t>to Uniform Guidance and/or the Sponsored Agreement.</a:t>
            </a:r>
          </a:p>
        </p:txBody>
      </p:sp>
    </p:spTree>
    <p:extLst>
      <p:ext uri="{BB962C8B-B14F-4D97-AF65-F5344CB8AC3E}">
        <p14:creationId xmlns:p14="http://schemas.microsoft.com/office/powerpoint/2010/main" val="45816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ECU elegan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FCFF2072-A6D6-4F49-93DF-6B1909F565D3}" vid="{75973B9D-CB7A-DE45-9DE8-65F6DB0431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3BDDAA819D8D4A8884567BE2CB0C55" ma:contentTypeVersion="13" ma:contentTypeDescription="Create a new document." ma:contentTypeScope="" ma:versionID="b7ecf3e75aad398e87bc9ddf7fa3c41b">
  <xsd:schema xmlns:xsd="http://www.w3.org/2001/XMLSchema" xmlns:xs="http://www.w3.org/2001/XMLSchema" xmlns:p="http://schemas.microsoft.com/office/2006/metadata/properties" xmlns:ns2="cbb2acd0-0992-4f03-a43b-10e3b67db5e7" xmlns:ns3="f11807a3-c9c2-486c-8400-d4add4cf8dd6" targetNamespace="http://schemas.microsoft.com/office/2006/metadata/properties" ma:root="true" ma:fieldsID="45dafad4c31e88750766204f4790642b" ns2:_="" ns3:_="">
    <xsd:import namespace="cbb2acd0-0992-4f03-a43b-10e3b67db5e7"/>
    <xsd:import namespace="f11807a3-c9c2-486c-8400-d4add4cf8d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2acd0-0992-4f03-a43b-10e3b67db5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1807a3-c9c2-486c-8400-d4add4cf8d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A6E9D4-FEC9-48C9-97F3-4FC5FD33AA57}">
  <ds:schemaRefs>
    <ds:schemaRef ds:uri="cbb2acd0-0992-4f03-a43b-10e3b67db5e7"/>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f11807a3-c9c2-486c-8400-d4add4cf8dd6"/>
    <ds:schemaRef ds:uri="http://schemas.openxmlformats.org/package/2006/metadata/core-properties"/>
  </ds:schemaRefs>
</ds:datastoreItem>
</file>

<file path=customXml/itemProps2.xml><?xml version="1.0" encoding="utf-8"?>
<ds:datastoreItem xmlns:ds="http://schemas.openxmlformats.org/officeDocument/2006/customXml" ds:itemID="{8D3C9FA2-2A49-47CF-B2E8-9C839ADE0801}">
  <ds:schemaRefs>
    <ds:schemaRef ds:uri="http://schemas.microsoft.com/sharepoint/v3/contenttype/forms"/>
  </ds:schemaRefs>
</ds:datastoreItem>
</file>

<file path=customXml/itemProps3.xml><?xml version="1.0" encoding="utf-8"?>
<ds:datastoreItem xmlns:ds="http://schemas.openxmlformats.org/officeDocument/2006/customXml" ds:itemID="{737F8346-9988-4982-83F2-0F605BB35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2acd0-0992-4f03-a43b-10e3b67db5e7"/>
    <ds:schemaRef ds:uri="f11807a3-c9c2-486c-8400-d4add4cf8d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Powerpointtemplate_ECU-white</Template>
  <TotalTime>2463</TotalTime>
  <Words>2905</Words>
  <Application>Microsoft Office PowerPoint</Application>
  <PresentationFormat>On-screen Show (4:3)</PresentationFormat>
  <Paragraphs>264</Paragraphs>
  <Slides>42</Slides>
  <Notes>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Avenir Next Medium</vt:lpstr>
      <vt:lpstr>Avenir Next Regular</vt:lpstr>
      <vt:lpstr>Calibri</vt:lpstr>
      <vt:lpstr>Gotham-Bold</vt:lpstr>
      <vt:lpstr>Museo Slab 700</vt:lpstr>
      <vt:lpstr>Roboto</vt:lpstr>
      <vt:lpstr>Symbol</vt:lpstr>
      <vt:lpstr>ECU elegant</vt:lpstr>
      <vt:lpstr>Project Budget Building Fundamentals</vt:lpstr>
      <vt:lpstr>Session Overview</vt:lpstr>
      <vt:lpstr>Why is a Grant Budget Important?</vt:lpstr>
      <vt:lpstr>Keep in Mind the Following</vt:lpstr>
      <vt:lpstr>Understand the Funder’s Requirements</vt:lpstr>
      <vt:lpstr>RFA Example</vt:lpstr>
      <vt:lpstr>RFA Example</vt:lpstr>
      <vt:lpstr> Federal Cost Principles https://www.ecfr.gov/current/title-2/subtitle-A/chapter-II/part-200/subpart-E  </vt:lpstr>
      <vt:lpstr>Allowable Costs</vt:lpstr>
      <vt:lpstr>Reasonable Costs</vt:lpstr>
      <vt:lpstr>Example</vt:lpstr>
      <vt:lpstr>Allocable</vt:lpstr>
      <vt:lpstr>Example</vt:lpstr>
      <vt:lpstr>Consistently Treated</vt:lpstr>
      <vt:lpstr>Example</vt:lpstr>
      <vt:lpstr>Conformance</vt:lpstr>
      <vt:lpstr>Types of Cost</vt:lpstr>
      <vt:lpstr> Direct Costs Costs that are directly attributed to the project and are allowable   Typical Direct Cost Categories </vt:lpstr>
      <vt:lpstr>Personnel</vt:lpstr>
      <vt:lpstr>Personnel (continued)</vt:lpstr>
      <vt:lpstr>Fringe Benefits</vt:lpstr>
      <vt:lpstr>Equipment</vt:lpstr>
      <vt:lpstr>Direct Cost Considerations Subrecipient, Vendor, or Consultant</vt:lpstr>
      <vt:lpstr>Subaward</vt:lpstr>
      <vt:lpstr>Contractor (Vendor)</vt:lpstr>
      <vt:lpstr>Consultant</vt:lpstr>
      <vt:lpstr> Indirect Costs or Overhead</vt:lpstr>
      <vt:lpstr>PowerPoint Presentation</vt:lpstr>
      <vt:lpstr>ECU’s Indirect Cost Rate Agreement</vt:lpstr>
      <vt:lpstr>Indirect Cost Updates - NEW</vt:lpstr>
      <vt:lpstr>Indirect Cost Updates - NEW</vt:lpstr>
      <vt:lpstr>Cost Share  </vt:lpstr>
      <vt:lpstr>Budget Justification </vt:lpstr>
      <vt:lpstr>Sample Budget Justification  Comparison #1</vt:lpstr>
      <vt:lpstr>Sample Budget Justification  Comparison #1</vt:lpstr>
      <vt:lpstr>Sample Budget Justification  Comparison #2</vt:lpstr>
      <vt:lpstr>Sample Budget Justification  Comparison #2</vt:lpstr>
      <vt:lpstr>Budget Justification Comparison #3</vt:lpstr>
      <vt:lpstr>Sample Budget Justification Comparison #3</vt:lpstr>
      <vt:lpstr>Budget Justification Tips</vt:lpstr>
      <vt:lpstr>Questions?</vt:lpstr>
      <vt:lpstr>Grant Writing Resources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Webb, Brandon</dc:creator>
  <cp:lastModifiedBy>Lombri, Karen</cp:lastModifiedBy>
  <cp:revision>22</cp:revision>
  <dcterms:created xsi:type="dcterms:W3CDTF">2017-09-21T17:39:43Z</dcterms:created>
  <dcterms:modified xsi:type="dcterms:W3CDTF">2025-02-24T17:03:05Z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0x010100003BDDAA819D8D4A8884567BE2CB0C55</vt:lpwstr>
  </property>
</Properties>
</file>