
<file path=[Content_Types].xml><?xml version="1.0" encoding="utf-8"?>
<Types xmlns="http://schemas.openxmlformats.org/package/2006/content-types">
  <Default Extension="1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5" r:id="rId3"/>
  </p:sldMasterIdLst>
  <p:notesMasterIdLst>
    <p:notesMasterId r:id="rId32"/>
  </p:notesMasterIdLst>
  <p:handoutMasterIdLst>
    <p:handoutMasterId r:id="rId33"/>
  </p:handoutMasterIdLst>
  <p:sldIdLst>
    <p:sldId id="256" r:id="rId4"/>
    <p:sldId id="265" r:id="rId5"/>
    <p:sldId id="441" r:id="rId6"/>
    <p:sldId id="275" r:id="rId7"/>
    <p:sldId id="314" r:id="rId8"/>
    <p:sldId id="315" r:id="rId9"/>
    <p:sldId id="293" r:id="rId10"/>
    <p:sldId id="297" r:id="rId11"/>
    <p:sldId id="298" r:id="rId12"/>
    <p:sldId id="300" r:id="rId13"/>
    <p:sldId id="316" r:id="rId14"/>
    <p:sldId id="433" r:id="rId15"/>
    <p:sldId id="434" r:id="rId16"/>
    <p:sldId id="436" r:id="rId17"/>
    <p:sldId id="437" r:id="rId18"/>
    <p:sldId id="317" r:id="rId19"/>
    <p:sldId id="310" r:id="rId20"/>
    <p:sldId id="318" r:id="rId21"/>
    <p:sldId id="313" r:id="rId22"/>
    <p:sldId id="435" r:id="rId23"/>
    <p:sldId id="319" r:id="rId24"/>
    <p:sldId id="320" r:id="rId25"/>
    <p:sldId id="328" r:id="rId26"/>
    <p:sldId id="321" r:id="rId27"/>
    <p:sldId id="439" r:id="rId28"/>
    <p:sldId id="322" r:id="rId29"/>
    <p:sldId id="325" r:id="rId30"/>
    <p:sldId id="323" r:id="rId3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pe Grubb" initials="HG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923"/>
    <a:srgbClr val="FFFFFF"/>
    <a:srgbClr val="592A8A"/>
    <a:srgbClr val="4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29"/>
    <p:restoredTop sz="94681"/>
  </p:normalViewPr>
  <p:slideViewPr>
    <p:cSldViewPr snapToGrid="0" snapToObjects="1">
      <p:cViewPr varScale="1">
        <p:scale>
          <a:sx n="108" d="100"/>
          <a:sy n="108" d="100"/>
        </p:scale>
        <p:origin x="130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6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6AEF0-348D-4560-B318-486FA29139F2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3444E-0AAD-4C50-98C8-E9F41FA70E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32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FC4ED52-DD34-4042-B432-5D9A93EEF4AD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1B9952D-B8BF-554D-9948-70829C312D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942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952D-B8BF-554D-9948-70829C312D9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828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952D-B8BF-554D-9948-70829C312D9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43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text in second line of second bullet, so it’s flush with “Can.”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CB68C-6050-C941-B760-D9895B1D7D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234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font/font size consistent? Or should it be larger in the case of this slide? Question:  on the slide with notes pages, I can only see Dr. Tunde on the right.  Is that just the way it prints?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CB68C-6050-C941-B760-D9895B1D7D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206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952D-B8BF-554D-9948-70829C312D9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773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952D-B8BF-554D-9948-70829C312D9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853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952D-B8BF-554D-9948-70829C312D9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63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952D-B8BF-554D-9948-70829C312D9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398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gold title. Is there a better photo of the UHF announcement?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CB68C-6050-C941-B760-D9895B1D7D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043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952D-B8BF-554D-9948-70829C312D9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190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952D-B8BF-554D-9948-70829C312D9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898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952D-B8BF-554D-9948-70829C312D9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2957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952D-B8BF-554D-9948-70829C312D9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0944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952D-B8BF-554D-9948-70829C312D9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2848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952D-B8BF-554D-9948-70829C312D9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7170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952D-B8BF-554D-9948-70829C312D9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191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952D-B8BF-554D-9948-70829C312D9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6084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952D-B8BF-554D-9948-70829C312D9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839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952D-B8BF-554D-9948-70829C312D9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306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952D-B8BF-554D-9948-70829C312D9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647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952D-B8BF-554D-9948-70829C312D9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204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952D-B8BF-554D-9948-70829C312D9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203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952D-B8BF-554D-9948-70829C312D9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893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952D-B8BF-554D-9948-70829C312D9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172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952D-B8BF-554D-9948-70829C312D9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72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065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972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12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1" indent="0" algn="ctr">
              <a:buNone/>
              <a:defRPr sz="1600"/>
            </a:lvl4pPr>
            <a:lvl5pPr marL="1828829" indent="0" algn="ctr">
              <a:buNone/>
              <a:defRPr sz="1600"/>
            </a:lvl5pPr>
            <a:lvl6pPr marL="2286036" indent="0" algn="ctr">
              <a:buNone/>
              <a:defRPr sz="1600"/>
            </a:lvl6pPr>
            <a:lvl7pPr marL="2743244" indent="0" algn="ctr">
              <a:buNone/>
              <a:defRPr sz="1600"/>
            </a:lvl7pPr>
            <a:lvl8pPr marL="3200451" indent="0" algn="ctr">
              <a:buNone/>
              <a:defRPr sz="1600"/>
            </a:lvl8pPr>
            <a:lvl9pPr marL="365765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1735A-565F-9D40-A4F1-1BAF3AD82832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A102-6876-6C4A-9BBE-47844DEC4D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820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1735A-565F-9D40-A4F1-1BAF3AD82832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A102-6876-6C4A-9BBE-47844DEC4D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10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1735A-565F-9D40-A4F1-1BAF3AD82832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A102-6876-6C4A-9BBE-47844DEC4D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901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1735A-565F-9D40-A4F1-1BAF3AD82832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A102-6876-6C4A-9BBE-47844DEC4D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358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7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1" indent="0">
              <a:buNone/>
              <a:defRPr sz="1600" b="1"/>
            </a:lvl4pPr>
            <a:lvl5pPr marL="1828829" indent="0">
              <a:buNone/>
              <a:defRPr sz="1600" b="1"/>
            </a:lvl5pPr>
            <a:lvl6pPr marL="2286036" indent="0">
              <a:buNone/>
              <a:defRPr sz="1600" b="1"/>
            </a:lvl6pPr>
            <a:lvl7pPr marL="2743244" indent="0">
              <a:buNone/>
              <a:defRPr sz="1600" b="1"/>
            </a:lvl7pPr>
            <a:lvl8pPr marL="3200451" indent="0">
              <a:buNone/>
              <a:defRPr sz="1600" b="1"/>
            </a:lvl8pPr>
            <a:lvl9pPr marL="365765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7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1" indent="0">
              <a:buNone/>
              <a:defRPr sz="1600" b="1"/>
            </a:lvl4pPr>
            <a:lvl5pPr marL="1828829" indent="0">
              <a:buNone/>
              <a:defRPr sz="1600" b="1"/>
            </a:lvl5pPr>
            <a:lvl6pPr marL="2286036" indent="0">
              <a:buNone/>
              <a:defRPr sz="1600" b="1"/>
            </a:lvl6pPr>
            <a:lvl7pPr marL="2743244" indent="0">
              <a:buNone/>
              <a:defRPr sz="1600" b="1"/>
            </a:lvl7pPr>
            <a:lvl8pPr marL="3200451" indent="0">
              <a:buNone/>
              <a:defRPr sz="1600" b="1"/>
            </a:lvl8pPr>
            <a:lvl9pPr marL="365765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1735A-565F-9D40-A4F1-1BAF3AD82832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A102-6876-6C4A-9BBE-47844DEC4D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11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1735A-565F-9D40-A4F1-1BAF3AD82832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A102-6876-6C4A-9BBE-47844DEC4D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992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1735A-565F-9D40-A4F1-1BAF3AD82832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A102-6876-6C4A-9BBE-47844DEC4D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25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1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7" indent="0">
              <a:buNone/>
              <a:defRPr sz="1400"/>
            </a:lvl2pPr>
            <a:lvl3pPr marL="914415" indent="0">
              <a:buNone/>
              <a:defRPr sz="1200"/>
            </a:lvl3pPr>
            <a:lvl4pPr marL="1371621" indent="0">
              <a:buNone/>
              <a:defRPr sz="1000"/>
            </a:lvl4pPr>
            <a:lvl5pPr marL="1828829" indent="0">
              <a:buNone/>
              <a:defRPr sz="1000"/>
            </a:lvl5pPr>
            <a:lvl6pPr marL="2286036" indent="0">
              <a:buNone/>
              <a:defRPr sz="1000"/>
            </a:lvl6pPr>
            <a:lvl7pPr marL="2743244" indent="0">
              <a:buNone/>
              <a:defRPr sz="1000"/>
            </a:lvl7pPr>
            <a:lvl8pPr marL="3200451" indent="0">
              <a:buNone/>
              <a:defRPr sz="1000"/>
            </a:lvl8pPr>
            <a:lvl9pPr marL="365765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1735A-565F-9D40-A4F1-1BAF3AD82832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A102-6876-6C4A-9BBE-47844DEC4D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005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269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1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7" indent="0">
              <a:buNone/>
              <a:defRPr sz="2800"/>
            </a:lvl2pPr>
            <a:lvl3pPr marL="914415" indent="0">
              <a:buNone/>
              <a:defRPr sz="2400"/>
            </a:lvl3pPr>
            <a:lvl4pPr marL="1371621" indent="0">
              <a:buNone/>
              <a:defRPr sz="2000"/>
            </a:lvl4pPr>
            <a:lvl5pPr marL="1828829" indent="0">
              <a:buNone/>
              <a:defRPr sz="2000"/>
            </a:lvl5pPr>
            <a:lvl6pPr marL="2286036" indent="0">
              <a:buNone/>
              <a:defRPr sz="2000"/>
            </a:lvl6pPr>
            <a:lvl7pPr marL="2743244" indent="0">
              <a:buNone/>
              <a:defRPr sz="2000"/>
            </a:lvl7pPr>
            <a:lvl8pPr marL="3200451" indent="0">
              <a:buNone/>
              <a:defRPr sz="2000"/>
            </a:lvl8pPr>
            <a:lvl9pPr marL="365765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7" indent="0">
              <a:buNone/>
              <a:defRPr sz="1400"/>
            </a:lvl2pPr>
            <a:lvl3pPr marL="914415" indent="0">
              <a:buNone/>
              <a:defRPr sz="1200"/>
            </a:lvl3pPr>
            <a:lvl4pPr marL="1371621" indent="0">
              <a:buNone/>
              <a:defRPr sz="1000"/>
            </a:lvl4pPr>
            <a:lvl5pPr marL="1828829" indent="0">
              <a:buNone/>
              <a:defRPr sz="1000"/>
            </a:lvl5pPr>
            <a:lvl6pPr marL="2286036" indent="0">
              <a:buNone/>
              <a:defRPr sz="1000"/>
            </a:lvl6pPr>
            <a:lvl7pPr marL="2743244" indent="0">
              <a:buNone/>
              <a:defRPr sz="1000"/>
            </a:lvl7pPr>
            <a:lvl8pPr marL="3200451" indent="0">
              <a:buNone/>
              <a:defRPr sz="1000"/>
            </a:lvl8pPr>
            <a:lvl9pPr marL="365765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1735A-565F-9D40-A4F1-1BAF3AD82832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A102-6876-6C4A-9BBE-47844DEC4D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892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1735A-565F-9D40-A4F1-1BAF3AD82832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A102-6876-6C4A-9BBE-47844DEC4D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354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1735A-565F-9D40-A4F1-1BAF3AD82832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A102-6876-6C4A-9BBE-47844DEC4D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146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5209E-BA05-9DCE-70DB-709B74E3F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33E611-6F64-88F1-C5AA-97E1E127A3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1" y="6356352"/>
            <a:ext cx="30861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38627-4F12-A3F4-96F4-0F884F0633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71" y="0"/>
            <a:ext cx="914025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DEE405-2C05-8DEA-98D9-1A7BA80701CA}"/>
              </a:ext>
            </a:extLst>
          </p:cNvPr>
          <p:cNvSpPr/>
          <p:nvPr userDrawn="1"/>
        </p:nvSpPr>
        <p:spPr>
          <a:xfrm>
            <a:off x="2736377" y="5017062"/>
            <a:ext cx="3309173" cy="1311777"/>
          </a:xfrm>
          <a:prstGeom prst="rect">
            <a:avLst/>
          </a:prstGeom>
          <a:solidFill>
            <a:srgbClr val="4F2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F51509-6644-D3B8-2B67-CA32468D5F64}"/>
              </a:ext>
            </a:extLst>
          </p:cNvPr>
          <p:cNvSpPr/>
          <p:nvPr userDrawn="1"/>
        </p:nvSpPr>
        <p:spPr>
          <a:xfrm>
            <a:off x="1412140" y="1630767"/>
            <a:ext cx="6307373" cy="2899839"/>
          </a:xfrm>
          <a:prstGeom prst="rect">
            <a:avLst/>
          </a:prstGeom>
          <a:solidFill>
            <a:srgbClr val="4F2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9"/>
          </a:p>
        </p:txBody>
      </p:sp>
    </p:spTree>
    <p:extLst>
      <p:ext uri="{BB962C8B-B14F-4D97-AF65-F5344CB8AC3E}">
        <p14:creationId xmlns:p14="http://schemas.microsoft.com/office/powerpoint/2010/main" val="276238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5209E-BA05-9DCE-70DB-709B74E3F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33E611-6F64-88F1-C5AA-97E1E127A3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1" y="6356352"/>
            <a:ext cx="30861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38627-4F12-A3F4-96F4-0F884F0633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71" y="0"/>
            <a:ext cx="914025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F51509-6644-D3B8-2B67-CA32468D5F64}"/>
              </a:ext>
            </a:extLst>
          </p:cNvPr>
          <p:cNvSpPr/>
          <p:nvPr userDrawn="1"/>
        </p:nvSpPr>
        <p:spPr>
          <a:xfrm>
            <a:off x="1412140" y="1630767"/>
            <a:ext cx="6307373" cy="2899839"/>
          </a:xfrm>
          <a:prstGeom prst="rect">
            <a:avLst/>
          </a:prstGeom>
          <a:solidFill>
            <a:srgbClr val="4F2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9"/>
          </a:p>
        </p:txBody>
      </p:sp>
    </p:spTree>
    <p:extLst>
      <p:ext uri="{BB962C8B-B14F-4D97-AF65-F5344CB8AC3E}">
        <p14:creationId xmlns:p14="http://schemas.microsoft.com/office/powerpoint/2010/main" val="804887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1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D9A799-69F4-1D57-ED2A-8C8DEC9FB657}"/>
              </a:ext>
            </a:extLst>
          </p:cNvPr>
          <p:cNvSpPr/>
          <p:nvPr userDrawn="1"/>
        </p:nvSpPr>
        <p:spPr>
          <a:xfrm>
            <a:off x="105857" y="4139928"/>
            <a:ext cx="3648509" cy="1799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9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3602038"/>
            <a:ext cx="685799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5" indent="0" algn="ctr">
              <a:buNone/>
              <a:defRPr sz="1500"/>
            </a:lvl2pPr>
            <a:lvl3pPr marL="685811" indent="0" algn="ctr">
              <a:buNone/>
              <a:defRPr sz="1350"/>
            </a:lvl3pPr>
            <a:lvl4pPr marL="1028716" indent="0" algn="ctr">
              <a:buNone/>
              <a:defRPr sz="1200"/>
            </a:lvl4pPr>
            <a:lvl5pPr marL="1371622" indent="0" algn="ctr">
              <a:buNone/>
              <a:defRPr sz="1200"/>
            </a:lvl5pPr>
            <a:lvl6pPr marL="1714527" indent="0" algn="ctr">
              <a:buNone/>
              <a:defRPr sz="1200"/>
            </a:lvl6pPr>
            <a:lvl7pPr marL="2057433" indent="0" algn="ctr">
              <a:buNone/>
              <a:defRPr sz="1200"/>
            </a:lvl7pPr>
            <a:lvl8pPr marL="2400338" indent="0" algn="ctr">
              <a:buNone/>
              <a:defRPr sz="1200"/>
            </a:lvl8pPr>
            <a:lvl9pPr marL="274324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77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962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38217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>
            <a:lvl1pPr>
              <a:defRPr sz="3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214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214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0139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5" indent="0">
              <a:buNone/>
              <a:defRPr sz="1500" b="1"/>
            </a:lvl2pPr>
            <a:lvl3pPr marL="685811" indent="0">
              <a:buNone/>
              <a:defRPr sz="1350" b="1"/>
            </a:lvl3pPr>
            <a:lvl4pPr marL="1028716" indent="0">
              <a:buNone/>
              <a:defRPr sz="1200" b="1"/>
            </a:lvl4pPr>
            <a:lvl5pPr marL="1371622" indent="0">
              <a:buNone/>
              <a:defRPr sz="1200" b="1"/>
            </a:lvl5pPr>
            <a:lvl6pPr marL="1714527" indent="0">
              <a:buNone/>
              <a:defRPr sz="1200" b="1"/>
            </a:lvl6pPr>
            <a:lvl7pPr marL="2057433" indent="0">
              <a:buNone/>
              <a:defRPr sz="1200" b="1"/>
            </a:lvl7pPr>
            <a:lvl8pPr marL="2400338" indent="0">
              <a:buNone/>
              <a:defRPr sz="1200" b="1"/>
            </a:lvl8pPr>
            <a:lvl9pPr marL="274324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5" indent="0">
              <a:buNone/>
              <a:defRPr sz="1500" b="1"/>
            </a:lvl2pPr>
            <a:lvl3pPr marL="685811" indent="0">
              <a:buNone/>
              <a:defRPr sz="1350" b="1"/>
            </a:lvl3pPr>
            <a:lvl4pPr marL="1028716" indent="0">
              <a:buNone/>
              <a:defRPr sz="1200" b="1"/>
            </a:lvl4pPr>
            <a:lvl5pPr marL="1371622" indent="0">
              <a:buNone/>
              <a:defRPr sz="1200" b="1"/>
            </a:lvl5pPr>
            <a:lvl6pPr marL="1714527" indent="0">
              <a:buNone/>
              <a:defRPr sz="1200" b="1"/>
            </a:lvl6pPr>
            <a:lvl7pPr marL="2057433" indent="0">
              <a:buNone/>
              <a:defRPr sz="1200" b="1"/>
            </a:lvl7pPr>
            <a:lvl8pPr marL="2400338" indent="0">
              <a:buNone/>
              <a:defRPr sz="1200" b="1"/>
            </a:lvl8pPr>
            <a:lvl9pPr marL="274324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6"/>
            <a:ext cx="3887391" cy="3521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521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977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9823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01247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889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E0D4DEEB-AD7A-BE6C-AFE8-4B963B7BBF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2099" y="1401879"/>
            <a:ext cx="1268730" cy="1325880"/>
          </a:xfrm>
          <a:solidFill>
            <a:schemeClr val="accent6"/>
          </a:solidFill>
          <a:ln>
            <a:solidFill>
              <a:srgbClr val="592A8A"/>
            </a:solidFill>
          </a:ln>
        </p:spPr>
        <p:txBody>
          <a:bodyPr>
            <a:normAutofit/>
          </a:bodyPr>
          <a:lstStyle>
            <a:lvl1pPr>
              <a:defRPr sz="15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AF95CE17-8210-9380-C9A3-1F592ADCA9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890841" y="1401879"/>
            <a:ext cx="1268730" cy="132588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5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4404AB2F-220A-9379-7578-9F6961B53BE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989584" y="1401879"/>
            <a:ext cx="1268730" cy="132588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5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9879E9D8-9826-4EA9-061B-E0FADCD6971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88327" y="1401879"/>
            <a:ext cx="1268730" cy="132588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5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130A81E-2505-B91F-0E66-A207C00092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6374" y="2931790"/>
            <a:ext cx="1440180" cy="228600"/>
          </a:xfrm>
        </p:spPr>
        <p:txBody>
          <a:bodyPr>
            <a:noAutofit/>
          </a:bodyPr>
          <a:lstStyle>
            <a:lvl1pPr marL="0" indent="0" algn="ctr">
              <a:buNone/>
              <a:defRPr sz="1050" cap="all" baseline="0">
                <a:latin typeface="+mj-lt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5DAAAF3-78A4-9F2F-07AD-F7B2BC6632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374" y="3179828"/>
            <a:ext cx="1440180" cy="228600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None/>
              <a:defRPr sz="900">
                <a:latin typeface="+mn-lt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6430DAC-CCC1-0236-581F-7DA6B33349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04922" y="2935785"/>
            <a:ext cx="1440180" cy="228600"/>
          </a:xfrm>
        </p:spPr>
        <p:txBody>
          <a:bodyPr>
            <a:noAutofit/>
          </a:bodyPr>
          <a:lstStyle>
            <a:lvl1pPr marL="0" indent="0" algn="ctr">
              <a:buNone/>
              <a:defRPr lang="en-US" sz="105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0599210-33BD-F091-446C-CFECE0D7D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04922" y="3183866"/>
            <a:ext cx="1440180" cy="228600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None/>
              <a:defRPr sz="900">
                <a:latin typeface="+mn-lt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86B7968-19DA-B5D6-204B-FD3E407453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3470" y="2935785"/>
            <a:ext cx="1440180" cy="228600"/>
          </a:xfrm>
        </p:spPr>
        <p:txBody>
          <a:bodyPr>
            <a:noAutofit/>
          </a:bodyPr>
          <a:lstStyle>
            <a:lvl1pPr marL="0" indent="0" algn="ctr">
              <a:buNone/>
              <a:defRPr lang="en-US" sz="105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0B4B1A8-43F4-5F15-0CAA-BEF13B70C2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03470" y="3183866"/>
            <a:ext cx="1440180" cy="228600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None/>
              <a:defRPr sz="900">
                <a:latin typeface="+mn-lt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72D8A7E-5F89-506A-FE5C-A84CB9D911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02018" y="2935785"/>
            <a:ext cx="1440180" cy="228600"/>
          </a:xfrm>
        </p:spPr>
        <p:txBody>
          <a:bodyPr>
            <a:noAutofit/>
          </a:bodyPr>
          <a:lstStyle>
            <a:lvl1pPr marL="0" indent="0" algn="ctr">
              <a:buNone/>
              <a:defRPr lang="en-US" sz="105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D90842E-5FF4-EAB3-D6F7-6BAFE28543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02018" y="3183866"/>
            <a:ext cx="1440180" cy="228600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None/>
              <a:defRPr sz="900">
                <a:latin typeface="+mn-lt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C3606EA-2625-EB62-1E93-E4736FD1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73696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705B494C-E2EE-AE4F-9B86-695D7B32B6C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2099" y="3844764"/>
            <a:ext cx="1268730" cy="132588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5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A331A4C9-43B3-8FA4-D874-56F631E49D0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890841" y="3844764"/>
            <a:ext cx="1268730" cy="132588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5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A7EA8A18-B632-5205-C6F8-FB78A44F221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989584" y="3844764"/>
            <a:ext cx="1268730" cy="132588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5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C5B886FB-38F0-9596-6CAC-BFF5D3469F5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088327" y="3844764"/>
            <a:ext cx="1268730" cy="132588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5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619B0A8-B1F4-E793-EA92-303BD10CA26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6374" y="5374675"/>
            <a:ext cx="1440180" cy="228600"/>
          </a:xfrm>
        </p:spPr>
        <p:txBody>
          <a:bodyPr>
            <a:noAutofit/>
          </a:bodyPr>
          <a:lstStyle>
            <a:lvl1pPr marL="0" indent="0" algn="ctr">
              <a:buNone/>
              <a:defRPr lang="en-US" sz="105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F3D762F-1DC4-2AFF-B216-BC7058D6F06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6374" y="5622713"/>
            <a:ext cx="1440180" cy="228600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None/>
              <a:defRPr sz="900">
                <a:latin typeface="+mn-lt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4BECA80A-7FC3-0869-9BD5-7556773BF53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04922" y="5378670"/>
            <a:ext cx="1440180" cy="228600"/>
          </a:xfrm>
        </p:spPr>
        <p:txBody>
          <a:bodyPr>
            <a:noAutofit/>
          </a:bodyPr>
          <a:lstStyle>
            <a:lvl1pPr marL="0" indent="0" algn="ctr">
              <a:buNone/>
              <a:defRPr lang="en-US" sz="105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CC8840A-5956-3F45-6F79-5702BF7CB8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804922" y="5626751"/>
            <a:ext cx="1440180" cy="228600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None/>
              <a:defRPr sz="900">
                <a:latin typeface="+mn-lt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CB81F22B-6208-6A7F-6CC5-E8BA9C3C90C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03470" y="5378670"/>
            <a:ext cx="1440180" cy="228600"/>
          </a:xfrm>
        </p:spPr>
        <p:txBody>
          <a:bodyPr>
            <a:noAutofit/>
          </a:bodyPr>
          <a:lstStyle>
            <a:lvl1pPr marL="0" indent="0" algn="ctr">
              <a:buNone/>
              <a:defRPr lang="en-US" sz="105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FFDD4263-76B7-E140-1F26-9912C6C928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03470" y="5626751"/>
            <a:ext cx="1440180" cy="228600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None/>
              <a:defRPr sz="900">
                <a:latin typeface="+mn-lt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7662EBA0-807C-45FC-B4A7-B26214B810B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02018" y="5378670"/>
            <a:ext cx="1440180" cy="228600"/>
          </a:xfrm>
        </p:spPr>
        <p:txBody>
          <a:bodyPr>
            <a:noAutofit/>
          </a:bodyPr>
          <a:lstStyle>
            <a:lvl1pPr marL="0" indent="0" algn="ctr">
              <a:buNone/>
              <a:defRPr lang="en-US" sz="105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2A2F6057-EEDF-6EAE-6D17-F5FB2DA3317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02018" y="5626751"/>
            <a:ext cx="1440180" cy="228600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None/>
              <a:defRPr sz="900">
                <a:latin typeface="+mn-lt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4936CD-A4AF-270B-97F6-ADB7D955DF87}"/>
              </a:ext>
            </a:extLst>
          </p:cNvPr>
          <p:cNvSpPr/>
          <p:nvPr userDrawn="1"/>
        </p:nvSpPr>
        <p:spPr>
          <a:xfrm>
            <a:off x="706374" y="1295295"/>
            <a:ext cx="1440180" cy="15544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70A0AA-F63F-81B8-F230-BF3AFABCA8F5}"/>
              </a:ext>
            </a:extLst>
          </p:cNvPr>
          <p:cNvSpPr/>
          <p:nvPr userDrawn="1"/>
        </p:nvSpPr>
        <p:spPr>
          <a:xfrm>
            <a:off x="2805116" y="1295295"/>
            <a:ext cx="1440180" cy="15544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EA42AC4-CE7F-4C9B-7CAD-AB09EDD99AA8}"/>
              </a:ext>
            </a:extLst>
          </p:cNvPr>
          <p:cNvSpPr/>
          <p:nvPr userDrawn="1"/>
        </p:nvSpPr>
        <p:spPr>
          <a:xfrm>
            <a:off x="4903859" y="1295295"/>
            <a:ext cx="1440180" cy="15544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8FBB5C-7F46-0136-E27D-731123F5E47A}"/>
              </a:ext>
            </a:extLst>
          </p:cNvPr>
          <p:cNvSpPr/>
          <p:nvPr userDrawn="1"/>
        </p:nvSpPr>
        <p:spPr>
          <a:xfrm>
            <a:off x="7002602" y="1295295"/>
            <a:ext cx="1440180" cy="15544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764C5C4-A17D-8403-0D31-4D0439827BCE}"/>
              </a:ext>
            </a:extLst>
          </p:cNvPr>
          <p:cNvSpPr/>
          <p:nvPr userDrawn="1"/>
        </p:nvSpPr>
        <p:spPr>
          <a:xfrm>
            <a:off x="706374" y="3726163"/>
            <a:ext cx="1440180" cy="15544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D62E345-D4BE-CAC4-073E-21F661495344}"/>
              </a:ext>
            </a:extLst>
          </p:cNvPr>
          <p:cNvSpPr/>
          <p:nvPr userDrawn="1"/>
        </p:nvSpPr>
        <p:spPr>
          <a:xfrm>
            <a:off x="2805116" y="3726163"/>
            <a:ext cx="1440180" cy="15544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BDDD062-BC3B-6C91-DA70-67EA3111CC96}"/>
              </a:ext>
            </a:extLst>
          </p:cNvPr>
          <p:cNvSpPr/>
          <p:nvPr userDrawn="1"/>
        </p:nvSpPr>
        <p:spPr>
          <a:xfrm>
            <a:off x="4903859" y="3726163"/>
            <a:ext cx="1440180" cy="15544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4946165-1A88-62BB-5BF8-DBF4D407833E}"/>
              </a:ext>
            </a:extLst>
          </p:cNvPr>
          <p:cNvSpPr/>
          <p:nvPr userDrawn="1"/>
        </p:nvSpPr>
        <p:spPr>
          <a:xfrm>
            <a:off x="7002602" y="3726163"/>
            <a:ext cx="1440180" cy="15544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6595101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E0D4DEEB-AD7A-BE6C-AFE8-4B963B7BBF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2099" y="1820790"/>
            <a:ext cx="1268730" cy="1325880"/>
          </a:xfrm>
          <a:solidFill>
            <a:schemeClr val="accent6"/>
          </a:solidFill>
          <a:ln>
            <a:solidFill>
              <a:srgbClr val="592A8A"/>
            </a:solidFill>
          </a:ln>
        </p:spPr>
        <p:txBody>
          <a:bodyPr>
            <a:normAutofit/>
          </a:bodyPr>
          <a:lstStyle>
            <a:lvl1pPr>
              <a:defRPr sz="15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AF95CE17-8210-9380-C9A3-1F592ADCA9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890841" y="1820790"/>
            <a:ext cx="1268730" cy="132588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5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4404AB2F-220A-9379-7578-9F6961B53BE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989584" y="1820790"/>
            <a:ext cx="1268730" cy="132588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5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9879E9D8-9826-4EA9-061B-E0FADCD6971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88327" y="1820790"/>
            <a:ext cx="1268730" cy="132588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5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130A81E-2505-B91F-0E66-A207C00092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6374" y="3350701"/>
            <a:ext cx="1440180" cy="228600"/>
          </a:xfrm>
        </p:spPr>
        <p:txBody>
          <a:bodyPr>
            <a:noAutofit/>
          </a:bodyPr>
          <a:lstStyle>
            <a:lvl1pPr marL="0" indent="0" algn="ctr">
              <a:buNone/>
              <a:defRPr sz="1050" cap="all" baseline="0">
                <a:latin typeface="+mj-lt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5DAAAF3-78A4-9F2F-07AD-F7B2BC6632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374" y="3598739"/>
            <a:ext cx="1440180" cy="228600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None/>
              <a:defRPr sz="900">
                <a:latin typeface="+mn-lt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6430DAC-CCC1-0236-581F-7DA6B33349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04922" y="3354696"/>
            <a:ext cx="1440180" cy="228600"/>
          </a:xfrm>
        </p:spPr>
        <p:txBody>
          <a:bodyPr>
            <a:noAutofit/>
          </a:bodyPr>
          <a:lstStyle>
            <a:lvl1pPr marL="0" indent="0" algn="ctr">
              <a:buNone/>
              <a:defRPr lang="en-US" sz="105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0599210-33BD-F091-446C-CFECE0D7D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04922" y="3602777"/>
            <a:ext cx="1440180" cy="228600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None/>
              <a:defRPr sz="900">
                <a:latin typeface="+mn-lt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86B7968-19DA-B5D6-204B-FD3E407453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3470" y="3354696"/>
            <a:ext cx="1440180" cy="228600"/>
          </a:xfrm>
        </p:spPr>
        <p:txBody>
          <a:bodyPr>
            <a:noAutofit/>
          </a:bodyPr>
          <a:lstStyle>
            <a:lvl1pPr marL="0" indent="0" algn="ctr">
              <a:buNone/>
              <a:defRPr lang="en-US" sz="105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0B4B1A8-43F4-5F15-0CAA-BEF13B70C2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03470" y="3602777"/>
            <a:ext cx="1440180" cy="228600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None/>
              <a:defRPr sz="900">
                <a:latin typeface="+mn-lt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72D8A7E-5F89-506A-FE5C-A84CB9D911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02018" y="3354696"/>
            <a:ext cx="1440180" cy="228600"/>
          </a:xfrm>
        </p:spPr>
        <p:txBody>
          <a:bodyPr>
            <a:noAutofit/>
          </a:bodyPr>
          <a:lstStyle>
            <a:lvl1pPr marL="0" indent="0" algn="ctr">
              <a:buNone/>
              <a:defRPr lang="en-US" sz="105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D90842E-5FF4-EAB3-D6F7-6BAFE28543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02018" y="3602777"/>
            <a:ext cx="1440180" cy="228600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None/>
              <a:defRPr sz="900">
                <a:latin typeface="+mn-lt"/>
              </a:defRPr>
            </a:lvl1pPr>
            <a:lvl2pPr marL="342900" indent="0">
              <a:buNone/>
              <a:defRPr sz="1200">
                <a:latin typeface="+mj-lt"/>
              </a:defRPr>
            </a:lvl2pPr>
            <a:lvl3pPr marL="685800" indent="0">
              <a:buNone/>
              <a:defRPr sz="1200">
                <a:latin typeface="+mj-lt"/>
              </a:defRPr>
            </a:lvl3pPr>
            <a:lvl4pPr marL="1028700" indent="0">
              <a:buNone/>
              <a:defRPr sz="1200">
                <a:latin typeface="+mj-lt"/>
              </a:defRPr>
            </a:lvl4pPr>
            <a:lvl5pPr marL="13716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C3606EA-2625-EB62-1E93-E4736FD1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4936CD-A4AF-270B-97F6-ADB7D955DF87}"/>
              </a:ext>
            </a:extLst>
          </p:cNvPr>
          <p:cNvSpPr/>
          <p:nvPr userDrawn="1"/>
        </p:nvSpPr>
        <p:spPr>
          <a:xfrm>
            <a:off x="706374" y="1714206"/>
            <a:ext cx="1440180" cy="15544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70A0AA-F63F-81B8-F230-BF3AFABCA8F5}"/>
              </a:ext>
            </a:extLst>
          </p:cNvPr>
          <p:cNvSpPr/>
          <p:nvPr userDrawn="1"/>
        </p:nvSpPr>
        <p:spPr>
          <a:xfrm>
            <a:off x="2805116" y="1714206"/>
            <a:ext cx="1440180" cy="15544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EA42AC4-CE7F-4C9B-7CAD-AB09EDD99AA8}"/>
              </a:ext>
            </a:extLst>
          </p:cNvPr>
          <p:cNvSpPr/>
          <p:nvPr userDrawn="1"/>
        </p:nvSpPr>
        <p:spPr>
          <a:xfrm>
            <a:off x="4903859" y="1714206"/>
            <a:ext cx="1440180" cy="15544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8FBB5C-7F46-0136-E27D-731123F5E47A}"/>
              </a:ext>
            </a:extLst>
          </p:cNvPr>
          <p:cNvSpPr/>
          <p:nvPr userDrawn="1"/>
        </p:nvSpPr>
        <p:spPr>
          <a:xfrm>
            <a:off x="7002602" y="1714206"/>
            <a:ext cx="1440180" cy="15544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4091073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1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5" indent="0">
              <a:buNone/>
              <a:defRPr sz="1050"/>
            </a:lvl2pPr>
            <a:lvl3pPr marL="685811" indent="0">
              <a:buNone/>
              <a:defRPr sz="900"/>
            </a:lvl3pPr>
            <a:lvl4pPr marL="1028716" indent="0">
              <a:buNone/>
              <a:defRPr sz="750"/>
            </a:lvl4pPr>
            <a:lvl5pPr marL="1371622" indent="0">
              <a:buNone/>
              <a:defRPr sz="750"/>
            </a:lvl5pPr>
            <a:lvl6pPr marL="1714527" indent="0">
              <a:buNone/>
              <a:defRPr sz="750"/>
            </a:lvl6pPr>
            <a:lvl7pPr marL="2057433" indent="0">
              <a:buNone/>
              <a:defRPr sz="750"/>
            </a:lvl7pPr>
            <a:lvl8pPr marL="2400338" indent="0">
              <a:buNone/>
              <a:defRPr sz="750"/>
            </a:lvl8pPr>
            <a:lvl9pPr marL="2743244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9163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1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5" indent="0">
              <a:buNone/>
              <a:defRPr sz="2100"/>
            </a:lvl2pPr>
            <a:lvl3pPr marL="685811" indent="0">
              <a:buNone/>
              <a:defRPr sz="1800"/>
            </a:lvl3pPr>
            <a:lvl4pPr marL="1028716" indent="0">
              <a:buNone/>
              <a:defRPr sz="1500"/>
            </a:lvl4pPr>
            <a:lvl5pPr marL="1371622" indent="0">
              <a:buNone/>
              <a:defRPr sz="1500"/>
            </a:lvl5pPr>
            <a:lvl6pPr marL="1714527" indent="0">
              <a:buNone/>
              <a:defRPr sz="1500"/>
            </a:lvl6pPr>
            <a:lvl7pPr marL="2057433" indent="0">
              <a:buNone/>
              <a:defRPr sz="1500"/>
            </a:lvl7pPr>
            <a:lvl8pPr marL="2400338" indent="0">
              <a:buNone/>
              <a:defRPr sz="1500"/>
            </a:lvl8pPr>
            <a:lvl9pPr marL="2743244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5" indent="0">
              <a:buNone/>
              <a:defRPr sz="1050"/>
            </a:lvl2pPr>
            <a:lvl3pPr marL="685811" indent="0">
              <a:buNone/>
              <a:defRPr sz="900"/>
            </a:lvl3pPr>
            <a:lvl4pPr marL="1028716" indent="0">
              <a:buNone/>
              <a:defRPr sz="750"/>
            </a:lvl4pPr>
            <a:lvl5pPr marL="1371622" indent="0">
              <a:buNone/>
              <a:defRPr sz="750"/>
            </a:lvl5pPr>
            <a:lvl6pPr marL="1714527" indent="0">
              <a:buNone/>
              <a:defRPr sz="750"/>
            </a:lvl6pPr>
            <a:lvl7pPr marL="2057433" indent="0">
              <a:buNone/>
              <a:defRPr sz="750"/>
            </a:lvl7pPr>
            <a:lvl8pPr marL="2400338" indent="0">
              <a:buNone/>
              <a:defRPr sz="750"/>
            </a:lvl8pPr>
            <a:lvl9pPr marL="2743244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19654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866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165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49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6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131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74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202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777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370F0-F46B-2C43-A4A2-64FBD76BAE36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14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1735A-565F-9D40-A4F1-1BAF3AD82832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4A102-6876-6C4A-9BBE-47844DEC4D4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1788154-563A-8F42-A034-006CA0F3A90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674" y="1116"/>
            <a:ext cx="9140652" cy="685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9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1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1" indent="-228603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8" indent="-228603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6" indent="-228603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33" indent="-228603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40" indent="-228603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7" indent="-228603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54" indent="-228603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62" indent="-228603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1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9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6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4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1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8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2D5003E-8AF0-A560-E5F9-27D6CA4010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71"/>
            <a:ext cx="9144000" cy="68578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E0A98E-B737-93F5-C34D-30670E8F19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5857" y="4139928"/>
            <a:ext cx="3648509" cy="1799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9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05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613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txStyles>
    <p:titleStyle>
      <a:lvl1pPr algn="l" defTabSz="685811" rtl="0" eaLnBrk="1" latinLnBrk="0" hangingPunct="1">
        <a:lnSpc>
          <a:spcPct val="90000"/>
        </a:lnSpc>
        <a:spcBef>
          <a:spcPct val="0"/>
        </a:spcBef>
        <a:buNone/>
        <a:defRPr sz="3150" kern="1200" cap="all" baseline="0">
          <a:solidFill>
            <a:srgbClr val="592A8A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1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8" indent="-171452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4" indent="-171452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70" indent="-171452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75" indent="-171452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80" indent="-171452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85" indent="-171452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91" indent="-171452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97" indent="-171452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5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2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7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3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38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4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awpixel.com/search/raising" TargetMode="External"/><Relationship Id="rId4" Type="http://schemas.openxmlformats.org/officeDocument/2006/relationships/image" Target="../media/image17.1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FB1C9-9C0B-4B2E-9681-D376092F0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2" r="15497" b="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47" y="5528062"/>
            <a:ext cx="2913726" cy="106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34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99" y="5978605"/>
            <a:ext cx="1476074" cy="540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7148" y="589935"/>
            <a:ext cx="8377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Candara" charset="0"/>
                <a:ea typeface="Candara" charset="0"/>
                <a:cs typeface="Candara" charset="0"/>
              </a:rPr>
              <a:t>Who is Most Likely to Give Us a Grant?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B423AD-0C8A-B339-0ECA-0A0CB4782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43" y="1340473"/>
            <a:ext cx="8077314" cy="4533925"/>
          </a:xfrm>
        </p:spPr>
        <p:txBody>
          <a:bodyPr>
            <a:noAutofit/>
          </a:bodyPr>
          <a:lstStyle/>
          <a:p>
            <a:pPr marL="131971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 and regional corporations and foundations whose interests are aligned with campus priorities</a:t>
            </a:r>
            <a:br>
              <a:rPr lang="en-US" sz="20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1971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Corporate headquarters near campus, or much of their workforce/sales are  in our area</a:t>
            </a:r>
            <a:br>
              <a:rPr lang="en-US" sz="20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1971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corporations and foundations that fund nationally and at which ECU has alumni and other contacts in C-suite; must also be mission-aligned</a:t>
            </a:r>
            <a:br>
              <a:rPr lang="en-US" sz="20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1971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Corporations that participate in on-campus recruitment for full-time employment and internships</a:t>
            </a:r>
            <a:br>
              <a:rPr lang="en-US" sz="20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1971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Corporations interested in workforce development programs for their local and regional employees</a:t>
            </a:r>
            <a:br>
              <a:rPr lang="en-US" sz="20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822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99" y="5978605"/>
            <a:ext cx="1476074" cy="540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7148" y="589935"/>
            <a:ext cx="8377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Candara" charset="0"/>
                <a:ea typeface="Candara" charset="0"/>
                <a:cs typeface="Candara" charset="0"/>
              </a:rPr>
              <a:t>Case for Private Foundations and Corporations vs. Federal Grants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0259" y="1772919"/>
            <a:ext cx="72987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Foundation funding can provide seed funding for projects needing more preliminary data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Many offer significant funding &gt;$1 million</a:t>
            </a:r>
          </a:p>
          <a:p>
            <a:endParaRPr lang="en-US" sz="2400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Serve as bridge funding between grants</a:t>
            </a:r>
          </a:p>
          <a:p>
            <a:endParaRPr lang="en-US" sz="2400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Serve as a resume builder on researcher's CV</a:t>
            </a:r>
          </a:p>
        </p:txBody>
      </p:sp>
    </p:spTree>
    <p:extLst>
      <p:ext uri="{BB962C8B-B14F-4D97-AF65-F5344CB8AC3E}">
        <p14:creationId xmlns:p14="http://schemas.microsoft.com/office/powerpoint/2010/main" val="2296174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7" y="140"/>
            <a:ext cx="9141714" cy="68577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1366"/>
            <a:endParaRPr lang="en-US" sz="1265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ttps://static.wixstatic.com/media/fc7e18_5c9d3555bbd848c7986b25fd9c2b42fe~mv2.jpg">
            <a:extLst>
              <a:ext uri="{FF2B5EF4-FFF2-40B4-BE49-F238E27FC236}">
                <a16:creationId xmlns:a16="http://schemas.microsoft.com/office/drawing/2014/main" id="{629E598B-3B6D-2D42-C00A-6F77AC7F0D3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8" r="1556" b="-1"/>
          <a:stretch/>
        </p:blipFill>
        <p:spPr bwMode="auto">
          <a:xfrm>
            <a:off x="1891767" y="147"/>
            <a:ext cx="7252231" cy="68577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0"/>
            <a:ext cx="5542697" cy="6857721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1366"/>
            <a:endParaRPr lang="en-US" sz="126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C734B2-D713-9B7E-99D0-7791BAE3F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250"/>
            <a:ext cx="2866642" cy="1899835"/>
          </a:xfrm>
        </p:spPr>
        <p:txBody>
          <a:bodyPr>
            <a:normAutofit fontScale="90000"/>
          </a:bodyPr>
          <a:lstStyle/>
          <a:p>
            <a:r>
              <a:rPr lang="en-US" sz="3515" dirty="0">
                <a:latin typeface="Candara" charset="0"/>
                <a:ea typeface="Candara" charset="0"/>
                <a:cs typeface="Candara" charset="0"/>
              </a:rPr>
              <a:t>Is Your Project Fundable?</a:t>
            </a:r>
            <a:br>
              <a:rPr lang="en-US" sz="3515" dirty="0">
                <a:latin typeface="Candara" charset="0"/>
                <a:ea typeface="Candara" charset="0"/>
                <a:cs typeface="Candara" charset="0"/>
              </a:rPr>
            </a:br>
            <a:endParaRPr lang="en-US" sz="3515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3CC21-0B99-C868-0076-5BA6ECE94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52" y="1961141"/>
            <a:ext cx="3943350" cy="4269639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spcAft>
                <a:spcPts val="422"/>
              </a:spcAft>
              <a:buNone/>
            </a:pPr>
            <a:r>
              <a:rPr lang="en-US" sz="2249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Fundability does not refer to the merits of the idea, rather the likelihood that corporate funders will support it.</a:t>
            </a:r>
          </a:p>
          <a:p>
            <a:pPr marL="0" indent="0">
              <a:spcBef>
                <a:spcPts val="0"/>
              </a:spcBef>
              <a:spcAft>
                <a:spcPts val="422"/>
              </a:spcAft>
              <a:buNone/>
            </a:pPr>
            <a:endParaRPr lang="en-US" sz="2249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  <a:spcAft>
                <a:spcPts val="422"/>
              </a:spcAft>
              <a:buFont typeface="Wingdings" panose="05000000000000000000" pitchFamily="2" charset="2"/>
              <a:buChar char="v"/>
            </a:pPr>
            <a:r>
              <a:rPr lang="en-US" sz="224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it doable?</a:t>
            </a:r>
            <a:br>
              <a:rPr lang="en-US" sz="224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249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  <a:spcAft>
                <a:spcPts val="422"/>
              </a:spcAft>
              <a:buFont typeface="Wingdings" panose="05000000000000000000" pitchFamily="2" charset="2"/>
              <a:buChar char="v"/>
            </a:pPr>
            <a:r>
              <a:rPr lang="en-US" sz="224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you answer the question “So What?”</a:t>
            </a:r>
            <a:br>
              <a:rPr lang="en-US" sz="224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249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  <a:spcAft>
                <a:spcPts val="422"/>
              </a:spcAft>
              <a:buFont typeface="Wingdings" panose="05000000000000000000" pitchFamily="2" charset="2"/>
              <a:buChar char="v"/>
            </a:pPr>
            <a:r>
              <a:rPr lang="en-US" sz="224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is your project unique?</a:t>
            </a:r>
            <a:br>
              <a:rPr lang="en-US" sz="224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249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422"/>
              </a:spcAft>
              <a:buFont typeface="Wingdings" panose="05000000000000000000" pitchFamily="2" charset="2"/>
              <a:buChar char="v"/>
            </a:pPr>
            <a:r>
              <a:rPr lang="en-US" sz="224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there a focused goal that aligns with the corporation or foundation?</a:t>
            </a:r>
            <a:br>
              <a:rPr lang="en-US" sz="224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249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422"/>
              </a:spcAft>
              <a:buFont typeface="Wingdings" panose="05000000000000000000" pitchFamily="2" charset="2"/>
              <a:buChar char="v"/>
            </a:pPr>
            <a:r>
              <a:rPr lang="en-US" sz="224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our strategic plans for carrying out the project, and what role does the corporate or foundation partner play?</a:t>
            </a:r>
          </a:p>
          <a:p>
            <a:pPr marL="0">
              <a:spcBef>
                <a:spcPts val="0"/>
              </a:spcBef>
              <a:spcAft>
                <a:spcPts val="422"/>
              </a:spcAft>
            </a:pPr>
            <a:endParaRPr lang="en-US" sz="161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455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7" y="140"/>
            <a:ext cx="9141714" cy="68577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1366"/>
            <a:endParaRPr lang="en-US" sz="1265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ttps://static.wixstatic.com/media/fc7e18_5c9d3555bbd848c7986b25fd9c2b42fe~mv2.jpg">
            <a:extLst>
              <a:ext uri="{FF2B5EF4-FFF2-40B4-BE49-F238E27FC236}">
                <a16:creationId xmlns:a16="http://schemas.microsoft.com/office/drawing/2014/main" id="{629E598B-3B6D-2D42-C00A-6F77AC7F0D3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8" r="1556" b="-1"/>
          <a:stretch/>
        </p:blipFill>
        <p:spPr bwMode="auto">
          <a:xfrm>
            <a:off x="1891767" y="147"/>
            <a:ext cx="7252231" cy="68577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0"/>
            <a:ext cx="5542697" cy="6857721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1366"/>
            <a:endParaRPr lang="en-US" sz="126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C734B2-D713-9B7E-99D0-7791BAE3F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250"/>
            <a:ext cx="2866642" cy="1899835"/>
          </a:xfrm>
        </p:spPr>
        <p:txBody>
          <a:bodyPr>
            <a:normAutofit fontScale="90000"/>
          </a:bodyPr>
          <a:lstStyle/>
          <a:p>
            <a:r>
              <a:rPr lang="en-US" sz="3515">
                <a:latin typeface="Candara" charset="0"/>
                <a:ea typeface="Candara" charset="0"/>
                <a:cs typeface="Candara" charset="0"/>
              </a:rPr>
              <a:t>Is Your Project Fundable?</a:t>
            </a:r>
            <a:br>
              <a:rPr lang="en-US" sz="3515">
                <a:latin typeface="Candara" charset="0"/>
                <a:ea typeface="Candara" charset="0"/>
                <a:cs typeface="Candara" charset="0"/>
              </a:rPr>
            </a:br>
            <a:endParaRPr lang="en-US" sz="3515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3CC21-0B99-C868-0076-5BA6ECE94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52" y="1961141"/>
            <a:ext cx="3943350" cy="426963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24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we identify who benefits and how this benefits the corporate  or foundation donor?</a:t>
            </a:r>
          </a:p>
          <a:p>
            <a:pPr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2249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24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is ECU the best place to address this issue/need?</a:t>
            </a:r>
          </a:p>
          <a:p>
            <a:pPr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2249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24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will we know that the project has had impact?</a:t>
            </a:r>
          </a:p>
          <a:p>
            <a:pPr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2249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24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will the project be sustained financially after the funding period?</a:t>
            </a:r>
          </a:p>
          <a:p>
            <a:pPr marL="0">
              <a:spcBef>
                <a:spcPts val="0"/>
              </a:spcBef>
              <a:spcAft>
                <a:spcPts val="422"/>
              </a:spcAft>
            </a:pPr>
            <a:endParaRPr lang="en-US" sz="161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941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CFE0A-88C9-A33D-9723-AC0F10937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CFR Serves as Primary Point of 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531AA-A6C6-1B8B-7DEF-BD7F2F014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690761"/>
            <a:ext cx="7886700" cy="4486091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812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Pre-proposal consultations with funders</a:t>
            </a:r>
            <a:br>
              <a:rPr lang="en-US" sz="2812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12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812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 them navigate campus</a:t>
            </a:r>
            <a:br>
              <a:rPr lang="en-US" sz="2812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12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812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 trust and transparency </a:t>
            </a:r>
            <a:br>
              <a:rPr lang="en-US" sz="2812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12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812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 appreciation for their metrics, business budget cycles </a:t>
            </a:r>
            <a:br>
              <a:rPr lang="en-US" sz="2812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12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812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 at the speed of business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766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40"/>
            <a:ext cx="9141714" cy="68577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1366"/>
            <a:endParaRPr lang="en-US" sz="1265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5097C3CF-6430-EF35-76DB-9D9F1669F6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12" r="13912"/>
          <a:stretch/>
        </p:blipFill>
        <p:spPr>
          <a:xfrm>
            <a:off x="1891769" y="147"/>
            <a:ext cx="7252231" cy="68577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0"/>
            <a:ext cx="5300233" cy="6857721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1366"/>
            <a:endParaRPr lang="en-US" sz="126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173967-EE5A-B07F-6840-4D350BD35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71" y="743557"/>
            <a:ext cx="2980039" cy="4698455"/>
          </a:xfrm>
          <a:noFill/>
        </p:spPr>
        <p:txBody>
          <a:bodyPr vert="horz" lIns="64270" tIns="32135" rIns="64270" bIns="32135" rtlCol="0" anchor="b">
            <a:normAutofit/>
          </a:bodyPr>
          <a:lstStyle/>
          <a:p>
            <a:pPr defTabSz="642732"/>
            <a:r>
              <a:rPr lang="en-US" sz="2812" b="1" dirty="0"/>
              <a:t>CFR also facilitates site visits for corporate and foundation partners. </a:t>
            </a:r>
            <a:br>
              <a:rPr lang="en-US" sz="2812" b="1" dirty="0"/>
            </a:br>
            <a:br>
              <a:rPr lang="en-US" sz="2812" b="1" dirty="0"/>
            </a:br>
            <a:br>
              <a:rPr lang="en-US" sz="2812" b="1" dirty="0"/>
            </a:br>
            <a:r>
              <a:rPr lang="en-US" sz="2812" b="1" dirty="0"/>
              <a:t>ECU hosted Blue Cross and Blue Shield of NC executives in August 2021.</a:t>
            </a:r>
          </a:p>
        </p:txBody>
      </p:sp>
    </p:spTree>
    <p:extLst>
      <p:ext uri="{BB962C8B-B14F-4D97-AF65-F5344CB8AC3E}">
        <p14:creationId xmlns:p14="http://schemas.microsoft.com/office/powerpoint/2010/main" val="377699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99" y="5978605"/>
            <a:ext cx="1476074" cy="540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7148" y="589935"/>
            <a:ext cx="8377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Candara" charset="0"/>
                <a:ea typeface="Candara" charset="0"/>
                <a:cs typeface="Candara" charset="0"/>
              </a:rPr>
              <a:t>What Funders Want You to Know…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0494" y="1832271"/>
            <a:ext cx="74637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Their mission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Their focus areas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Their deadlines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Their guidelines</a:t>
            </a:r>
          </a:p>
        </p:txBody>
      </p:sp>
    </p:spTree>
    <p:extLst>
      <p:ext uri="{BB962C8B-B14F-4D97-AF65-F5344CB8AC3E}">
        <p14:creationId xmlns:p14="http://schemas.microsoft.com/office/powerpoint/2010/main" val="1969155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99" y="5978605"/>
            <a:ext cx="1476074" cy="540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7148" y="589935"/>
            <a:ext cx="8377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Candara" charset="0"/>
                <a:ea typeface="Candara" charset="0"/>
                <a:cs typeface="Candara" charset="0"/>
              </a:rPr>
              <a:t>Elements of a Successful Proposal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9157" y="1951133"/>
            <a:ext cx="69452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To the point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Unique 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A good fit 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Accountable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Sustainable</a:t>
            </a:r>
          </a:p>
        </p:txBody>
      </p:sp>
    </p:spTree>
    <p:extLst>
      <p:ext uri="{BB962C8B-B14F-4D97-AF65-F5344CB8AC3E}">
        <p14:creationId xmlns:p14="http://schemas.microsoft.com/office/powerpoint/2010/main" val="2924875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99" y="5978605"/>
            <a:ext cx="1476074" cy="540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7148" y="589935"/>
            <a:ext cx="8377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Candara" charset="0"/>
                <a:ea typeface="Candara" charset="0"/>
                <a:cs typeface="Candara" charset="0"/>
              </a:rPr>
              <a:t>Eight Ways to Earn a Quick Rejection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2761" y="1450503"/>
            <a:ext cx="7138477" cy="466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0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You fail to request a specific amount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0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You fail to show how the requested grant fits into the larger picture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0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You fail to show that others are committed to the project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0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You direct your proposal to the wrong person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0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You “scattershot” proposals to several corporations or foundation simultaneously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0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Your goal is unrealistic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0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You describe the problem but not the solution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0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You ignore established eligibility requirements</a:t>
            </a:r>
          </a:p>
        </p:txBody>
      </p:sp>
    </p:spTree>
    <p:extLst>
      <p:ext uri="{BB962C8B-B14F-4D97-AF65-F5344CB8AC3E}">
        <p14:creationId xmlns:p14="http://schemas.microsoft.com/office/powerpoint/2010/main" val="4222450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16312" y="-39492"/>
            <a:ext cx="9360311" cy="6858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99" y="5978605"/>
            <a:ext cx="1476074" cy="540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7148" y="589935"/>
            <a:ext cx="8377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Candara" charset="0"/>
                <a:ea typeface="Candara" charset="0"/>
                <a:cs typeface="Candara" charset="0"/>
              </a:rPr>
              <a:t>The Role of the Central CFR Office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1362" y="1249984"/>
            <a:ext cx="74470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Project concept form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Research and identification of potential funders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Pre-proposal consultations with funders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Proposal development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Proposal review and editing 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Face-to-face visits with funders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Site visit preparation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Chancellor cover letters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Coordination of submissions and reports</a:t>
            </a:r>
          </a:p>
        </p:txBody>
      </p:sp>
    </p:spTree>
    <p:extLst>
      <p:ext uri="{BB962C8B-B14F-4D97-AF65-F5344CB8AC3E}">
        <p14:creationId xmlns:p14="http://schemas.microsoft.com/office/powerpoint/2010/main" val="3192778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81528" y="0"/>
            <a:ext cx="9525527" cy="6858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3600" dirty="0"/>
              <a:t>ECU Office of Faculty Excellence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600" dirty="0"/>
              <a:t>Grant Series Presentation</a:t>
            </a:r>
          </a:p>
          <a:p>
            <a:pPr algn="ctr"/>
            <a:r>
              <a:rPr lang="en-US" sz="3600" dirty="0"/>
              <a:t>9.18.2023</a:t>
            </a:r>
          </a:p>
          <a:p>
            <a:pPr algn="ctr"/>
            <a:r>
              <a:rPr lang="en-US" sz="3600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99" y="5978605"/>
            <a:ext cx="1476074" cy="540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7148" y="589935"/>
            <a:ext cx="8377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Candara" charset="0"/>
                <a:ea typeface="Candara" charset="0"/>
                <a:cs typeface="Candara" charset="0"/>
              </a:rPr>
              <a:t>How to Make Your Case for Support </a:t>
            </a:r>
          </a:p>
          <a:p>
            <a:pPr algn="ctr"/>
            <a:r>
              <a:rPr lang="en-US" sz="3600" dirty="0">
                <a:solidFill>
                  <a:srgbClr val="FFC000"/>
                </a:solidFill>
                <a:latin typeface="Candara" charset="0"/>
                <a:ea typeface="Candara" charset="0"/>
                <a:cs typeface="Candara" charset="0"/>
              </a:rPr>
              <a:t>to Corporations and Foundations</a:t>
            </a:r>
          </a:p>
        </p:txBody>
      </p:sp>
    </p:spTree>
    <p:extLst>
      <p:ext uri="{BB962C8B-B14F-4D97-AF65-F5344CB8AC3E}">
        <p14:creationId xmlns:p14="http://schemas.microsoft.com/office/powerpoint/2010/main" val="1331927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CFE0A-88C9-A33D-9723-AC0F1093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60" y="3752836"/>
            <a:ext cx="7921849" cy="2452588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FEC923"/>
                </a:solidFill>
              </a:rPr>
              <a:t>CFR Highlights for Fiscal Year 2023</a:t>
            </a:r>
          </a:p>
        </p:txBody>
      </p:sp>
      <p:pic>
        <p:nvPicPr>
          <p:cNvPr id="1026" name="Picture 2" descr="East Carolina University Chancellor Philip Rogers joins Gov. Roy Cooper, and additional state and campus leaders, to announce a $3.2 million United Health Foundation grant. (ECU photos by Cliff Hollis)">
            <a:extLst>
              <a:ext uri="{FF2B5EF4-FFF2-40B4-BE49-F238E27FC236}">
                <a16:creationId xmlns:a16="http://schemas.microsoft.com/office/drawing/2014/main" id="{989E75B1-748D-5339-7B2C-FFB5C07B4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95"/>
          <a:stretch/>
        </p:blipFill>
        <p:spPr bwMode="auto">
          <a:xfrm>
            <a:off x="14" y="147"/>
            <a:ext cx="9143986" cy="371045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051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16312" y="-39492"/>
            <a:ext cx="9360311" cy="6858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99" y="5978605"/>
            <a:ext cx="1476074" cy="540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6323" y="275318"/>
            <a:ext cx="8377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Candara" charset="0"/>
                <a:ea typeface="Candara" charset="0"/>
                <a:cs typeface="Candara" charset="0"/>
              </a:rPr>
              <a:t>CFR Highlights in Fiscal Year 2023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249984"/>
            <a:ext cx="8978445" cy="4772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$14.6 million in gifts and grants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United Health Foundation - $3.2 Million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NC GlaxoSmithKline Foundation - $1.3 million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The Duke Endowment- $687,712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Hearst Foundation - $100,000</a:t>
            </a:r>
            <a:r>
              <a:rPr lang="en-US" sz="2400" dirty="0">
                <a:solidFill>
                  <a:srgbClr val="FEC923"/>
                </a:solidFill>
                <a:latin typeface="Candara" charset="0"/>
                <a:ea typeface="Candara" charset="0"/>
                <a:cs typeface="Candara" charset="0"/>
              </a:rPr>
              <a:t>*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Preparedness and Treatment Equity Coalition </a:t>
            </a: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(PTEC) - $50,000</a:t>
            </a:r>
            <a:r>
              <a:rPr lang="en-US" sz="2400" dirty="0">
                <a:solidFill>
                  <a:srgbClr val="FEC923"/>
                </a:solidFill>
                <a:latin typeface="Candara" charset="0"/>
                <a:ea typeface="Candara" charset="0"/>
                <a:cs typeface="Candara" charset="0"/>
              </a:rPr>
              <a:t>*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$5.3 million in pending solicitations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A healthy pipeline of ECU projects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FEC923"/>
                </a:solidFill>
                <a:latin typeface="Candara" charset="0"/>
                <a:ea typeface="Candara" charset="0"/>
                <a:cs typeface="Candara" charset="0"/>
              </a:rPr>
              <a:t>*First-time funders</a:t>
            </a:r>
          </a:p>
        </p:txBody>
      </p:sp>
    </p:spTree>
    <p:extLst>
      <p:ext uri="{BB962C8B-B14F-4D97-AF65-F5344CB8AC3E}">
        <p14:creationId xmlns:p14="http://schemas.microsoft.com/office/powerpoint/2010/main" val="570936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16312" y="-39492"/>
            <a:ext cx="9360311" cy="6858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99" y="5978605"/>
            <a:ext cx="1476074" cy="540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7147" y="403885"/>
            <a:ext cx="8377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Candara" panose="020E0502030303020204" pitchFamily="34" charset="0"/>
              </a:rPr>
              <a:t>Collaborative Efforts with the Office of Research Administration</a:t>
            </a:r>
            <a:endParaRPr lang="en-US" sz="2400" dirty="0">
              <a:solidFill>
                <a:srgbClr val="FFC000"/>
              </a:solidFill>
              <a:latin typeface="Candara" panose="020E0502030303020204" pitchFamily="34" charset="0"/>
              <a:ea typeface="Candara" charset="0"/>
              <a:cs typeface="Candara" charset="0"/>
            </a:endParaRPr>
          </a:p>
        </p:txBody>
      </p:sp>
      <p:pic>
        <p:nvPicPr>
          <p:cNvPr id="14" name="Picture 13" descr="Compare/Contrast Venn Diagram Template">
            <a:extLst>
              <a:ext uri="{FF2B5EF4-FFF2-40B4-BE49-F238E27FC236}">
                <a16:creationId xmlns:a16="http://schemas.microsoft.com/office/drawing/2014/main" id="{2CCAAEE8-EECB-4513-9668-E61A912E50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87" y="1402285"/>
            <a:ext cx="6838884" cy="48993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991777" y="3507595"/>
            <a:ext cx="1758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Office of Corporate and Foundation Relations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17676" y="3466188"/>
            <a:ext cx="1758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Office of Research Administration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C4F9A1-E9EB-4310-AB8E-4F002B44B242}"/>
              </a:ext>
            </a:extLst>
          </p:cNvPr>
          <p:cNvSpPr txBox="1"/>
          <p:nvPr/>
        </p:nvSpPr>
        <p:spPr>
          <a:xfrm>
            <a:off x="2984415" y="3712410"/>
            <a:ext cx="152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eTRACS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54432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16312" y="-39492"/>
            <a:ext cx="9360311" cy="6858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99" y="5978605"/>
            <a:ext cx="1476074" cy="540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7147" y="319995"/>
            <a:ext cx="8377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Candara" panose="020E0502030303020204" pitchFamily="34" charset="0"/>
              </a:rPr>
              <a:t>Project Idea to Proposal: Working with CFR </a:t>
            </a:r>
            <a:endParaRPr lang="en-US" sz="2400" dirty="0">
              <a:solidFill>
                <a:srgbClr val="FFC000"/>
              </a:solidFill>
              <a:latin typeface="Candara" panose="020E0502030303020204" pitchFamily="34" charset="0"/>
              <a:ea typeface="Candara" charset="0"/>
              <a:cs typeface="Candara" charset="0"/>
            </a:endParaRPr>
          </a:p>
        </p:txBody>
      </p:sp>
      <p:pic>
        <p:nvPicPr>
          <p:cNvPr id="8" name="Graphic 7" descr="Lightbulb with solid fill">
            <a:extLst>
              <a:ext uri="{FF2B5EF4-FFF2-40B4-BE49-F238E27FC236}">
                <a16:creationId xmlns:a16="http://schemas.microsoft.com/office/drawing/2014/main" id="{98ABFA2E-8256-41B8-551E-4F29B017A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16745" y="2088085"/>
            <a:ext cx="2257720" cy="2257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13AC18-732D-C982-06C6-CD919D8CA2D4}"/>
              </a:ext>
            </a:extLst>
          </p:cNvPr>
          <p:cNvSpPr txBox="1"/>
          <p:nvPr/>
        </p:nvSpPr>
        <p:spPr>
          <a:xfrm>
            <a:off x="67517" y="2546406"/>
            <a:ext cx="1083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C000"/>
                </a:solidFill>
              </a:rPr>
              <a:t>Project Idea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CE0EED-8ABA-AF69-BED4-9094FA469C40}"/>
              </a:ext>
            </a:extLst>
          </p:cNvPr>
          <p:cNvSpPr txBox="1"/>
          <p:nvPr/>
        </p:nvSpPr>
        <p:spPr>
          <a:xfrm>
            <a:off x="1553067" y="2786828"/>
            <a:ext cx="1074656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Project Concept 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4A9061-C87E-E28C-0B4F-DA22624E09CA}"/>
              </a:ext>
            </a:extLst>
          </p:cNvPr>
          <p:cNvSpPr txBox="1"/>
          <p:nvPr/>
        </p:nvSpPr>
        <p:spPr>
          <a:xfrm>
            <a:off x="2816414" y="2786828"/>
            <a:ext cx="1074656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Identify Potential Funders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F5C8CC-102A-2B08-A97E-C86550234C11}"/>
              </a:ext>
            </a:extLst>
          </p:cNvPr>
          <p:cNvSpPr txBox="1"/>
          <p:nvPr/>
        </p:nvSpPr>
        <p:spPr>
          <a:xfrm>
            <a:off x="6672606" y="990643"/>
            <a:ext cx="2216870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Submit</a:t>
            </a:r>
          </a:p>
          <a:p>
            <a:pPr algn="ctr"/>
            <a:r>
              <a:rPr lang="en-US" dirty="0"/>
              <a:t>Directly to Funder</a:t>
            </a:r>
          </a:p>
          <a:p>
            <a:pPr algn="ctr"/>
            <a:r>
              <a:rPr lang="en-US" sz="1200" dirty="0"/>
              <a:t>If funds must go to a 501(c)(3) and the proposal doesn’t go through </a:t>
            </a:r>
            <a:r>
              <a:rPr lang="en-US" sz="1200" dirty="0" err="1"/>
              <a:t>eTRACS</a:t>
            </a:r>
            <a:r>
              <a:rPr lang="en-US" sz="12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0CB914-1477-FB40-9F36-502D5E2E4FA9}"/>
              </a:ext>
            </a:extLst>
          </p:cNvPr>
          <p:cNvSpPr txBox="1"/>
          <p:nvPr/>
        </p:nvSpPr>
        <p:spPr>
          <a:xfrm>
            <a:off x="7532158" y="3899130"/>
            <a:ext cx="1513113" cy="1508105"/>
          </a:xfrm>
          <a:prstGeom prst="rect">
            <a:avLst/>
          </a:prstGeom>
          <a:solidFill>
            <a:srgbClr val="FFC000"/>
          </a:solidFill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Submit to Funder</a:t>
            </a:r>
          </a:p>
          <a:p>
            <a:pPr algn="ctr"/>
            <a:r>
              <a:rPr lang="en-US" sz="1400" dirty="0"/>
              <a:t>PI or CFR may have to submit after </a:t>
            </a:r>
            <a:r>
              <a:rPr lang="en-US" sz="1400" dirty="0" err="1"/>
              <a:t>eTRACS</a:t>
            </a:r>
            <a:r>
              <a:rPr lang="en-US" sz="1400" dirty="0"/>
              <a:t> approval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09FECD-827D-94CA-7100-B4E6EC725339}"/>
              </a:ext>
            </a:extLst>
          </p:cNvPr>
          <p:cNvSpPr txBox="1"/>
          <p:nvPr/>
        </p:nvSpPr>
        <p:spPr>
          <a:xfrm>
            <a:off x="6325315" y="2879239"/>
            <a:ext cx="987199" cy="923330"/>
          </a:xfrm>
          <a:prstGeom prst="rect">
            <a:avLst/>
          </a:prstGeom>
          <a:solidFill>
            <a:srgbClr val="FEC923"/>
          </a:solidFill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Route through </a:t>
            </a:r>
            <a:r>
              <a:rPr lang="en-US" dirty="0" err="1"/>
              <a:t>eTRACS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048640-DCEE-BE73-0144-3ACFC16B8317}"/>
              </a:ext>
            </a:extLst>
          </p:cNvPr>
          <p:cNvSpPr txBox="1"/>
          <p:nvPr/>
        </p:nvSpPr>
        <p:spPr>
          <a:xfrm>
            <a:off x="4231760" y="902325"/>
            <a:ext cx="1490240" cy="3631763"/>
          </a:xfrm>
          <a:prstGeom prst="rect">
            <a:avLst/>
          </a:prstGeom>
          <a:solidFill>
            <a:srgbClr val="00B0F0"/>
          </a:solidFill>
          <a:ln w="76200">
            <a:solidFill>
              <a:srgbClr val="FEC92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LOI/Proposal Preparation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Supporting Documents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Budget Preparation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Site Visit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Coordinate Chancellor’s Involvement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642E25-0C68-1184-BC36-AF9BF1B14DB5}"/>
              </a:ext>
            </a:extLst>
          </p:cNvPr>
          <p:cNvSpPr txBox="1"/>
          <p:nvPr/>
        </p:nvSpPr>
        <p:spPr>
          <a:xfrm>
            <a:off x="377075" y="5091683"/>
            <a:ext cx="665892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Work with CFR</a:t>
            </a:r>
            <a:r>
              <a:rPr lang="en-US" dirty="0"/>
              <a:t>, project collaborators, </a:t>
            </a:r>
            <a:r>
              <a:rPr lang="en-US" b="1" dirty="0">
                <a:solidFill>
                  <a:srgbClr val="FEC923"/>
                </a:solidFill>
              </a:rPr>
              <a:t>HUB Research Administration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19EEA3-BAE8-63D0-5EBF-7381D7D7E559}"/>
              </a:ext>
            </a:extLst>
          </p:cNvPr>
          <p:cNvSpPr txBox="1"/>
          <p:nvPr/>
        </p:nvSpPr>
        <p:spPr>
          <a:xfrm>
            <a:off x="2226296" y="1385431"/>
            <a:ext cx="1074656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CFR Funding Search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5B36C68-0D60-1E70-CFFF-7643C5422583}"/>
              </a:ext>
            </a:extLst>
          </p:cNvPr>
          <p:cNvCxnSpPr>
            <a:cxnSpLocks/>
          </p:cNvCxnSpPr>
          <p:nvPr/>
        </p:nvCxnSpPr>
        <p:spPr>
          <a:xfrm>
            <a:off x="1055117" y="3446669"/>
            <a:ext cx="439365" cy="452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80159A6-F229-0C63-6DE9-D9AC3AD99E00}"/>
              </a:ext>
            </a:extLst>
          </p:cNvPr>
          <p:cNvCxnSpPr>
            <a:cxnSpLocks/>
          </p:cNvCxnSpPr>
          <p:nvPr/>
        </p:nvCxnSpPr>
        <p:spPr>
          <a:xfrm flipV="1">
            <a:off x="2007909" y="2427123"/>
            <a:ext cx="218387" cy="2749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DB8AF7C-A7CC-A3CD-C6EA-692174942024}"/>
              </a:ext>
            </a:extLst>
          </p:cNvPr>
          <p:cNvCxnSpPr>
            <a:cxnSpLocks/>
          </p:cNvCxnSpPr>
          <p:nvPr/>
        </p:nvCxnSpPr>
        <p:spPr>
          <a:xfrm>
            <a:off x="3117914" y="2408066"/>
            <a:ext cx="208961" cy="3367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AEE3AFE-1E7B-7C83-6428-7BE6F89DEFBB}"/>
              </a:ext>
            </a:extLst>
          </p:cNvPr>
          <p:cNvCxnSpPr>
            <a:cxnSpLocks/>
          </p:cNvCxnSpPr>
          <p:nvPr/>
        </p:nvCxnSpPr>
        <p:spPr>
          <a:xfrm flipV="1">
            <a:off x="5832834" y="2238907"/>
            <a:ext cx="802344" cy="3933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F616671-CE82-7C36-3C13-3305D0516F20}"/>
              </a:ext>
            </a:extLst>
          </p:cNvPr>
          <p:cNvCxnSpPr>
            <a:cxnSpLocks/>
          </p:cNvCxnSpPr>
          <p:nvPr/>
        </p:nvCxnSpPr>
        <p:spPr>
          <a:xfrm>
            <a:off x="5816208" y="3416446"/>
            <a:ext cx="414898" cy="89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5300ECB-F44E-CB9F-C690-CC9461DFCF19}"/>
              </a:ext>
            </a:extLst>
          </p:cNvPr>
          <p:cNvCxnSpPr>
            <a:cxnSpLocks/>
          </p:cNvCxnSpPr>
          <p:nvPr/>
        </p:nvCxnSpPr>
        <p:spPr>
          <a:xfrm flipV="1">
            <a:off x="3353742" y="3964766"/>
            <a:ext cx="775198" cy="4105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9B81672-D3FE-2D41-A486-2EA930523C73}"/>
              </a:ext>
            </a:extLst>
          </p:cNvPr>
          <p:cNvCxnSpPr>
            <a:cxnSpLocks/>
          </p:cNvCxnSpPr>
          <p:nvPr/>
        </p:nvCxnSpPr>
        <p:spPr>
          <a:xfrm>
            <a:off x="7036002" y="3861267"/>
            <a:ext cx="443985" cy="4360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11CE1F4-9502-E8DE-0BE6-A19C1192F652}"/>
              </a:ext>
            </a:extLst>
          </p:cNvPr>
          <p:cNvCxnSpPr>
            <a:cxnSpLocks/>
          </p:cNvCxnSpPr>
          <p:nvPr/>
        </p:nvCxnSpPr>
        <p:spPr>
          <a:xfrm flipV="1">
            <a:off x="4739267" y="4606378"/>
            <a:ext cx="0" cy="4255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BCBA60C-469C-6D3F-66AC-A03B8FACED38}"/>
              </a:ext>
            </a:extLst>
          </p:cNvPr>
          <p:cNvCxnSpPr>
            <a:cxnSpLocks/>
          </p:cNvCxnSpPr>
          <p:nvPr/>
        </p:nvCxnSpPr>
        <p:spPr>
          <a:xfrm>
            <a:off x="5217334" y="4607222"/>
            <a:ext cx="0" cy="4246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6965A77-9434-1803-E009-65D652ACD1D4}"/>
              </a:ext>
            </a:extLst>
          </p:cNvPr>
          <p:cNvSpPr txBox="1"/>
          <p:nvPr/>
        </p:nvSpPr>
        <p:spPr>
          <a:xfrm>
            <a:off x="2157331" y="4197360"/>
            <a:ext cx="1074656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Strategy Meeting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5D214F-1C0D-F30E-AA58-4AA3CD5B7C72}"/>
              </a:ext>
            </a:extLst>
          </p:cNvPr>
          <p:cNvCxnSpPr>
            <a:cxnSpLocks/>
          </p:cNvCxnSpPr>
          <p:nvPr/>
        </p:nvCxnSpPr>
        <p:spPr>
          <a:xfrm>
            <a:off x="2963549" y="3782263"/>
            <a:ext cx="0" cy="3508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195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16312" y="-39492"/>
            <a:ext cx="9360311" cy="6858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99" y="5978605"/>
            <a:ext cx="1476074" cy="540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7147" y="138845"/>
            <a:ext cx="8377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Candara" panose="020E0502030303020204" pitchFamily="34" charset="0"/>
              </a:rPr>
              <a:t>CFR Project Concept Form</a:t>
            </a:r>
            <a:endParaRPr lang="en-US" sz="3200" dirty="0">
              <a:solidFill>
                <a:srgbClr val="FFC000"/>
              </a:solidFill>
              <a:latin typeface="Candara" panose="020E0502030303020204" pitchFamily="34" charset="0"/>
              <a:ea typeface="Candara" charset="0"/>
              <a:cs typeface="Candar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25217"/>
            <a:ext cx="3591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A89133-551E-B63D-717B-FBBD31C409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3" t="17637" r="72676" b="6938"/>
          <a:stretch/>
        </p:blipFill>
        <p:spPr>
          <a:xfrm>
            <a:off x="167146" y="901957"/>
            <a:ext cx="8791323" cy="591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88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16312" y="-39492"/>
            <a:ext cx="9360311" cy="6858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99" y="5978605"/>
            <a:ext cx="1476074" cy="540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7147" y="403885"/>
            <a:ext cx="8377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Candara" panose="020E0502030303020204" pitchFamily="34" charset="0"/>
              </a:rPr>
              <a:t>University Policies</a:t>
            </a:r>
            <a:endParaRPr lang="en-US" sz="3200" dirty="0">
              <a:solidFill>
                <a:srgbClr val="FFC000"/>
              </a:solidFill>
              <a:latin typeface="Candara" panose="020E0502030303020204" pitchFamily="34" charset="0"/>
              <a:ea typeface="Candara" charset="0"/>
              <a:cs typeface="Candar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0259" y="1670529"/>
            <a:ext cx="69856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Faculty are required to inform CFR and the Office of Sponsored Research (ORA) before approaching corporations and foundations</a:t>
            </a:r>
          </a:p>
          <a:p>
            <a:endParaRPr lang="en-US" sz="24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Faculty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do not </a:t>
            </a: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have signatory authority for ECU</a:t>
            </a:r>
          </a:p>
          <a:p>
            <a:endParaRPr lang="en-US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355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16312" y="-39492"/>
            <a:ext cx="9360311" cy="6858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99" y="5978605"/>
            <a:ext cx="1476074" cy="540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7147" y="403885"/>
            <a:ext cx="8377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Candara" panose="020E0502030303020204" pitchFamily="34" charset="0"/>
              </a:rPr>
              <a:t>Keys to Success</a:t>
            </a:r>
            <a:endParaRPr lang="en-US" sz="3200" dirty="0">
              <a:solidFill>
                <a:srgbClr val="FFC000"/>
              </a:solidFill>
              <a:latin typeface="Candara" panose="020E0502030303020204" pitchFamily="34" charset="0"/>
              <a:ea typeface="Candara" charset="0"/>
              <a:cs typeface="Candar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2594" y="1432037"/>
            <a:ext cx="69856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Do your homework!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Get to know the funder; make inquiries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Make sure the funder is a good match for your project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Make sure the reader understands what you propose to do and how you will accomplish it.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Have someone unfamiliar with your project read your proposal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Follow the guidelines! Address all questions.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Effective NEED Statement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Ask yourself “so what”</a:t>
            </a:r>
          </a:p>
        </p:txBody>
      </p:sp>
    </p:spTree>
    <p:extLst>
      <p:ext uri="{BB962C8B-B14F-4D97-AF65-F5344CB8AC3E}">
        <p14:creationId xmlns:p14="http://schemas.microsoft.com/office/powerpoint/2010/main" val="2271368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16312" y="-39492"/>
            <a:ext cx="9360311" cy="6858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99" y="5978605"/>
            <a:ext cx="1476074" cy="540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143937" y="359083"/>
            <a:ext cx="8377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Candara" panose="020E0502030303020204" pitchFamily="34" charset="0"/>
              </a:rPr>
              <a:t>If </a:t>
            </a:r>
            <a:r>
              <a:rPr lang="en-US" sz="3200" dirty="0">
                <a:solidFill>
                  <a:srgbClr val="FEC923"/>
                </a:solidFill>
                <a:latin typeface="Candara" panose="020E0502030303020204" pitchFamily="34" charset="0"/>
              </a:rPr>
              <a:t>You’ve</a:t>
            </a:r>
            <a:r>
              <a:rPr lang="en-US" sz="3200" dirty="0">
                <a:solidFill>
                  <a:srgbClr val="FFC000"/>
                </a:solidFill>
                <a:latin typeface="Candara" panose="020E0502030303020204" pitchFamily="34" charset="0"/>
              </a:rPr>
              <a:t> Seen One Foundation . . . </a:t>
            </a:r>
            <a:endParaRPr lang="en-US" sz="3200" dirty="0">
              <a:solidFill>
                <a:srgbClr val="FFC000"/>
              </a:solidFill>
              <a:latin typeface="Candara" panose="020E0502030303020204" pitchFamily="34" charset="0"/>
              <a:ea typeface="Candara" charset="0"/>
              <a:cs typeface="Candar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2594" y="1432037"/>
            <a:ext cx="698568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FEC923"/>
                </a:solidFill>
                <a:latin typeface="Candara" panose="020E0502030303020204" pitchFamily="34" charset="0"/>
              </a:rPr>
              <a:t>United Health Foundation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Contacted ECU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Concept paper vs. formal application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23 days from first contact to award ($1.25 M)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FEC923"/>
                </a:solidFill>
                <a:latin typeface="Candara" panose="020E0502030303020204" pitchFamily="34" charset="0"/>
              </a:rPr>
              <a:t>Golden LEAF Foundation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ECU contacted Golden LEAF Foundation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Formal letter of inquiry and invitation to submit full proposal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Lengthy due diligence process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10 months from first contact to award ($1.9 M)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372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16312" y="-39492"/>
            <a:ext cx="9360311" cy="6858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99" y="5978605"/>
            <a:ext cx="1476074" cy="540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7147" y="914631"/>
            <a:ext cx="8377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C000"/>
                </a:solidFill>
                <a:latin typeface="Candara" panose="020E0502030303020204" pitchFamily="34" charset="0"/>
              </a:rPr>
              <a:t>Q &amp; A</a:t>
            </a:r>
            <a:endParaRPr lang="en-US" sz="8000" dirty="0">
              <a:solidFill>
                <a:srgbClr val="FFC000"/>
              </a:solidFill>
              <a:latin typeface="Candara" panose="020E0502030303020204" pitchFamily="34" charset="0"/>
              <a:ea typeface="Candara" charset="0"/>
              <a:cs typeface="Candara" charset="0"/>
            </a:endParaRPr>
          </a:p>
        </p:txBody>
      </p:sp>
      <p:pic>
        <p:nvPicPr>
          <p:cNvPr id="9" name="Picture 8" descr="A group of hands raised up&#10;&#10;Description automatically generated">
            <a:extLst>
              <a:ext uri="{FF2B5EF4-FFF2-40B4-BE49-F238E27FC236}">
                <a16:creationId xmlns:a16="http://schemas.microsoft.com/office/drawing/2014/main" id="{C2577AF5-42CB-EA3F-2B69-398646AB5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757450" y="2349201"/>
            <a:ext cx="5594036" cy="359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3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99" y="5978605"/>
            <a:ext cx="1476074" cy="540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group of women in a purple background&#10;&#10;Description automatically generated">
            <a:extLst>
              <a:ext uri="{FF2B5EF4-FFF2-40B4-BE49-F238E27FC236}">
                <a16:creationId xmlns:a16="http://schemas.microsoft.com/office/drawing/2014/main" id="{D0104090-290B-8270-95B0-73F10C5B51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0" t="18629" r="5635" b="23312"/>
          <a:stretch/>
        </p:blipFill>
        <p:spPr>
          <a:xfrm>
            <a:off x="-3136" y="2286915"/>
            <a:ext cx="9143997" cy="33770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FF7BE4-5145-6760-C6C7-A192A2177C2B}"/>
              </a:ext>
            </a:extLst>
          </p:cNvPr>
          <p:cNvSpPr txBox="1"/>
          <p:nvPr/>
        </p:nvSpPr>
        <p:spPr>
          <a:xfrm>
            <a:off x="0" y="67665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EC923"/>
                </a:solidFill>
              </a:rPr>
              <a:t>Meet the CFR Team</a:t>
            </a:r>
          </a:p>
        </p:txBody>
      </p:sp>
    </p:spTree>
    <p:extLst>
      <p:ext uri="{BB962C8B-B14F-4D97-AF65-F5344CB8AC3E}">
        <p14:creationId xmlns:p14="http://schemas.microsoft.com/office/powerpoint/2010/main" val="2458043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99" y="5978605"/>
            <a:ext cx="1476074" cy="540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7148" y="589935"/>
            <a:ext cx="8377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Candara" charset="0"/>
                <a:ea typeface="Candara" charset="0"/>
                <a:cs typeface="Candara" charset="0"/>
              </a:rPr>
              <a:t>The Role of CFR at ECU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1" y="1928384"/>
            <a:ext cx="80210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Coordinate fundraising efforts</a:t>
            </a:r>
          </a:p>
          <a:p>
            <a:pPr marL="342900" indent="-342900"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Find the fit</a:t>
            </a:r>
          </a:p>
          <a:p>
            <a:pPr marL="342900" indent="-342900"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Speak the language of the funder</a:t>
            </a:r>
          </a:p>
          <a:p>
            <a:pPr marL="342900" indent="-342900"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University’s primary point of contact with private foundations and corporations</a:t>
            </a:r>
          </a:p>
        </p:txBody>
      </p:sp>
      <p:pic>
        <p:nvPicPr>
          <p:cNvPr id="1026" name="Picture 2" descr="ttps://www.workitdaily.com/wp-content/uploads/2016/01/shutterstock_12016732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2"/>
          <a:stretch/>
        </p:blipFill>
        <p:spPr bwMode="auto">
          <a:xfrm>
            <a:off x="2224306" y="4187204"/>
            <a:ext cx="4852744" cy="1829039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825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99" y="5978605"/>
            <a:ext cx="1476074" cy="540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7148" y="589935"/>
            <a:ext cx="8377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Candara" charset="0"/>
                <a:ea typeface="Candara" charset="0"/>
                <a:cs typeface="Candara" charset="0"/>
              </a:rPr>
              <a:t>Who Gives the Gifts?</a:t>
            </a:r>
          </a:p>
          <a:p>
            <a:pPr algn="ctr"/>
            <a:r>
              <a:rPr lang="en-US" sz="2400" dirty="0">
                <a:solidFill>
                  <a:srgbClr val="FFC000"/>
                </a:solidFill>
                <a:latin typeface="Candara" charset="0"/>
                <a:ea typeface="Candara" charset="0"/>
                <a:cs typeface="Candara" charset="0"/>
              </a:rPr>
              <a:t>Giving USA 2022: The Annual Report on Philanthropy </a:t>
            </a:r>
          </a:p>
        </p:txBody>
      </p:sp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1F2CE70D-FB64-09D2-2B42-E405AE6217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3990"/>
          <a:stretch/>
        </p:blipFill>
        <p:spPr>
          <a:xfrm>
            <a:off x="1" y="2616457"/>
            <a:ext cx="9143999" cy="30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53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99" y="5978605"/>
            <a:ext cx="1476074" cy="540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close-up of a graph&#10;&#10;Description automatically generated">
            <a:extLst>
              <a:ext uri="{FF2B5EF4-FFF2-40B4-BE49-F238E27FC236}">
                <a16:creationId xmlns:a16="http://schemas.microsoft.com/office/drawing/2014/main" id="{FC83145A-917B-5C82-7A78-AFA5E064E0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82" b="44549"/>
          <a:stretch/>
        </p:blipFill>
        <p:spPr>
          <a:xfrm>
            <a:off x="799273" y="99589"/>
            <a:ext cx="7267365" cy="579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59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99" y="5978605"/>
            <a:ext cx="1476074" cy="540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7148" y="589935"/>
            <a:ext cx="8377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Candara" charset="0"/>
                <a:ea typeface="Candara" charset="0"/>
                <a:cs typeface="Candara" charset="0"/>
              </a:rPr>
              <a:t>Why Do Corporations Give?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6963" y="1529943"/>
            <a:ext cx="68039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endParaRPr lang="en-US" sz="2400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Civic participation. Often restrict giving to places in which they operate.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Enlightened self interest. They need an educated workforce.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Individual leadership initiative. The CEO or senior leaders often shape giving priorities.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  <a:p>
            <a:endParaRPr lang="en-US" sz="2400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679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99" y="5978605"/>
            <a:ext cx="1476074" cy="540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7148" y="589935"/>
            <a:ext cx="8377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Candara" charset="0"/>
                <a:ea typeface="Candara" charset="0"/>
                <a:cs typeface="Candara" charset="0"/>
              </a:rPr>
              <a:t>Why Do Corporations Give? </a:t>
            </a:r>
            <a:r>
              <a:rPr lang="en-US" dirty="0">
                <a:solidFill>
                  <a:srgbClr val="FFC000"/>
                </a:solidFill>
                <a:latin typeface="Candara" charset="0"/>
                <a:ea typeface="Candara" charset="0"/>
                <a:cs typeface="Candara" charset="0"/>
              </a:rPr>
              <a:t>Cont.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0038" y="1756737"/>
            <a:ext cx="68039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endParaRPr lang="en-US" sz="2400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Quid pro quo. What’s in it for us and our shareholders?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Good corporate citizenship. Positive community image in places they operate.</a:t>
            </a:r>
          </a:p>
          <a:p>
            <a:endParaRPr lang="en-US" sz="2400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Endowment is a hard sell for corporations.</a:t>
            </a:r>
          </a:p>
        </p:txBody>
      </p:sp>
    </p:spTree>
    <p:extLst>
      <p:ext uri="{BB962C8B-B14F-4D97-AF65-F5344CB8AC3E}">
        <p14:creationId xmlns:p14="http://schemas.microsoft.com/office/powerpoint/2010/main" val="132503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99" y="5978605"/>
            <a:ext cx="1476074" cy="540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498486"/>
            <a:ext cx="735148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30886" y="6498486"/>
            <a:ext cx="151311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7148" y="589935"/>
            <a:ext cx="8377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Candara" charset="0"/>
                <a:ea typeface="Candara" charset="0"/>
                <a:cs typeface="Candara" charset="0"/>
              </a:rPr>
              <a:t>Why Do Foundations Give?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3520" y="1824001"/>
            <a:ext cx="68039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To honor the donor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To make the world a better place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To meet community needs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Because they have to . . . IRS 5% rule</a:t>
            </a:r>
          </a:p>
        </p:txBody>
      </p:sp>
    </p:spTree>
    <p:extLst>
      <p:ext uri="{BB962C8B-B14F-4D97-AF65-F5344CB8AC3E}">
        <p14:creationId xmlns:p14="http://schemas.microsoft.com/office/powerpoint/2010/main" val="2818815227"/>
      </p:ext>
    </p:extLst>
  </p:cSld>
  <p:clrMapOvr>
    <a:masterClrMapping/>
  </p:clrMapOvr>
</p:sld>
</file>

<file path=ppt/theme/theme1.xml><?xml version="1.0" encoding="utf-8"?>
<a:theme xmlns:a="http://schemas.openxmlformats.org/drawingml/2006/main" name="East Carolina Univers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8" id="{57B6E1E0-EEE8-8544-8E40-56EFCF6D6B44}" vid="{892B483F-5AFB-A34D-B33E-DCE37A1CCB20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Norwester"/>
        <a:ea typeface=""/>
        <a:cs typeface=""/>
      </a:majorFont>
      <a:minorFont>
        <a:latin typeface="Garamon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2555</TotalTime>
  <Words>1129</Words>
  <Application>Microsoft Office PowerPoint</Application>
  <PresentationFormat>On-screen Show (4:3)</PresentationFormat>
  <Paragraphs>215</Paragraphs>
  <Slides>28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Candara</vt:lpstr>
      <vt:lpstr>Garamond</vt:lpstr>
      <vt:lpstr>Norwester</vt:lpstr>
      <vt:lpstr>Wingdings</vt:lpstr>
      <vt:lpstr>East Carolina University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Your Project Fundable? </vt:lpstr>
      <vt:lpstr>Is Your Project Fundable? </vt:lpstr>
      <vt:lpstr>CFR Serves as Primary Point of Contact</vt:lpstr>
      <vt:lpstr>CFR also facilitates site visits for corporate and foundation partners.    ECU hosted Blue Cross and Blue Shield of NC executives in August 2021.</vt:lpstr>
      <vt:lpstr>PowerPoint Presentation</vt:lpstr>
      <vt:lpstr>PowerPoint Presentation</vt:lpstr>
      <vt:lpstr>PowerPoint Presentation</vt:lpstr>
      <vt:lpstr>PowerPoint Presentation</vt:lpstr>
      <vt:lpstr>CFR Highlights for Fiscal Year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Hope Grubb</dc:creator>
  <cp:lastModifiedBy>Archie, Terah</cp:lastModifiedBy>
  <cp:revision>133</cp:revision>
  <cp:lastPrinted>2023-09-18T12:52:30Z</cp:lastPrinted>
  <dcterms:created xsi:type="dcterms:W3CDTF">2017-09-14T16:29:33Z</dcterms:created>
  <dcterms:modified xsi:type="dcterms:W3CDTF">2023-09-18T16:15:20Z</dcterms:modified>
</cp:coreProperties>
</file>