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D7F"/>
    <a:srgbClr val="FFC82E"/>
    <a:srgbClr val="333333"/>
    <a:srgbClr val="FFCC18"/>
    <a:srgbClr val="690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D4D13-63B0-42DC-AD85-700448A32F10}" v="10" dt="2025-03-24T17:29:25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139" autoAdjust="0"/>
  </p:normalViewPr>
  <p:slideViewPr>
    <p:cSldViewPr>
      <p:cViewPr varScale="1">
        <p:scale>
          <a:sx n="34" d="100"/>
          <a:sy n="34" d="100"/>
        </p:scale>
        <p:origin x="5040" y="12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5769"/>
            <a:ext cx="37306250" cy="70566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4033"/>
            <a:ext cx="30724475" cy="8411936"/>
          </a:xfrm>
        </p:spPr>
        <p:txBody>
          <a:bodyPr/>
          <a:lstStyle>
            <a:lvl1pPr marL="0" indent="0" algn="ctr">
              <a:buNone/>
              <a:defRPr/>
            </a:lvl1pPr>
            <a:lvl2pPr marL="391866" indent="0" algn="ctr">
              <a:buNone/>
              <a:defRPr/>
            </a:lvl2pPr>
            <a:lvl3pPr marL="783732" indent="0" algn="ctr">
              <a:buNone/>
              <a:defRPr/>
            </a:lvl3pPr>
            <a:lvl4pPr marL="1175598" indent="0" algn="ctr">
              <a:buNone/>
              <a:defRPr/>
            </a:lvl4pPr>
            <a:lvl5pPr marL="1567464" indent="0" algn="ctr">
              <a:buNone/>
              <a:defRPr/>
            </a:lvl5pPr>
            <a:lvl6pPr marL="1959331" indent="0" algn="ctr">
              <a:buNone/>
              <a:defRPr/>
            </a:lvl6pPr>
            <a:lvl7pPr marL="2351197" indent="0" algn="ctr">
              <a:buNone/>
              <a:defRPr/>
            </a:lvl7pPr>
            <a:lvl8pPr marL="2743063" indent="0" algn="ctr">
              <a:buNone/>
              <a:defRPr/>
            </a:lvl8pPr>
            <a:lvl9pPr marL="31349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9969-28E2-44A5-A853-9ED6194190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011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B0F42-4D17-46DA-BD1B-2429061E87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703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172"/>
            <a:ext cx="9874250" cy="28087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4" y="1317172"/>
            <a:ext cx="29473525" cy="280878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5B34-6F48-4D25-A9CD-F4ECFCE5AA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660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9C9B-77CE-48B4-B28A-FD5EF27758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06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665"/>
            <a:ext cx="37307838" cy="6536871"/>
          </a:xfrm>
        </p:spPr>
        <p:txBody>
          <a:bodyPr anchor="t"/>
          <a:lstStyle>
            <a:lvl1pPr algn="l">
              <a:defRPr sz="34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764"/>
            <a:ext cx="37307838" cy="7200900"/>
          </a:xfrm>
        </p:spPr>
        <p:txBody>
          <a:bodyPr anchor="b"/>
          <a:lstStyle>
            <a:lvl1pPr marL="0" indent="0">
              <a:buNone/>
              <a:defRPr sz="1714"/>
            </a:lvl1pPr>
            <a:lvl2pPr marL="391866" indent="0">
              <a:buNone/>
              <a:defRPr sz="1543"/>
            </a:lvl2pPr>
            <a:lvl3pPr marL="783732" indent="0">
              <a:buNone/>
              <a:defRPr sz="1371"/>
            </a:lvl3pPr>
            <a:lvl4pPr marL="1175598" indent="0">
              <a:buNone/>
              <a:defRPr sz="1200"/>
            </a:lvl4pPr>
            <a:lvl5pPr marL="1567464" indent="0">
              <a:buNone/>
              <a:defRPr sz="1200"/>
            </a:lvl5pPr>
            <a:lvl6pPr marL="1959331" indent="0">
              <a:buNone/>
              <a:defRPr sz="1200"/>
            </a:lvl6pPr>
            <a:lvl7pPr marL="2351197" indent="0">
              <a:buNone/>
              <a:defRPr sz="1200"/>
            </a:lvl7pPr>
            <a:lvl8pPr marL="2743063" indent="0">
              <a:buNone/>
              <a:defRPr sz="1200"/>
            </a:lvl8pPr>
            <a:lvl9pPr marL="313492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A2701-DB6E-458F-8330-4F0C30EDC0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01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4" y="7679872"/>
            <a:ext cx="19673887" cy="21725164"/>
          </a:xfrm>
        </p:spPr>
        <p:txBody>
          <a:bodyPr/>
          <a:lstStyle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79872"/>
            <a:ext cx="19673888" cy="21725164"/>
          </a:xfrm>
        </p:spPr>
        <p:txBody>
          <a:bodyPr/>
          <a:lstStyle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224D-36D6-4F45-BC4D-24940C4142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517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8533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8269"/>
            <a:ext cx="19392900" cy="3071132"/>
          </a:xfrm>
        </p:spPr>
        <p:txBody>
          <a:bodyPr anchor="b"/>
          <a:lstStyle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636"/>
          </a:xfrm>
        </p:spPr>
        <p:txBody>
          <a:bodyPr/>
          <a:lstStyle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7368269"/>
            <a:ext cx="19400837" cy="3071132"/>
          </a:xfrm>
        </p:spPr>
        <p:txBody>
          <a:bodyPr anchor="b"/>
          <a:lstStyle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0439400"/>
            <a:ext cx="19400837" cy="18965636"/>
          </a:xfrm>
        </p:spPr>
        <p:txBody>
          <a:bodyPr/>
          <a:lstStyle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05705-DD69-44E0-A8C7-4A6E267F8A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15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703E-C6F2-4EA9-99C7-52BE101372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833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0E3B2-E9B2-4CD1-A2DA-540293DB5B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025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0369"/>
            <a:ext cx="14439900" cy="5577567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0369"/>
            <a:ext cx="24536400" cy="28094667"/>
          </a:xfr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2057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7936"/>
            <a:ext cx="14439900" cy="22517100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8681-8F5A-4039-87B7-2117A3A261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4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4" y="23042336"/>
            <a:ext cx="26335037" cy="2721429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4" y="2941865"/>
            <a:ext cx="26335037" cy="19750768"/>
          </a:xfrm>
        </p:spPr>
        <p:txBody>
          <a:bodyPr/>
          <a:lstStyle>
            <a:lvl1pPr marL="0" indent="0">
              <a:buNone/>
              <a:defRPr sz="2743"/>
            </a:lvl1pPr>
            <a:lvl2pPr marL="391866" indent="0">
              <a:buNone/>
              <a:defRPr sz="2400"/>
            </a:lvl2pPr>
            <a:lvl3pPr marL="783732" indent="0">
              <a:buNone/>
              <a:defRPr sz="2057"/>
            </a:lvl3pPr>
            <a:lvl4pPr marL="1175598" indent="0">
              <a:buNone/>
              <a:defRPr sz="1714"/>
            </a:lvl4pPr>
            <a:lvl5pPr marL="1567464" indent="0">
              <a:buNone/>
              <a:defRPr sz="1714"/>
            </a:lvl5pPr>
            <a:lvl6pPr marL="1959331" indent="0">
              <a:buNone/>
              <a:defRPr sz="1714"/>
            </a:lvl6pPr>
            <a:lvl7pPr marL="2351197" indent="0">
              <a:buNone/>
              <a:defRPr sz="1714"/>
            </a:lvl7pPr>
            <a:lvl8pPr marL="2743063" indent="0">
              <a:buNone/>
              <a:defRPr sz="1714"/>
            </a:lvl8pPr>
            <a:lvl9pPr marL="3134929" indent="0">
              <a:buNone/>
              <a:defRPr sz="1714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4" y="25763765"/>
            <a:ext cx="26335037" cy="3863068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2026-9697-4905-82BA-4DE817F0BC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054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7625"/>
            <a:ext cx="395001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3246" tIns="251623" rIns="503246" bIns="2516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0325"/>
            <a:ext cx="395001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3246" tIns="251623" rIns="503246" bIns="251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6763"/>
            <a:ext cx="10239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3246" tIns="251623" rIns="503246" bIns="2516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66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6763"/>
            <a:ext cx="13896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3246" tIns="251623" rIns="503246" bIns="2516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6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6763"/>
            <a:ext cx="10239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3246" tIns="251623" rIns="503246" bIns="2516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600" smtClean="0"/>
            </a:lvl1pPr>
          </a:lstStyle>
          <a:p>
            <a:pPr>
              <a:defRPr/>
            </a:pPr>
            <a:fld id="{CAE537AD-9BB0-4881-8848-C6BA09023D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3238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3238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2pPr>
      <a:lvl3pPr algn="ctr" defTabSz="4313238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3pPr>
      <a:lvl4pPr algn="ctr" defTabSz="4313238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4pPr>
      <a:lvl5pPr algn="ctr" defTabSz="4313238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5pPr>
      <a:lvl6pPr marL="391866" algn="ctr" defTabSz="4313249" rtl="0" fontAlgn="base">
        <a:spcBef>
          <a:spcPct val="0"/>
        </a:spcBef>
        <a:spcAft>
          <a:spcPct val="0"/>
        </a:spcAft>
        <a:defRPr sz="20742">
          <a:solidFill>
            <a:schemeClr val="tx2"/>
          </a:solidFill>
          <a:latin typeface="Arial" charset="0"/>
        </a:defRPr>
      </a:lvl6pPr>
      <a:lvl7pPr marL="783732" algn="ctr" defTabSz="4313249" rtl="0" fontAlgn="base">
        <a:spcBef>
          <a:spcPct val="0"/>
        </a:spcBef>
        <a:spcAft>
          <a:spcPct val="0"/>
        </a:spcAft>
        <a:defRPr sz="20742">
          <a:solidFill>
            <a:schemeClr val="tx2"/>
          </a:solidFill>
          <a:latin typeface="Arial" charset="0"/>
        </a:defRPr>
      </a:lvl7pPr>
      <a:lvl8pPr marL="1175598" algn="ctr" defTabSz="4313249" rtl="0" fontAlgn="base">
        <a:spcBef>
          <a:spcPct val="0"/>
        </a:spcBef>
        <a:spcAft>
          <a:spcPct val="0"/>
        </a:spcAft>
        <a:defRPr sz="20742">
          <a:solidFill>
            <a:schemeClr val="tx2"/>
          </a:solidFill>
          <a:latin typeface="Arial" charset="0"/>
        </a:defRPr>
      </a:lvl8pPr>
      <a:lvl9pPr marL="1567464" algn="ctr" defTabSz="4313249" rtl="0" fontAlgn="base">
        <a:spcBef>
          <a:spcPct val="0"/>
        </a:spcBef>
        <a:spcAft>
          <a:spcPct val="0"/>
        </a:spcAft>
        <a:defRPr sz="20742">
          <a:solidFill>
            <a:schemeClr val="tx2"/>
          </a:solidFill>
          <a:latin typeface="Arial" charset="0"/>
        </a:defRPr>
      </a:lvl9pPr>
    </p:titleStyle>
    <p:bodyStyle>
      <a:lvl1pPr marL="1617663" indent="-1617663" algn="l" defTabSz="4313238" rtl="0" eaLnBrk="0" fontAlgn="base" hangingPunct="0">
        <a:spcBef>
          <a:spcPct val="20000"/>
        </a:spcBef>
        <a:spcAft>
          <a:spcPct val="0"/>
        </a:spcAft>
        <a:buChar char="•"/>
        <a:defRPr sz="15100">
          <a:solidFill>
            <a:schemeClr val="tx1"/>
          </a:solidFill>
          <a:latin typeface="+mn-lt"/>
          <a:ea typeface="+mn-ea"/>
          <a:cs typeface="+mn-cs"/>
        </a:defRPr>
      </a:lvl1pPr>
      <a:lvl2pPr marL="3503613" indent="-1346200" algn="l" defTabSz="4313238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391150" indent="-1077913" algn="l" defTabSz="4313238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48563" indent="-1076325" algn="l" defTabSz="431323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02800" indent="-1074738" algn="l" defTabSz="4313238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095995" indent="-1076272" algn="l" defTabSz="4313249" rtl="0" fontAlgn="base">
        <a:spcBef>
          <a:spcPct val="20000"/>
        </a:spcBef>
        <a:spcAft>
          <a:spcPct val="0"/>
        </a:spcAft>
        <a:buChar char="»"/>
        <a:defRPr sz="9514">
          <a:solidFill>
            <a:schemeClr val="tx1"/>
          </a:solidFill>
          <a:latin typeface="+mn-lt"/>
        </a:defRPr>
      </a:lvl6pPr>
      <a:lvl7pPr marL="10487861" indent="-1076272" algn="l" defTabSz="4313249" rtl="0" fontAlgn="base">
        <a:spcBef>
          <a:spcPct val="20000"/>
        </a:spcBef>
        <a:spcAft>
          <a:spcPct val="0"/>
        </a:spcAft>
        <a:buChar char="»"/>
        <a:defRPr sz="9514">
          <a:solidFill>
            <a:schemeClr val="tx1"/>
          </a:solidFill>
          <a:latin typeface="+mn-lt"/>
        </a:defRPr>
      </a:lvl7pPr>
      <a:lvl8pPr marL="10879727" indent="-1076272" algn="l" defTabSz="4313249" rtl="0" fontAlgn="base">
        <a:spcBef>
          <a:spcPct val="20000"/>
        </a:spcBef>
        <a:spcAft>
          <a:spcPct val="0"/>
        </a:spcAft>
        <a:buChar char="»"/>
        <a:defRPr sz="9514">
          <a:solidFill>
            <a:schemeClr val="tx1"/>
          </a:solidFill>
          <a:latin typeface="+mn-lt"/>
        </a:defRPr>
      </a:lvl8pPr>
      <a:lvl9pPr marL="11271594" indent="-1076272" algn="l" defTabSz="4313249" rtl="0" fontAlgn="base">
        <a:spcBef>
          <a:spcPct val="20000"/>
        </a:spcBef>
        <a:spcAft>
          <a:spcPct val="0"/>
        </a:spcAft>
        <a:buChar char="»"/>
        <a:defRPr sz="95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doi.org/10.1002/emp2.13317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institutionalrepository.aah.org/jgem/vol5/iss4/2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G"/><Relationship Id="rId4" Type="http://schemas.openxmlformats.org/officeDocument/2006/relationships/image" Target="../media/image1.tif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5"/>
          <p:cNvSpPr>
            <a:spLocks noChangeArrowheads="1"/>
          </p:cNvSpPr>
          <p:nvPr/>
        </p:nvSpPr>
        <p:spPr bwMode="auto">
          <a:xfrm>
            <a:off x="11643519" y="5464312"/>
            <a:ext cx="17337088" cy="704850"/>
          </a:xfrm>
          <a:prstGeom prst="rect">
            <a:avLst/>
          </a:prstGeom>
          <a:solidFill>
            <a:srgbClr val="FFC82E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8485" dirty="0"/>
          </a:p>
        </p:txBody>
      </p:sp>
      <p:sp>
        <p:nvSpPr>
          <p:cNvPr id="2051" name="Rectangle 36"/>
          <p:cNvSpPr>
            <a:spLocks noChangeArrowheads="1"/>
          </p:cNvSpPr>
          <p:nvPr/>
        </p:nvSpPr>
        <p:spPr bwMode="auto">
          <a:xfrm>
            <a:off x="31094363" y="5337175"/>
            <a:ext cx="11426825" cy="704850"/>
          </a:xfrm>
          <a:prstGeom prst="rect">
            <a:avLst/>
          </a:prstGeom>
          <a:solidFill>
            <a:srgbClr val="FFC82E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8485" dirty="0"/>
          </a:p>
        </p:txBody>
      </p:sp>
      <p:sp>
        <p:nvSpPr>
          <p:cNvPr id="2053" name="Rectangle 38"/>
          <p:cNvSpPr>
            <a:spLocks noChangeArrowheads="1"/>
          </p:cNvSpPr>
          <p:nvPr/>
        </p:nvSpPr>
        <p:spPr bwMode="auto">
          <a:xfrm>
            <a:off x="31094363" y="24581552"/>
            <a:ext cx="11426825" cy="704850"/>
          </a:xfrm>
          <a:prstGeom prst="rect">
            <a:avLst/>
          </a:prstGeom>
          <a:solidFill>
            <a:srgbClr val="FFC82E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8485" dirty="0"/>
          </a:p>
        </p:txBody>
      </p:sp>
      <p:sp>
        <p:nvSpPr>
          <p:cNvPr id="2054" name="Rectangle 41"/>
          <p:cNvSpPr>
            <a:spLocks noChangeArrowheads="1"/>
          </p:cNvSpPr>
          <p:nvPr/>
        </p:nvSpPr>
        <p:spPr bwMode="auto">
          <a:xfrm>
            <a:off x="1109663" y="5337175"/>
            <a:ext cx="9150350" cy="704850"/>
          </a:xfrm>
          <a:prstGeom prst="rect">
            <a:avLst/>
          </a:prstGeom>
          <a:solidFill>
            <a:srgbClr val="FFC82E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8485" dirty="0"/>
          </a:p>
        </p:txBody>
      </p:sp>
      <p:sp>
        <p:nvSpPr>
          <p:cNvPr id="2056" name="Rectangle 39"/>
          <p:cNvSpPr>
            <a:spLocks noChangeArrowheads="1"/>
          </p:cNvSpPr>
          <p:nvPr/>
        </p:nvSpPr>
        <p:spPr bwMode="auto">
          <a:xfrm>
            <a:off x="1108076" y="13965235"/>
            <a:ext cx="9150350" cy="704850"/>
          </a:xfrm>
          <a:prstGeom prst="rect">
            <a:avLst/>
          </a:prstGeom>
          <a:solidFill>
            <a:srgbClr val="FFC82E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8485" dirty="0"/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914400" y="13879513"/>
            <a:ext cx="9148763" cy="705246"/>
          </a:xfrm>
          <a:prstGeom prst="rect">
            <a:avLst/>
          </a:prstGeom>
          <a:gradFill rotWithShape="0">
            <a:gsLst>
              <a:gs pos="0">
                <a:srgbClr val="502D7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23750" tIns="61875" rIns="123750" bIns="61875">
            <a:spAutoFit/>
          </a:bodyPr>
          <a:lstStyle/>
          <a:p>
            <a:pPr defTabSz="1236828">
              <a:spcBef>
                <a:spcPct val="50000"/>
              </a:spcBef>
              <a:defRPr/>
            </a:pPr>
            <a:r>
              <a:rPr lang="en-US" sz="377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Teaching Responsibilities</a:t>
            </a:r>
            <a:endParaRPr lang="en-US" sz="3257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914400" y="5257800"/>
            <a:ext cx="9148763" cy="705246"/>
          </a:xfrm>
          <a:prstGeom prst="rect">
            <a:avLst/>
          </a:prstGeom>
          <a:gradFill rotWithShape="0">
            <a:gsLst>
              <a:gs pos="0">
                <a:srgbClr val="502D7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23750" tIns="61875" rIns="123750" bIns="61875">
            <a:spAutoFit/>
          </a:bodyPr>
          <a:lstStyle/>
          <a:p>
            <a:pPr defTabSz="1236828">
              <a:spcBef>
                <a:spcPct val="50000"/>
              </a:spcBef>
              <a:defRPr/>
            </a:pPr>
            <a:r>
              <a:rPr lang="en-US" sz="377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Summary Statement</a:t>
            </a:r>
            <a:endParaRPr lang="en-US" sz="3257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11446669" y="5326472"/>
            <a:ext cx="17378363" cy="705246"/>
          </a:xfrm>
          <a:prstGeom prst="rect">
            <a:avLst/>
          </a:prstGeom>
          <a:gradFill rotWithShape="0">
            <a:gsLst>
              <a:gs pos="0">
                <a:srgbClr val="502D7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23750" tIns="61875" rIns="123750" bIns="61875">
            <a:spAutoFit/>
          </a:bodyPr>
          <a:lstStyle/>
          <a:p>
            <a:pPr defTabSz="1236828">
              <a:spcBef>
                <a:spcPct val="50000"/>
              </a:spcBef>
              <a:defRPr/>
            </a:pPr>
            <a:r>
              <a:rPr lang="en-US" sz="377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Mentoring</a:t>
            </a:r>
            <a:endParaRPr lang="en-US" sz="3257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30899100" y="5257800"/>
            <a:ext cx="11425238" cy="705246"/>
          </a:xfrm>
          <a:prstGeom prst="rect">
            <a:avLst/>
          </a:prstGeom>
          <a:gradFill rotWithShape="0">
            <a:gsLst>
              <a:gs pos="0">
                <a:srgbClr val="502D7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23750" tIns="61875" rIns="123750" bIns="61875">
            <a:spAutoFit/>
          </a:bodyPr>
          <a:lstStyle/>
          <a:p>
            <a:pPr defTabSz="1236828">
              <a:spcBef>
                <a:spcPct val="50000"/>
              </a:spcBef>
              <a:defRPr/>
            </a:pPr>
            <a:r>
              <a:rPr lang="en-US" sz="377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Publications</a:t>
            </a:r>
            <a:endParaRPr lang="en-US" sz="3257" dirty="0">
              <a:latin typeface="Times New Roman" pitchFamily="18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30854377" y="24403192"/>
            <a:ext cx="11425238" cy="704850"/>
          </a:xfrm>
          <a:prstGeom prst="rect">
            <a:avLst/>
          </a:prstGeom>
          <a:gradFill rotWithShape="0">
            <a:gsLst>
              <a:gs pos="0">
                <a:srgbClr val="502D7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23750" tIns="61875" rIns="123750" bIns="61875">
            <a:spAutoFit/>
          </a:bodyPr>
          <a:lstStyle/>
          <a:p>
            <a:pPr defTabSz="1236828">
              <a:spcBef>
                <a:spcPct val="50000"/>
              </a:spcBef>
              <a:defRPr/>
            </a:pPr>
            <a:r>
              <a:rPr lang="en-US" sz="377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Research Advising</a:t>
            </a:r>
            <a:endParaRPr lang="en-US" sz="3257" dirty="0">
              <a:latin typeface="Times New Roman" pitchFamily="18" charset="0"/>
            </a:endParaRPr>
          </a:p>
        </p:txBody>
      </p:sp>
      <p:sp>
        <p:nvSpPr>
          <p:cNvPr id="2067" name="Rectangle 57"/>
          <p:cNvSpPr>
            <a:spLocks noChangeArrowheads="1"/>
          </p:cNvSpPr>
          <p:nvPr/>
        </p:nvSpPr>
        <p:spPr bwMode="auto">
          <a:xfrm>
            <a:off x="457200" y="681038"/>
            <a:ext cx="42748200" cy="3890962"/>
          </a:xfrm>
          <a:prstGeom prst="rect">
            <a:avLst/>
          </a:prstGeom>
          <a:gradFill rotWithShape="0">
            <a:gsLst>
              <a:gs pos="0">
                <a:srgbClr val="502D7F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8485" dirty="0"/>
          </a:p>
        </p:txBody>
      </p:sp>
      <p:sp>
        <p:nvSpPr>
          <p:cNvPr id="2068" name="Text Box 58"/>
          <p:cNvSpPr txBox="1">
            <a:spLocks noChangeArrowheads="1"/>
          </p:cNvSpPr>
          <p:nvPr/>
        </p:nvSpPr>
        <p:spPr bwMode="auto">
          <a:xfrm>
            <a:off x="10858500" y="1036420"/>
            <a:ext cx="21945600" cy="355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50" tIns="61875" rIns="123750" bIns="61875"/>
          <a:lstStyle>
            <a:lvl1pPr defTabSz="1443038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43038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43038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43038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43038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443038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443038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443038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443038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30000"/>
              </a:spcBef>
              <a:defRPr/>
            </a:pPr>
            <a:r>
              <a:rPr lang="en-US" altLang="en-US" sz="7542" b="1" dirty="0">
                <a:solidFill>
                  <a:srgbClr val="FFC82E"/>
                </a:solidFill>
              </a:rPr>
              <a:t>Inspiring the Next Generation of Physicians through Education and Mentorship</a:t>
            </a:r>
          </a:p>
          <a:p>
            <a:pPr algn="ctr">
              <a:spcBef>
                <a:spcPct val="30000"/>
              </a:spcBef>
              <a:defRPr/>
            </a:pPr>
            <a:r>
              <a:rPr lang="en-US" altLang="en-US" sz="5400" b="1" dirty="0">
                <a:solidFill>
                  <a:schemeClr val="bg1"/>
                </a:solidFill>
              </a:rPr>
              <a:t>2024/2025 Scholar Teacher</a:t>
            </a:r>
          </a:p>
        </p:txBody>
      </p:sp>
      <p:sp>
        <p:nvSpPr>
          <p:cNvPr id="2069" name="Rectangle 59"/>
          <p:cNvSpPr>
            <a:spLocks noChangeArrowheads="1"/>
          </p:cNvSpPr>
          <p:nvPr/>
        </p:nvSpPr>
        <p:spPr bwMode="auto">
          <a:xfrm>
            <a:off x="35890200" y="1178070"/>
            <a:ext cx="6727825" cy="285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50" tIns="61875" rIns="123750" bIns="61875"/>
          <a:lstStyle>
            <a:lvl1pPr defTabSz="1443038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43038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43038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43038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43038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443038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443038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443038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443038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Cassandra Bradby, MD</a:t>
            </a:r>
          </a:p>
          <a:p>
            <a:pPr algn="r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Assistant Professor</a:t>
            </a:r>
          </a:p>
          <a:p>
            <a:pPr algn="r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Residency Program Director</a:t>
            </a:r>
          </a:p>
          <a:p>
            <a:pPr algn="r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Department of Emergency Medicine</a:t>
            </a:r>
          </a:p>
          <a:p>
            <a:pPr algn="r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Greenville, North Carolina 27858</a:t>
            </a:r>
          </a:p>
          <a:p>
            <a:pPr algn="r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BradbyC14@ecu.edu</a:t>
            </a:r>
          </a:p>
          <a:p>
            <a:pPr algn="r">
              <a:lnSpc>
                <a:spcPct val="70000"/>
              </a:lnSpc>
              <a:spcBef>
                <a:spcPct val="30000"/>
              </a:spcBef>
              <a:defRPr/>
            </a:pPr>
            <a:endParaRPr lang="en-US" altLang="en-US" sz="3771" b="1" dirty="0">
              <a:solidFill>
                <a:schemeClr val="bg1"/>
              </a:solidFill>
            </a:endParaRPr>
          </a:p>
          <a:p>
            <a:pPr algn="r">
              <a:spcBef>
                <a:spcPct val="50000"/>
              </a:spcBef>
              <a:defRPr/>
            </a:pPr>
            <a:endParaRPr lang="en-US" altLang="en-US" sz="3257" dirty="0">
              <a:latin typeface="Times New Roman" panose="02020603050405020304" pitchFamily="18" charset="0"/>
            </a:endParaRPr>
          </a:p>
        </p:txBody>
      </p:sp>
      <p:sp>
        <p:nvSpPr>
          <p:cNvPr id="2071" name="Rectangle 63"/>
          <p:cNvSpPr>
            <a:spLocks noChangeArrowheads="1"/>
          </p:cNvSpPr>
          <p:nvPr/>
        </p:nvSpPr>
        <p:spPr bwMode="auto">
          <a:xfrm>
            <a:off x="1109663" y="22579013"/>
            <a:ext cx="9150350" cy="704850"/>
          </a:xfrm>
          <a:prstGeom prst="rect">
            <a:avLst/>
          </a:prstGeom>
          <a:solidFill>
            <a:srgbClr val="FFC82E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8485" dirty="0"/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914400" y="22501225"/>
            <a:ext cx="9148763" cy="704850"/>
          </a:xfrm>
          <a:prstGeom prst="rect">
            <a:avLst/>
          </a:prstGeom>
          <a:gradFill rotWithShape="0">
            <a:gsLst>
              <a:gs pos="0">
                <a:srgbClr val="502D7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23750" tIns="61875" rIns="123750" bIns="61875">
            <a:spAutoFit/>
          </a:bodyPr>
          <a:lstStyle/>
          <a:p>
            <a:pPr defTabSz="1236828">
              <a:spcBef>
                <a:spcPct val="50000"/>
              </a:spcBef>
              <a:defRPr/>
            </a:pPr>
            <a:r>
              <a:rPr lang="en-US" sz="377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Selected Teaching Evaluation Excerpts</a:t>
            </a:r>
            <a:endParaRPr lang="en-US" sz="3257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399" y="6299202"/>
            <a:ext cx="9383713" cy="7175496"/>
          </a:xfrm>
          <a:prstGeom prst="rect">
            <a:avLst/>
          </a:prstGeom>
          <a:noFill/>
          <a:ln>
            <a:solidFill>
              <a:srgbClr val="3F006A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/>
              <a:t>I am honored to be a 2024–25 Scholar-Teacher Awardee from the Brody School of Medicine. This achievement would not have been possible without the support of my colleagues, residents, students, family, and friends.</a:t>
            </a:r>
          </a:p>
          <a:p>
            <a:endParaRPr lang="en-US" sz="3200" dirty="0"/>
          </a:p>
          <a:p>
            <a:r>
              <a:rPr lang="en-US" sz="3200" dirty="0"/>
              <a:t>As a physician, educator, and researcher, my focus has always been on fostering the growth and mentorship of students and residents. I view education as a pathway to personal development and self-reflection—core tenets that deeply resonate with my professional practice, which blends practical problem-solving with self-actualization.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908195" y="14871702"/>
            <a:ext cx="9372600" cy="7046910"/>
          </a:xfrm>
          <a:prstGeom prst="rect">
            <a:avLst/>
          </a:prstGeom>
          <a:noFill/>
          <a:ln>
            <a:solidFill>
              <a:srgbClr val="3F006A"/>
            </a:solidFill>
          </a:ln>
        </p:spPr>
        <p:txBody>
          <a:bodyPr wrap="square" rtlCol="0">
            <a:noAutofit/>
          </a:bodyPr>
          <a:lstStyle/>
          <a:p>
            <a:r>
              <a:rPr lang="en-US" sz="3000" dirty="0"/>
              <a:t>Brody School of Medicine: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Course Director for Foundations of Medicine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Small Group Facilitator for M1 Foundations of Medicine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Small Group Facilitator for M2 Foundations of Medicine</a:t>
            </a:r>
          </a:p>
          <a:p>
            <a:endParaRPr lang="en-US" sz="3000" dirty="0"/>
          </a:p>
          <a:p>
            <a:r>
              <a:rPr lang="en-US" sz="3000" dirty="0"/>
              <a:t>Categorical Emergency Medicine Residency Director</a:t>
            </a:r>
          </a:p>
          <a:p>
            <a:endParaRPr lang="en-US" sz="3000" dirty="0"/>
          </a:p>
          <a:p>
            <a:r>
              <a:rPr lang="en-US" sz="3000" dirty="0"/>
              <a:t>Residency Administration Fellowship Co-Director for the Council of Residency Directors in Emergency Medicine</a:t>
            </a:r>
          </a:p>
          <a:p>
            <a:endParaRPr lang="en-US" sz="3000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" y="23493415"/>
            <a:ext cx="9372600" cy="7333853"/>
          </a:xfrm>
          <a:prstGeom prst="rect">
            <a:avLst/>
          </a:prstGeom>
          <a:noFill/>
          <a:ln>
            <a:solidFill>
              <a:srgbClr val="3F006A"/>
            </a:solidFill>
          </a:ln>
        </p:spPr>
        <p:txBody>
          <a:bodyPr wrap="square" rtlCol="0"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“Dr. Bradby created a comfortable learning environment while pushing me to excel. She allowed autonomy to perform, while actively teaching </a:t>
            </a:r>
            <a:r>
              <a:rPr lang="en-US" sz="3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 throughout 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shift.”</a:t>
            </a:r>
          </a:p>
          <a:p>
            <a:endParaRPr lang="en-US" sz="3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“</a:t>
            </a:r>
            <a:r>
              <a:rPr lang="en-US" sz="3000" dirty="0">
                <a:solidFill>
                  <a:srgbClr val="000000"/>
                </a:solidFill>
                <a:effectLst/>
                <a:latin typeface="+mn-lt"/>
              </a:rPr>
              <a:t>Dr. Bradby is a breath of fresh air. She is honest and straight to the point and makes you think things through. I really enjoyed working with Dr. Bradby she gets down to business makes intelligent clinical decisions and her diagnostic skills are elite.”</a:t>
            </a: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+mn-lt"/>
              </a:rPr>
              <a:t>“Dr. Bradby aside from being an incredible clinician is such a fierce advocate for students. She provided me with a level of autonomy that encouraged me to make my own clinical decisions all while knowing I was supported.”</a:t>
            </a:r>
          </a:p>
          <a:p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US" sz="24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861000" y="6220385"/>
            <a:ext cx="11660188" cy="17793007"/>
          </a:xfrm>
          <a:prstGeom prst="rect">
            <a:avLst/>
          </a:prstGeom>
          <a:noFill/>
          <a:ln>
            <a:solidFill>
              <a:srgbClr val="3F006A"/>
            </a:solidFill>
          </a:ln>
        </p:spPr>
        <p:txBody>
          <a:bodyPr wrap="square" rtlCol="0">
            <a:noAutofit/>
          </a:bodyPr>
          <a:lstStyle/>
          <a:p>
            <a:pPr marL="457200" marR="0"/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Suh M, Bhananker A, Tomasino D, Carpenter K, Hwang U, Carpenter C, Chary A, Boatright D, </a:t>
            </a:r>
            <a:r>
              <a:rPr lang="en-US" sz="2400" b="1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Bradby C</a:t>
            </a:r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, Caterino J, Gilmore-Bykovskyi A, Goldberg E, Kennedy M, Liu S, Ordonez E, Rosen T, Samuels-Kalow M, Shah M, Yoon S. AGEM Topic Supplement: Strategies for Inclusion of Diverse Older Adults in Emergency Medicine Research. </a:t>
            </a:r>
            <a:r>
              <a:rPr lang="en-US" sz="2400" i="1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Journal of Geriatric Emergency Medicine. </a:t>
            </a:r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2024; 5(4).  </a:t>
            </a:r>
            <a:r>
              <a:rPr lang="en-US" sz="2400" u="sng" dirty="0">
                <a:solidFill>
                  <a:srgbClr val="0563C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  <a:hlinkClick r:id="rId2" tooltip="https://institutionalrepository.aah.org/jgem/vol5/iss4/2/"/>
              </a:rPr>
              <a:t>https://institutionalrepository.aah.org/jgem/vol5/iss4/2/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marR="0"/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marR="0"/>
            <a:r>
              <a:rPr lang="en-US" sz="24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Bradby C*.</a:t>
            </a: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 Spontaneous bruising finger. </a:t>
            </a:r>
            <a:r>
              <a:rPr lang="en-US" sz="2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JACEP Open. </a:t>
            </a: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2024; 5:13311. </a:t>
            </a:r>
            <a:r>
              <a:rPr lang="en-US" sz="24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https://doi.org/10.1002/emp2.13317</a:t>
            </a:r>
            <a:endParaRPr lang="en-US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57200" marR="0"/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</a:p>
          <a:p>
            <a:pPr marL="457200" marR="0"/>
            <a:r>
              <a:rPr lang="en-US" sz="24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Bradby C</a:t>
            </a: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*, March J, Portela R. Orbital damage due to falling screw. </a:t>
            </a:r>
            <a:r>
              <a:rPr lang="en-US" sz="2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J Am Coll Emerg Physicians Open</a:t>
            </a: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. 2024;5(5):e13318. Published 2024 Sep 29. doi:10.1002/emp2.13318. PMID: 39350916</a:t>
            </a:r>
          </a:p>
          <a:p>
            <a:pPr marL="0" marR="0"/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</a:p>
          <a:p>
            <a:pPr marL="457200" marR="0"/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Goldflam K, </a:t>
            </a:r>
            <a:r>
              <a:rPr lang="en-US" sz="24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Bradby C</a:t>
            </a: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, Coughlin RF, et al. Is boarding compromising our residents' education? A national survey of emergency medicine program directors. </a:t>
            </a:r>
            <a:r>
              <a:rPr lang="en-US" sz="2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AEM Educ Train</a:t>
            </a: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. 2024;8(2):e10973. Published 2024 Apr 15. doi:10.1002/aet2.10973. PMID:  38633136</a:t>
            </a:r>
          </a:p>
          <a:p>
            <a:pPr marL="457200" marR="0"/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marR="0"/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Arno K, </a:t>
            </a:r>
            <a:r>
              <a:rPr lang="en-US" sz="24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Bradby C</a:t>
            </a: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, Shappell E, et al. Differences in emergency medicine resident procedural reporting by race and ethnicity. </a:t>
            </a:r>
            <a:r>
              <a:rPr lang="en-US" sz="2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AEM Educ Train</a:t>
            </a: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. 2024;8(1):e10930. Published 2024 Jan 16. doi:10.1002/aet2.10930. PMID: 38235392</a:t>
            </a:r>
          </a:p>
          <a:p>
            <a:pPr marL="457200" marR="0"/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marR="0"/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Tsyrulnik A, Fleming-Nouri A, Ikejiani S, </a:t>
            </a:r>
            <a:r>
              <a:rPr lang="en-US" sz="2400" b="1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Bradby C,</a:t>
            </a:r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 et al. Trends in nursing feedback for emergency medicine residents: A mixed-methods survey analysis of national practices. </a:t>
            </a:r>
            <a:r>
              <a:rPr lang="en-US" sz="2400" i="1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AEM Educ Train</a:t>
            </a:r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. 2023;7(5):e10915. Published 2023 Oct 8. doi:10.1002/aet2.10915. PMID:  37817838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marR="0"/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marR="0"/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Neff A, </a:t>
            </a:r>
            <a:r>
              <a:rPr lang="en-US" sz="2400" b="1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Bradby C*.</a:t>
            </a:r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 Hemothorax after sneezing. </a:t>
            </a:r>
            <a:r>
              <a:rPr lang="en-US" sz="2400" i="1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J Am Coll Emerg Physicians Open</a:t>
            </a:r>
            <a:r>
              <a:rPr lang="en-US" sz="2400" dirty="0">
                <a:solidFill>
                  <a:srgbClr val="212121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.  2023;4(4):e13025. Published 2023 Aug 12. doi:10.1002/emp2.13025.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PMID: 37576116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marR="0"/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marR="0"/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Ordonez E,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Bradby 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, Carey J, et al. Beyond diversity and inclusion: Developing a research agenda for anti-racism in emergency medicine education.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AEM Educ Train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. 2023;7(Suppl 1):S68-S77. Published 2023 Jun 27. doi:10.1002/aet2.10876. PMID:  37383834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marR="0"/>
            <a:r>
              <a:rPr lang="en-US" sz="2400" dirty="0"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marR="0"/>
            <a:r>
              <a:rPr lang="en-US" sz="2400" dirty="0"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Nadir N, Winfield A, Bentley S, Hock S, Backster A, </a:t>
            </a:r>
            <a:r>
              <a:rPr lang="en-US" sz="2400" b="1" dirty="0"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Bradby C</a:t>
            </a:r>
            <a:r>
              <a:rPr lang="en-US" sz="2400" dirty="0"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, Rotoli J, Jones N, Falk M.  Simulation for diversity, equity and inclusion in emergency medicine residency training: A qualitative study. </a:t>
            </a:r>
            <a:r>
              <a:rPr lang="en-US" sz="2400" i="1" dirty="0"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AEM Educ Train</a:t>
            </a:r>
            <a:r>
              <a:rPr lang="en-US" sz="2400" dirty="0"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. 2023;7(Suppl 1):S78-S87. Published 2023 Jun 27. doi:10.1002/aet2.10870. PMID:  37383838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marR="0"/>
            <a:r>
              <a:rPr lang="en-US" sz="2400" dirty="0"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marR="0"/>
            <a:r>
              <a:rPr lang="en-US" sz="2400" dirty="0">
                <a:solidFill>
                  <a:srgbClr val="1C1D1E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Goldflam K, Crichton IC, Coughlin RF, Bod J, Agrawal P, </a:t>
            </a:r>
            <a:r>
              <a:rPr lang="en-US" sz="2400" b="1" dirty="0">
                <a:solidFill>
                  <a:srgbClr val="1C1D1E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Bradby C</a:t>
            </a:r>
            <a:r>
              <a:rPr lang="en-US" sz="2400" dirty="0">
                <a:solidFill>
                  <a:srgbClr val="1C1D1E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, Tsyrulnik A. Meeting expectations: An exploration of academic emergency medicine faculty experiences and preferences in the virtual meeting environment by age, gender and parental status. </a:t>
            </a:r>
            <a:r>
              <a:rPr lang="en-US" sz="2400" i="1" dirty="0">
                <a:solidFill>
                  <a:srgbClr val="1C1D1E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AEM Educ Train</a:t>
            </a:r>
            <a:r>
              <a:rPr lang="en-US" sz="2400" dirty="0">
                <a:solidFill>
                  <a:srgbClr val="1C1D1E"/>
                </a:solidFill>
                <a:effectLst/>
                <a:latin typeface="+mn-lt"/>
                <a:ea typeface="DengXian" panose="02010600030101010101" pitchFamily="2" charset="-122"/>
                <a:cs typeface="Calibri" panose="020F0502020204030204" pitchFamily="34" charset="0"/>
              </a:rPr>
              <a:t>. 2022;6(2):e10724. Published 2022 Apr 1. doi:10.1002/aet2.10724. PMID: 35368503</a:t>
            </a:r>
            <a:endParaRPr lang="en-US" sz="24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endParaRPr lang="en-US" sz="3000" i="1" dirty="0"/>
          </a:p>
          <a:p>
            <a:endParaRPr lang="en-US" sz="30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854377" y="25497842"/>
            <a:ext cx="11757025" cy="4917949"/>
          </a:xfrm>
          <a:prstGeom prst="rect">
            <a:avLst/>
          </a:prstGeom>
          <a:noFill/>
          <a:ln>
            <a:solidFill>
              <a:srgbClr val="3F006A"/>
            </a:solidFill>
          </a:ln>
        </p:spPr>
        <p:txBody>
          <a:bodyPr wrap="square" rtlCol="0"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1 Undergraduate Senior Honors Project Student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8 Medical Students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2 Research Distinction Track Students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1 Medical Education &amp; Teaching Distinction Track Student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8 Research Presentations (local, regional &amp; national)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4 Emergency Medicine Residents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3 National Presentations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4 Local Presentations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1 Publication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C199B-BD44-4C43-BFA9-62855DE44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78069"/>
            <a:ext cx="8004541" cy="2936731"/>
          </a:xfrm>
          <a:prstGeom prst="rect">
            <a:avLst/>
          </a:prstGeom>
        </p:spPr>
      </p:pic>
      <p:sp>
        <p:nvSpPr>
          <p:cNvPr id="3" name="Rectangle 35">
            <a:extLst>
              <a:ext uri="{FF2B5EF4-FFF2-40B4-BE49-F238E27FC236}">
                <a16:creationId xmlns:a16="http://schemas.microsoft.com/office/drawing/2014/main" id="{DEB68DF5-679A-419C-D139-FC662F3A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1378" y="16520421"/>
            <a:ext cx="17337088" cy="704850"/>
          </a:xfrm>
          <a:prstGeom prst="rect">
            <a:avLst/>
          </a:prstGeom>
          <a:solidFill>
            <a:srgbClr val="FFC82E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8485" dirty="0"/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F21C065C-55D8-722F-28B2-7E720E7F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4373" y="16407826"/>
            <a:ext cx="17378363" cy="704850"/>
          </a:xfrm>
          <a:prstGeom prst="rect">
            <a:avLst/>
          </a:prstGeom>
          <a:gradFill rotWithShape="0">
            <a:gsLst>
              <a:gs pos="0">
                <a:srgbClr val="502D7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23750" tIns="61875" rIns="123750" bIns="61875">
            <a:spAutoFit/>
          </a:bodyPr>
          <a:lstStyle/>
          <a:p>
            <a:pPr defTabSz="1236828">
              <a:spcBef>
                <a:spcPct val="50000"/>
              </a:spcBef>
              <a:defRPr/>
            </a:pPr>
            <a:r>
              <a:rPr lang="en-US" sz="377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Research &amp; Scholarly Activity</a:t>
            </a:r>
            <a:endParaRPr lang="en-US" sz="3257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82B77-93B3-E2AA-2B09-185FE839812F}"/>
              </a:ext>
            </a:extLst>
          </p:cNvPr>
          <p:cNvSpPr txBox="1"/>
          <p:nvPr/>
        </p:nvSpPr>
        <p:spPr>
          <a:xfrm>
            <a:off x="21611964" y="6616819"/>
            <a:ext cx="8331119" cy="9437449"/>
          </a:xfrm>
          <a:prstGeom prst="rect">
            <a:avLst/>
          </a:prstGeom>
          <a:noFill/>
          <a:ln>
            <a:solidFill>
              <a:srgbClr val="3F006A"/>
            </a:solidFill>
          </a:ln>
        </p:spPr>
        <p:txBody>
          <a:bodyPr wrap="square" rtlCol="0">
            <a:noAutofit/>
          </a:bodyPr>
          <a:lstStyle/>
          <a:p>
            <a:r>
              <a:rPr lang="en-US" sz="3000" dirty="0">
                <a:effectLst/>
                <a:latin typeface="+mn-lt"/>
                <a:cs typeface="Arial" panose="020B0604020202020204" pitchFamily="34" charset="0"/>
              </a:rPr>
              <a:t>Over the past decade, I have dedicated extensive time to mentoring premedical and medical students, as well as residents. This experience includes guiding students through the application process, interviews, and shadowing opportunities, with a particular focus on supporting underrepresented minorities. </a:t>
            </a:r>
          </a:p>
          <a:p>
            <a:endParaRPr lang="en-US" sz="3000" dirty="0">
              <a:latin typeface="+mn-lt"/>
              <a:cs typeface="Arial" panose="020B0604020202020204" pitchFamily="34" charset="0"/>
            </a:endParaRPr>
          </a:p>
          <a:p>
            <a:r>
              <a:rPr lang="en-US" sz="3000" dirty="0">
                <a:effectLst/>
                <a:latin typeface="+mn-lt"/>
                <a:cs typeface="Arial" panose="020B0604020202020204" pitchFamily="34" charset="0"/>
              </a:rPr>
              <a:t>I am proud to have mentored over 30 students who have gone on to become accomplished physicians in Emergency Medicine, Internal Medicine, Surgery, Family Medicine and OB/GYN, in addition to my role as EM Program Director. My mentoring approach emphasizes listening, appreciating individual experiences, and providing evidence-based guidance to support or challenge their plans. I view mentoring as a collaborative process of reflection and guidance rather than prescriptive direction. </a:t>
            </a:r>
            <a:endParaRPr lang="en-US" sz="3000" dirty="0">
              <a:latin typeface="+mn-lt"/>
              <a:cs typeface="Arial" panose="020B0604020202020204" pitchFamily="34" charset="0"/>
            </a:endParaRPr>
          </a:p>
          <a:p>
            <a:endParaRPr lang="en-US" sz="3600" i="1" dirty="0"/>
          </a:p>
        </p:txBody>
      </p:sp>
      <p:pic>
        <p:nvPicPr>
          <p:cNvPr id="10" name="Picture 9" descr="A person and person smiling at camera&#10;&#10;AI-generated content may be incorrect.">
            <a:extLst>
              <a:ext uri="{FF2B5EF4-FFF2-40B4-BE49-F238E27FC236}">
                <a16:creationId xmlns:a16="http://schemas.microsoft.com/office/drawing/2014/main" id="{B338E635-23ED-AEA9-24F0-065A64D5F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60" y="6655840"/>
            <a:ext cx="3443282" cy="3551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4FB4D5-0C99-93A5-68FE-AF9B8F866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76634" y="11504258"/>
            <a:ext cx="3243793" cy="3551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B208C2-04A6-C8EB-36A7-C987B89BD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4335181" y="9416198"/>
            <a:ext cx="4156992" cy="3117744"/>
          </a:xfrm>
          <a:prstGeom prst="rect">
            <a:avLst/>
          </a:prstGeom>
        </p:spPr>
      </p:pic>
      <p:pic>
        <p:nvPicPr>
          <p:cNvPr id="18" name="Picture 17" descr="Two women wearing graduation caps and gowns&#10;&#10;AI-generated content may be incorrect.">
            <a:extLst>
              <a:ext uri="{FF2B5EF4-FFF2-40B4-BE49-F238E27FC236}">
                <a16:creationId xmlns:a16="http://schemas.microsoft.com/office/drawing/2014/main" id="{76C6E820-B104-4B04-4D0D-575D025794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568" y="6770368"/>
            <a:ext cx="3317960" cy="3551456"/>
          </a:xfrm>
          <a:prstGeom prst="rect">
            <a:avLst/>
          </a:prstGeom>
        </p:spPr>
      </p:pic>
      <p:pic>
        <p:nvPicPr>
          <p:cNvPr id="22" name="Picture 21" descr="A selfie of a person and person&#10;&#10;AI-generated content may be incorrect.">
            <a:extLst>
              <a:ext uri="{FF2B5EF4-FFF2-40B4-BE49-F238E27FC236}">
                <a16:creationId xmlns:a16="http://schemas.microsoft.com/office/drawing/2014/main" id="{01EFE85E-9F37-DEBF-CFFA-06F8830F0C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8560" y="11502529"/>
            <a:ext cx="3487919" cy="35531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836BC6-4834-AFCD-D766-8DA88D8BF43B}"/>
              </a:ext>
            </a:extLst>
          </p:cNvPr>
          <p:cNvSpPr txBox="1"/>
          <p:nvPr/>
        </p:nvSpPr>
        <p:spPr>
          <a:xfrm>
            <a:off x="11678965" y="17493482"/>
            <a:ext cx="17783447" cy="12453118"/>
          </a:xfrm>
          <a:prstGeom prst="rect">
            <a:avLst/>
          </a:prstGeom>
          <a:noFill/>
          <a:ln>
            <a:solidFill>
              <a:srgbClr val="3F006A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/>
              <a:t>Didactic Presentations: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34 Local Presentations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2 Regional Presentations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33 National Conference Presentations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4 Invited Presentations &amp; Grand Rounds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10 Webinars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2 Podcasts</a:t>
            </a:r>
          </a:p>
          <a:p>
            <a:endParaRPr lang="en-US" sz="3200" dirty="0"/>
          </a:p>
          <a:p>
            <a:r>
              <a:rPr lang="en-US" sz="3200" dirty="0"/>
              <a:t>Research Presentations: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9 Local Presentations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3 Regional Presentations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7 National Presentations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Publications: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10 Peer Reviewed Journal Publications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1 Published Abstract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2 Book Chapters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10 Web Publications</a:t>
            </a:r>
          </a:p>
          <a:p>
            <a:endParaRPr lang="en-US" sz="3200" dirty="0"/>
          </a:p>
          <a:p>
            <a:r>
              <a:rPr lang="en-US" sz="3200" dirty="0"/>
              <a:t>Funding: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2 Grants/Funding Sources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/>
              <a:t>FemInEM Grant to establish an emergency childcare program for resident physicians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/>
              <a:t>SAEM Project Proposal Funding to establish a pathway program for students interested in academic Emergency Medicine called the Leadership, Engagement, and Academic Pathway (LEAP) Program.</a:t>
            </a:r>
          </a:p>
        </p:txBody>
      </p:sp>
      <p:pic>
        <p:nvPicPr>
          <p:cNvPr id="11" name="Picture 10" descr="A person speaking into a microphone&#10;&#10;AI-generated content may be incorrect.">
            <a:extLst>
              <a:ext uri="{FF2B5EF4-FFF2-40B4-BE49-F238E27FC236}">
                <a16:creationId xmlns:a16="http://schemas.microsoft.com/office/drawing/2014/main" id="{40254DAD-66AF-132E-3EB7-BF47AF7EE5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266" y="17606077"/>
            <a:ext cx="6426200" cy="7327900"/>
          </a:xfrm>
          <a:prstGeom prst="rect">
            <a:avLst/>
          </a:prstGeom>
        </p:spPr>
      </p:pic>
      <p:pic>
        <p:nvPicPr>
          <p:cNvPr id="14" name="Picture 13" descr="A logo of an apple and an apple&#10;&#10;AI-generated content may be incorrect.">
            <a:extLst>
              <a:ext uri="{FF2B5EF4-FFF2-40B4-BE49-F238E27FC236}">
                <a16:creationId xmlns:a16="http://schemas.microsoft.com/office/drawing/2014/main" id="{1E1E19D8-DF98-2B00-465B-DB23C25B51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70" y="19990194"/>
            <a:ext cx="5029200" cy="16493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18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503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18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503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eb971d-0d45-42da-bdb2-07177b35c093">
      <Terms xmlns="http://schemas.microsoft.com/office/infopath/2007/PartnerControls"/>
    </lcf76f155ced4ddcb4097134ff3c332f>
    <TaxCatchAll xmlns="3bb5a1de-28fe-4bce-b77f-2427b6bee8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26E41ABD6CF4291605E6C467AD7AD" ma:contentTypeVersion="19" ma:contentTypeDescription="Create a new document." ma:contentTypeScope="" ma:versionID="55944218f184178ffe5f766d7e27b43b">
  <xsd:schema xmlns:xsd="http://www.w3.org/2001/XMLSchema" xmlns:xs="http://www.w3.org/2001/XMLSchema" xmlns:p="http://schemas.microsoft.com/office/2006/metadata/properties" xmlns:ns2="34eb971d-0d45-42da-bdb2-07177b35c093" xmlns:ns3="3bb5a1de-28fe-4bce-b77f-2427b6bee8ca" targetNamespace="http://schemas.microsoft.com/office/2006/metadata/properties" ma:root="true" ma:fieldsID="ff55835150fd08a5c4f5a76ab75ed76e" ns2:_="" ns3:_="">
    <xsd:import namespace="34eb971d-0d45-42da-bdb2-07177b35c093"/>
    <xsd:import namespace="3bb5a1de-28fe-4bce-b77f-2427b6bee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b971d-0d45-42da-bdb2-07177b35c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5a1de-28fe-4bce-b77f-2427b6bee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3f00df-fd63-4ff7-9758-7884412d7eb2}" ma:internalName="TaxCatchAll" ma:showField="CatchAllData" ma:web="3bb5a1de-28fe-4bce-b77f-2427b6bee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A31E46-0C49-49E3-84C9-155FA717CB43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bb5a1de-28fe-4bce-b77f-2427b6bee8ca"/>
    <ds:schemaRef ds:uri="34eb971d-0d45-42da-bdb2-07177b35c093"/>
  </ds:schemaRefs>
</ds:datastoreItem>
</file>

<file path=customXml/itemProps2.xml><?xml version="1.0" encoding="utf-8"?>
<ds:datastoreItem xmlns:ds="http://schemas.openxmlformats.org/officeDocument/2006/customXml" ds:itemID="{F0B66CEA-6211-45D2-B3FE-186BF978CB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BC0A4A-1928-45A0-8058-685C615FADA0}"/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1128</Words>
  <Application>Microsoft Office PowerPoint</Application>
  <PresentationFormat>Custom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>East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EltonC</dc:creator>
  <cp:lastModifiedBy>Arnold, Amber</cp:lastModifiedBy>
  <cp:revision>64</cp:revision>
  <dcterms:created xsi:type="dcterms:W3CDTF">2005-01-10T15:51:10Z</dcterms:created>
  <dcterms:modified xsi:type="dcterms:W3CDTF">2025-03-24T17:29:27Z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0x010100A0626E41ABD6CF4291605E6C467AD7AD</vt:lpwstr>
  </property>
  <property fmtid="{D5CDD505-2E9C-101B-9397-08002B2CF9AE}" pid="3" name="MediaServiceImageTags">
    <vt:lpwstr/>
  </property>
</Properties>
</file>