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1" r:id="rId5"/>
    <p:sldId id="272" r:id="rId6"/>
    <p:sldId id="268" r:id="rId7"/>
    <p:sldId id="270" r:id="rId8"/>
    <p:sldId id="258" r:id="rId9"/>
    <p:sldId id="259" r:id="rId10"/>
    <p:sldId id="260" r:id="rId11"/>
    <p:sldId id="261" r:id="rId12"/>
    <p:sldId id="262" r:id="rId13"/>
    <p:sldId id="263" r:id="rId14"/>
    <p:sldId id="264" r:id="rId15"/>
    <p:sldId id="265" r:id="rId16"/>
    <p:sldId id="266" r:id="rId17"/>
    <p:sldId id="26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A8A"/>
    <a:srgbClr val="FFCC00"/>
    <a:srgbClr val="FFFF00"/>
    <a:srgbClr val="482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p:restoredTop sz="94674"/>
  </p:normalViewPr>
  <p:slideViewPr>
    <p:cSldViewPr>
      <p:cViewPr varScale="1">
        <p:scale>
          <a:sx n="81" d="100"/>
          <a:sy n="81" d="100"/>
        </p:scale>
        <p:origin x="126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1447800"/>
            <a:ext cx="7772400" cy="1470025"/>
          </a:xfrm>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20483" name="Rectangle 3"/>
          <p:cNvSpPr>
            <a:spLocks noGrp="1" noChangeArrowheads="1"/>
          </p:cNvSpPr>
          <p:nvPr>
            <p:ph type="subTitle" idx="1"/>
          </p:nvPr>
        </p:nvSpPr>
        <p:spPr>
          <a:xfrm>
            <a:off x="1447800" y="2895600"/>
            <a:ext cx="6400800" cy="1752600"/>
          </a:xfrm>
        </p:spPr>
        <p:txBody>
          <a:bodyPr/>
          <a:lstStyle>
            <a:lvl1pPr marL="0" indent="0" algn="ctr">
              <a:buFontTx/>
              <a:buNone/>
              <a:defRPr sz="2800"/>
            </a:lvl1pPr>
          </a:lstStyle>
          <a:p>
            <a:r>
              <a:rPr lang="en-US"/>
              <a:t>Click to edit Master subtitle style</a:t>
            </a:r>
            <a:endParaRPr lang="en-US" dirty="0"/>
          </a:p>
        </p:txBody>
      </p:sp>
      <p:sp>
        <p:nvSpPr>
          <p:cNvPr id="6" name="Rectangle 4"/>
          <p:cNvSpPr>
            <a:spLocks noGrp="1" noChangeArrowheads="1"/>
          </p:cNvSpPr>
          <p:nvPr>
            <p:ph type="dt" sz="half" idx="10"/>
          </p:nvPr>
        </p:nvSpPr>
        <p:spPr/>
        <p:txBody>
          <a:bodyPr/>
          <a:lstStyle>
            <a:lvl1pPr>
              <a:defRPr smtClean="0"/>
            </a:lvl1pPr>
          </a:lstStyle>
          <a:p>
            <a:pPr>
              <a:defRPr/>
            </a:pPr>
            <a:endParaRPr 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48134FC5-AC40-40E7-B127-DE6D2C19E6A7}" type="slidenum">
              <a:rPr lang="en-US"/>
              <a:pPr>
                <a:defRPr/>
              </a:pPr>
              <a:t>‹#›</a:t>
            </a:fld>
            <a:endParaRPr lang="en-US"/>
          </a:p>
        </p:txBody>
      </p:sp>
      <p:pic>
        <p:nvPicPr>
          <p:cNvPr id="9" name="Picture 8"/>
          <p:cNvPicPr>
            <a:picLocks noChangeAspect="1"/>
          </p:cNvPicPr>
          <p:nvPr userDrawn="1"/>
        </p:nvPicPr>
        <p:blipFill>
          <a:blip r:embed="rId2"/>
          <a:stretch>
            <a:fillRect/>
          </a:stretch>
        </p:blipFill>
        <p:spPr>
          <a:xfrm>
            <a:off x="2514600" y="4482049"/>
            <a:ext cx="4241426" cy="155279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82684-3E19-4047-A916-BCDA6771099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b="1" kern="0">
                <a:latin typeface="Museo Slab 700" charset="0"/>
                <a:ea typeface="Museo Slab 700" charset="0"/>
                <a:cs typeface="Museo Slab 700" charset="0"/>
              </a:rPr>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2ABAB-EE1A-4B8D-A77A-27EB0FDAB82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kern="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CCC4E-2EED-4E2B-B6E0-39AAFF7F1EDD}"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FE238-80CA-493A-A607-00F8ED31B864}"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836F1-E1D0-4654-B37B-0B89641BFEE3}"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b="1" kern="0">
                <a:latin typeface="Museo Slab 700" charset="0"/>
                <a:ea typeface="Museo Slab 700" charset="0"/>
                <a:cs typeface="Museo Slab 700" charset="0"/>
              </a:rPr>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C5B1CC-486D-47F1-BA5D-EE5EB59B34D4}"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ea typeface="Museo Slab 700" charset="0"/>
                <a:cs typeface="Museo Slab 700" charset="0"/>
              </a:rPr>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3CA1E7-0D5D-4C3B-A032-67A0C96024C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41AE1B-AB52-465D-B0EC-5EE579E63F9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238FB-6C01-40F9-B2F2-548E12ACC2F5}"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kern="0">
                <a:latin typeface="Museo Slab 700" charset="0"/>
                <a:ea typeface="Museo Slab 700" charset="0"/>
                <a:cs typeface="Museo Slab 700" charset="0"/>
              </a:rP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DE157-BA68-4A56-B5A5-62C4C5065F25}"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b="1" kern="0">
                <a:latin typeface="Museo Slab 700" charset="0"/>
                <a:ea typeface="Museo Slab 700" charset="0"/>
                <a:cs typeface="Museo Slab 700" charset="0"/>
              </a:rPr>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E9FC09-72D6-4106-AB3C-0B9FB96EE01C}" type="slidenum">
              <a:rPr lang="en-US"/>
              <a:pPr>
                <a:defRPr/>
              </a:pPr>
              <a:t>‹#›</a:t>
            </a:fld>
            <a:endParaRPr lang="en-US"/>
          </a:p>
        </p:txBody>
      </p:sp>
      <p:pic>
        <p:nvPicPr>
          <p:cNvPr id="9" name="Picture 8"/>
          <p:cNvPicPr>
            <a:picLocks noChangeAspect="1"/>
          </p:cNvPicPr>
          <p:nvPr userDrawn="1"/>
        </p:nvPicPr>
        <p:blipFill>
          <a:blip r:embed="rId13"/>
          <a:stretch>
            <a:fillRect/>
          </a:stretch>
        </p:blipFill>
        <p:spPr>
          <a:xfrm>
            <a:off x="6244995" y="5270917"/>
            <a:ext cx="2475143" cy="90615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800" b="0" i="0">
          <a:solidFill>
            <a:schemeClr val="tx1"/>
          </a:solidFill>
          <a:latin typeface="Avenir Next Regular" charset="0"/>
        </a:defRPr>
      </a:lvl2pPr>
      <a:lvl3pPr marL="1143000" indent="-228600" algn="l" rtl="0" eaLnBrk="1" fontAlgn="base" hangingPunct="1">
        <a:spcBef>
          <a:spcPct val="20000"/>
        </a:spcBef>
        <a:spcAft>
          <a:spcPct val="0"/>
        </a:spcAft>
        <a:buChar char="•"/>
        <a:defRPr sz="2400" b="0" i="0">
          <a:solidFill>
            <a:schemeClr val="tx1"/>
          </a:solidFill>
          <a:latin typeface="Avenir Next Regular" charset="0"/>
        </a:defRPr>
      </a:lvl3pPr>
      <a:lvl4pPr marL="1600200" indent="-228600" algn="l" rtl="0" eaLnBrk="1" fontAlgn="base" hangingPunct="1">
        <a:spcBef>
          <a:spcPct val="20000"/>
        </a:spcBef>
        <a:spcAft>
          <a:spcPct val="0"/>
        </a:spcAft>
        <a:buChar char="–"/>
        <a:defRPr sz="2000" b="0" i="0">
          <a:solidFill>
            <a:schemeClr val="tx1"/>
          </a:solidFill>
          <a:latin typeface="Avenir Next Regular" charset="0"/>
        </a:defRPr>
      </a:lvl4pPr>
      <a:lvl5pPr marL="2057400" indent="-228600" algn="l" rtl="0" eaLnBrk="1" fontAlgn="base" hangingPunct="1">
        <a:spcBef>
          <a:spcPct val="20000"/>
        </a:spcBef>
        <a:spcAft>
          <a:spcPct val="0"/>
        </a:spcAft>
        <a:buChar char="»"/>
        <a:defRPr sz="2000" b="0" i="0">
          <a:solidFill>
            <a:schemeClr val="tx1"/>
          </a:solidFill>
          <a:latin typeface="Avenir Next Regular"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egis@ec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p>
            <a:pPr eaLnBrk="1" hangingPunct="1"/>
            <a:r>
              <a:rPr lang="en-US" sz="5400" b="1" dirty="0">
                <a:latin typeface="Museo Slab 700" charset="0"/>
                <a:ea typeface="Museo Slab 700" charset="0"/>
                <a:cs typeface="Museo Slab 700" charset="0"/>
              </a:rPr>
              <a:t>Course Scheduling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9C9B-E6D5-E338-10FD-0C2F3A582BB4}"/>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2416DA76-12D1-821C-AD26-154C69634641}"/>
              </a:ext>
            </a:extLst>
          </p:cNvPr>
          <p:cNvSpPr>
            <a:spLocks noGrp="1"/>
          </p:cNvSpPr>
          <p:nvPr>
            <p:ph idx="1"/>
          </p:nvPr>
        </p:nvSpPr>
        <p:spPr/>
        <p:txBody>
          <a:bodyPr/>
          <a:lstStyle/>
          <a:p>
            <a:r>
              <a:rPr lang="en-US" dirty="0"/>
              <a:t>Step 1</a:t>
            </a:r>
          </a:p>
          <a:p>
            <a:pPr lvl="1"/>
            <a:r>
              <a:rPr lang="en-US" dirty="0"/>
              <a:t>Student and instructor meet (virtual or face-to-face) no later than 96 hours after the grade submission deadline on academic calendar.</a:t>
            </a:r>
          </a:p>
          <a:p>
            <a:pPr lvl="1"/>
            <a:r>
              <a:rPr lang="en-US" dirty="0"/>
              <a:t>If it is the unit administrator acting for the instructor, then it may occur within the first seven days following the deadline.</a:t>
            </a:r>
          </a:p>
        </p:txBody>
      </p:sp>
    </p:spTree>
    <p:extLst>
      <p:ext uri="{BB962C8B-B14F-4D97-AF65-F5344CB8AC3E}">
        <p14:creationId xmlns:p14="http://schemas.microsoft.com/office/powerpoint/2010/main" val="16233501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874B-BB8B-001E-635C-FC85F6AD3478}"/>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ACF6FB9F-2FD3-C300-2D99-6BEBBA8573CD}"/>
              </a:ext>
            </a:extLst>
          </p:cNvPr>
          <p:cNvSpPr>
            <a:spLocks noGrp="1"/>
          </p:cNvSpPr>
          <p:nvPr>
            <p:ph idx="1"/>
          </p:nvPr>
        </p:nvSpPr>
        <p:spPr>
          <a:xfrm>
            <a:off x="457200" y="1066800"/>
            <a:ext cx="8229600" cy="4525963"/>
          </a:xfrm>
        </p:spPr>
        <p:txBody>
          <a:bodyPr/>
          <a:lstStyle/>
          <a:p>
            <a:r>
              <a:rPr lang="en-US" dirty="0"/>
              <a:t>Step 2</a:t>
            </a:r>
          </a:p>
          <a:p>
            <a:pPr lvl="1"/>
            <a:r>
              <a:rPr lang="en-US" dirty="0"/>
              <a:t>Consultation with the unit administrator</a:t>
            </a:r>
          </a:p>
          <a:p>
            <a:pPr lvl="2"/>
            <a:r>
              <a:rPr lang="en-US" sz="2000" dirty="0">
                <a:effectLst/>
                <a:latin typeface="Calibri" panose="020F0502020204030204" pitchFamily="34" charset="0"/>
                <a:ea typeface="Calibri" panose="020F0502020204030204" pitchFamily="34" charset="0"/>
                <a:cs typeface="Times New Roman" panose="02020603050405020304" pitchFamily="18" charset="0"/>
              </a:rPr>
              <a:t>Written statement - if the instructor and the student cannot resolve the appeal, then the student can submit a written appeal to the unit administrator by the end of the ten days (240 hours) from the deadline. Catalog states the information the student must submit.</a:t>
            </a:r>
          </a:p>
          <a:p>
            <a:pPr lvl="2"/>
            <a:r>
              <a:rPr lang="en-US" sz="2000" dirty="0">
                <a:effectLst/>
                <a:latin typeface="Calibri" panose="020F0502020204030204" pitchFamily="34" charset="0"/>
                <a:ea typeface="Calibri" panose="020F0502020204030204" pitchFamily="34" charset="0"/>
                <a:cs typeface="Times New Roman" panose="02020603050405020304" pitchFamily="18" charset="0"/>
              </a:rPr>
              <a:t>Review materials – the unit administrator will review the written appeal and request additional information from instructor. They will share all materials with the instructor.</a:t>
            </a:r>
          </a:p>
          <a:p>
            <a:pPr lvl="2"/>
            <a:r>
              <a:rPr lang="en-US" sz="2000" dirty="0">
                <a:effectLst/>
                <a:latin typeface="Calibri" panose="020F0502020204030204" pitchFamily="34" charset="0"/>
                <a:ea typeface="Calibri" panose="020F0502020204030204" pitchFamily="34" charset="0"/>
                <a:cs typeface="Times New Roman" panose="02020603050405020304" pitchFamily="18" charset="0"/>
              </a:rPr>
              <a:t>Instructor’s decision – The instructor will convey their decision in writing to the unit administrator within seven calendar days. </a:t>
            </a:r>
            <a:endParaRPr lang="en-US" sz="2800" dirty="0"/>
          </a:p>
        </p:txBody>
      </p:sp>
    </p:spTree>
    <p:extLst>
      <p:ext uri="{BB962C8B-B14F-4D97-AF65-F5344CB8AC3E}">
        <p14:creationId xmlns:p14="http://schemas.microsoft.com/office/powerpoint/2010/main" val="18811747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E150-0F7E-17E2-0674-CB36D3D7544F}"/>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FAB16D7D-2769-21EC-29D5-E769F3A31DF5}"/>
              </a:ext>
            </a:extLst>
          </p:cNvPr>
          <p:cNvSpPr>
            <a:spLocks noGrp="1"/>
          </p:cNvSpPr>
          <p:nvPr>
            <p:ph idx="1"/>
          </p:nvPr>
        </p:nvSpPr>
        <p:spPr>
          <a:xfrm>
            <a:off x="457200" y="1434135"/>
            <a:ext cx="8229600" cy="4525963"/>
          </a:xfrm>
        </p:spPr>
        <p:txBody>
          <a:bodyPr/>
          <a:lstStyle/>
          <a:p>
            <a:r>
              <a:rPr lang="en-US" sz="4000" dirty="0"/>
              <a:t>Instructor’s decision continued:</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The unit administrator will discuss this response with the instructor and will provide the student with written notification of the outcome within 48 hours of receiving the instructor’s response.</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If the instructor does not respond or does not provide grades or other material or otherwise declines to participate at any point in the process, the appeal will be presented to the Grade Appeal Committee.</a:t>
            </a:r>
          </a:p>
        </p:txBody>
      </p:sp>
    </p:spTree>
    <p:extLst>
      <p:ext uri="{BB962C8B-B14F-4D97-AF65-F5344CB8AC3E}">
        <p14:creationId xmlns:p14="http://schemas.microsoft.com/office/powerpoint/2010/main" val="7291690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65FB-0B36-BF3A-1F52-4845716EC0C2}"/>
              </a:ext>
            </a:extLst>
          </p:cNvPr>
          <p:cNvSpPr>
            <a:spLocks noGrp="1"/>
          </p:cNvSpPr>
          <p:nvPr>
            <p:ph type="title"/>
          </p:nvPr>
        </p:nvSpPr>
        <p:spPr>
          <a:xfrm>
            <a:off x="457200" y="-35351"/>
            <a:ext cx="8229600" cy="1143000"/>
          </a:xfrm>
        </p:spPr>
        <p:txBody>
          <a:bodyPr/>
          <a:lstStyle/>
          <a:p>
            <a:r>
              <a:rPr lang="en-US" dirty="0"/>
              <a:t>Grade Appeal Process</a:t>
            </a:r>
          </a:p>
        </p:txBody>
      </p:sp>
      <p:sp>
        <p:nvSpPr>
          <p:cNvPr id="3" name="Content Placeholder 2">
            <a:extLst>
              <a:ext uri="{FF2B5EF4-FFF2-40B4-BE49-F238E27FC236}">
                <a16:creationId xmlns:a16="http://schemas.microsoft.com/office/drawing/2014/main" id="{75442147-3221-6DBE-F183-8DEC35C1779F}"/>
              </a:ext>
            </a:extLst>
          </p:cNvPr>
          <p:cNvSpPr>
            <a:spLocks noGrp="1"/>
          </p:cNvSpPr>
          <p:nvPr>
            <p:ph idx="1"/>
          </p:nvPr>
        </p:nvSpPr>
        <p:spPr>
          <a:xfrm>
            <a:off x="481553" y="685800"/>
            <a:ext cx="8229600" cy="4525963"/>
          </a:xfrm>
        </p:spPr>
        <p:txBody>
          <a:bodyPr/>
          <a:lstStyle/>
          <a:p>
            <a:r>
              <a:rPr lang="en-US" sz="2000" dirty="0">
                <a:latin typeface="Calibri" panose="020F0502020204030204" pitchFamily="34" charset="0"/>
                <a:cs typeface="Calibri" panose="020F0502020204030204" pitchFamily="34" charset="0"/>
              </a:rPr>
              <a:t>Step 3</a:t>
            </a:r>
          </a:p>
          <a:p>
            <a:pPr lvl="1"/>
            <a:r>
              <a:rPr lang="en-US" sz="2000" dirty="0">
                <a:latin typeface="Calibri" panose="020F0502020204030204" pitchFamily="34" charset="0"/>
                <a:cs typeface="Calibri" panose="020F0502020204030204" pitchFamily="34" charset="0"/>
              </a:rPr>
              <a:t>Appeal to Grade Appeal Committee</a:t>
            </a:r>
          </a:p>
          <a:p>
            <a:pPr lvl="2"/>
            <a:r>
              <a:rPr lang="en-US" sz="2000" dirty="0">
                <a:effectLst/>
                <a:latin typeface="Calibri" panose="020F0502020204030204" pitchFamily="34" charset="0"/>
                <a:ea typeface="Calibri" panose="020F0502020204030204" pitchFamily="34" charset="0"/>
                <a:cs typeface="Calibri" panose="020F0502020204030204" pitchFamily="34" charset="0"/>
              </a:rPr>
              <a:t>Statement of Appeal -  If after the review of the written notification of the outcome from the unit administrator (or the person serving in lieu of the unit administrator) the student wishes to pursue the matter further, the student must submit the appeal record to the dean’s designee within seven calendar days so it can be conveyed to the committee.</a:t>
            </a:r>
          </a:p>
          <a:p>
            <a:pPr lvl="2"/>
            <a:r>
              <a:rPr lang="en-US" sz="2000" dirty="0">
                <a:effectLst/>
                <a:latin typeface="Calibri" panose="020F0502020204030204" pitchFamily="34" charset="0"/>
                <a:ea typeface="Calibri" panose="020F0502020204030204" pitchFamily="34" charset="0"/>
                <a:cs typeface="Calibri" panose="020F0502020204030204" pitchFamily="34" charset="0"/>
              </a:rPr>
              <a:t>The dean’s designee will form a three-member hearing committee that includes three faculty members from the college; one selected by the student, one selected by the instructor of record (or unit administrator acting in lieu of the instructor of record), and one appointed by the college dean. </a:t>
            </a:r>
          </a:p>
          <a:p>
            <a:pPr lvl="2"/>
            <a:r>
              <a:rPr lang="en-US" sz="2000" dirty="0">
                <a:effectLst/>
                <a:latin typeface="Calibri" panose="020F0502020204030204" pitchFamily="34" charset="0"/>
                <a:ea typeface="Calibri" panose="020F0502020204030204" pitchFamily="34" charset="0"/>
                <a:cs typeface="Calibri" panose="020F0502020204030204" pitchFamily="34" charset="0"/>
              </a:rPr>
              <a:t>Hearing will be held within 1 week. Members will meet prior to the hearing and elect a chair. </a:t>
            </a:r>
          </a:p>
          <a:p>
            <a:pPr lvl="2"/>
            <a:endParaRPr lang="en-US" dirty="0"/>
          </a:p>
        </p:txBody>
      </p:sp>
    </p:spTree>
    <p:extLst>
      <p:ext uri="{BB962C8B-B14F-4D97-AF65-F5344CB8AC3E}">
        <p14:creationId xmlns:p14="http://schemas.microsoft.com/office/powerpoint/2010/main" val="32332802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C5DD-B8DA-5B74-0521-68EBD16D4BE8}"/>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2A30360F-05E7-F033-EAB0-DB6049354E41}"/>
              </a:ext>
            </a:extLst>
          </p:cNvPr>
          <p:cNvSpPr>
            <a:spLocks noGrp="1"/>
          </p:cNvSpPr>
          <p:nvPr>
            <p:ph idx="1"/>
          </p:nvPr>
        </p:nvSpPr>
        <p:spPr>
          <a:xfrm>
            <a:off x="457200" y="1295400"/>
            <a:ext cx="8229600" cy="4830763"/>
          </a:xfrm>
        </p:spPr>
        <p: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Grade appeal committee hearing – </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The committee members will be furnished with all relevant materials in the case under consideration as soon as the committee is formed. </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The hearing, which may be virtual or face-to-face, will be attended by the student, the instructor, the committee, and the dean’s designee. </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The student and the faculty member will each state their view of the situation, provide documentation, and respond to questions from the committee, the dean’s designee, and each other, as appropriate.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400" dirty="0">
                <a:effectLst/>
                <a:latin typeface="Calibri" panose="020F0502020204030204" pitchFamily="34" charset="0"/>
                <a:ea typeface="Calibri" panose="020F0502020204030204" pitchFamily="34" charset="0"/>
                <a:cs typeface="Calibri" panose="020F0502020204030204" pitchFamily="34" charset="0"/>
              </a:rPr>
              <a:t>Deliberation of the committee – </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The function of the Grade Appeal Committee shall be to evaluate the appeal in terms of the stated grounds for the appeal. </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A majority shall prevail in the committee. </a:t>
            </a:r>
          </a:p>
          <a:p>
            <a:pPr lvl="1"/>
            <a:r>
              <a:rPr lang="en-US" sz="1800" dirty="0">
                <a:effectLst/>
                <a:latin typeface="Calibri" panose="020F0502020204030204" pitchFamily="34" charset="0"/>
                <a:ea typeface="Calibri" panose="020F0502020204030204" pitchFamily="34" charset="0"/>
                <a:cs typeface="Calibri" panose="020F0502020204030204" pitchFamily="34" charset="0"/>
              </a:rPr>
              <a:t>The dean’s designee does not have a vote.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502441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E202-0847-D4E5-12AB-5EA5DB6CB755}"/>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E8005642-3446-5E87-5C93-EAE4DB645803}"/>
              </a:ext>
            </a:extLst>
          </p:cNvPr>
          <p:cNvSpPr>
            <a:spLocks noGrp="1"/>
          </p:cNvSpPr>
          <p:nvPr>
            <p:ph idx="1"/>
          </p:nvPr>
        </p:nvSpPr>
        <p:spPr>
          <a:xfrm>
            <a:off x="457200" y="1417638"/>
            <a:ext cx="8229600" cy="4525963"/>
          </a:xfrm>
        </p:spPr>
        <p:txBody>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Committee recommendation – </a:t>
            </a:r>
          </a:p>
          <a:p>
            <a:pPr lvl="1"/>
            <a:r>
              <a:rPr lang="en-US" sz="1600" dirty="0">
                <a:latin typeface="Calibri" panose="020F0502020204030204" pitchFamily="34" charset="0"/>
                <a:ea typeface="Calibri" panose="020F0502020204030204" pitchFamily="34" charset="0"/>
                <a:cs typeface="Calibri" panose="020F0502020204030204" pitchFamily="34" charset="0"/>
              </a:rPr>
              <a:t>Present a written recommendation to the Dean either to keep the grade or raise it.</a:t>
            </a: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They cannot recommend a reduction in the grade.</a:t>
            </a: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Provide a written justification of its recommendation to the college dean, including minority opinions (when they exist), no later than seven calendar days after the committee’s hearing.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Final decision by the Dean – </a:t>
            </a: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The college dean shall make the final decision on the grade appeal following receipt of the recommendation from the Grade Appeal Committee. </a:t>
            </a: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The dean will inform both the student and the instructor of the decision, in writing, within seven calendar days. </a:t>
            </a: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The dean will also inform the student and instructor of the committee’s recommendation and provide both parties with copies of the committee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381632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1C6D-9E8D-1500-19A3-CAD958372DBC}"/>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FA726E5A-299E-52D7-431F-0770FCE76171}"/>
              </a:ext>
            </a:extLst>
          </p:cNvPr>
          <p:cNvSpPr>
            <a:spLocks noGrp="1"/>
          </p:cNvSpPr>
          <p:nvPr>
            <p:ph idx="1"/>
          </p:nvPr>
        </p:nvSpPr>
        <p:spPr>
          <a:xfrm>
            <a:off x="457200" y="1295400"/>
            <a:ext cx="8229600" cy="4525963"/>
          </a:xfrm>
        </p:spPr>
        <p: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Updating the Academic Record – </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In the case of a change of grade, the dean  will implement the change of grade on the student’s official transcript through the change of grade procedure within 3 days of receiving the Grade Appeal Committee’s Recommendation.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Notification of other parties – </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The college dean will forward a written record of the results of all grade appeals to the appropriate Vice Chancellor within fourteen calendar days. </a:t>
            </a:r>
          </a:p>
          <a:p>
            <a:pPr lvl="1"/>
            <a:r>
              <a:rPr lang="en-US" sz="2000" dirty="0">
                <a:effectLst/>
                <a:latin typeface="Calibri" panose="020F0502020204030204" pitchFamily="34" charset="0"/>
                <a:ea typeface="Calibri" panose="020F0502020204030204" pitchFamily="34" charset="0"/>
                <a:cs typeface="Calibri" panose="020F0502020204030204" pitchFamily="34" charset="0"/>
              </a:rPr>
              <a:t>College deans will also provide an annual summary to the Faculty Senate of the number of cases heard and the aggregate result of the process.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174398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B92D-50CF-6C65-F6E1-B794E19ACB96}"/>
              </a:ext>
            </a:extLst>
          </p:cNvPr>
          <p:cNvSpPr>
            <a:spLocks noGrp="1"/>
          </p:cNvSpPr>
          <p:nvPr>
            <p:ph type="title"/>
          </p:nvPr>
        </p:nvSpPr>
        <p:spPr>
          <a:xfrm>
            <a:off x="457200" y="0"/>
            <a:ext cx="8229600" cy="1143000"/>
          </a:xfrm>
        </p:spPr>
        <p:txBody>
          <a:bodyPr/>
          <a:lstStyle/>
          <a:p>
            <a:r>
              <a:rPr lang="en-US" dirty="0"/>
              <a:t>Grade Appeal Process</a:t>
            </a:r>
          </a:p>
        </p:txBody>
      </p:sp>
      <p:pic>
        <p:nvPicPr>
          <p:cNvPr id="5" name="Content Placeholder 4">
            <a:extLst>
              <a:ext uri="{FF2B5EF4-FFF2-40B4-BE49-F238E27FC236}">
                <a16:creationId xmlns:a16="http://schemas.microsoft.com/office/drawing/2014/main" id="{DCC66C01-5A5A-7799-ACC2-34FFF995D560}"/>
              </a:ext>
            </a:extLst>
          </p:cNvPr>
          <p:cNvPicPr>
            <a:picLocks noGrp="1" noChangeAspect="1"/>
          </p:cNvPicPr>
          <p:nvPr>
            <p:ph idx="1"/>
          </p:nvPr>
        </p:nvPicPr>
        <p:blipFill>
          <a:blip r:embed="rId2"/>
          <a:stretch>
            <a:fillRect/>
          </a:stretch>
        </p:blipFill>
        <p:spPr>
          <a:xfrm>
            <a:off x="2209800" y="1066800"/>
            <a:ext cx="5599312" cy="4211764"/>
          </a:xfrm>
        </p:spPr>
      </p:pic>
    </p:spTree>
    <p:extLst>
      <p:ext uri="{BB962C8B-B14F-4D97-AF65-F5344CB8AC3E}">
        <p14:creationId xmlns:p14="http://schemas.microsoft.com/office/powerpoint/2010/main" val="12324868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3272" y="126476"/>
            <a:ext cx="8229600" cy="1143000"/>
          </a:xfrm>
        </p:spPr>
        <p:txBody>
          <a:bodyPr/>
          <a:lstStyle/>
          <a:p>
            <a:r>
              <a:rPr lang="en-US" b="1" dirty="0">
                <a:latin typeface="Museo Slab 700" charset="0"/>
                <a:ea typeface="Museo Slab 700" charset="0"/>
                <a:cs typeface="Museo Slab 700" charset="0"/>
              </a:rPr>
              <a:t>Timeline</a:t>
            </a:r>
            <a:endParaRPr lang="en-US" dirty="0"/>
          </a:p>
        </p:txBody>
      </p:sp>
      <p:graphicFrame>
        <p:nvGraphicFramePr>
          <p:cNvPr id="2" name="Table 1">
            <a:extLst>
              <a:ext uri="{FF2B5EF4-FFF2-40B4-BE49-F238E27FC236}">
                <a16:creationId xmlns:a16="http://schemas.microsoft.com/office/drawing/2014/main" id="{242E10C6-A63D-6D59-1730-DA58D886CFD0}"/>
              </a:ext>
            </a:extLst>
          </p:cNvPr>
          <p:cNvGraphicFramePr>
            <a:graphicFrameLocks noGrp="1"/>
          </p:cNvGraphicFramePr>
          <p:nvPr>
            <p:extLst>
              <p:ext uri="{D42A27DB-BD31-4B8C-83A1-F6EECF244321}">
                <p14:modId xmlns:p14="http://schemas.microsoft.com/office/powerpoint/2010/main" val="754588181"/>
              </p:ext>
            </p:extLst>
          </p:nvPr>
        </p:nvGraphicFramePr>
        <p:xfrm>
          <a:off x="1905000" y="1066800"/>
          <a:ext cx="6324600" cy="419100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88812642"/>
                    </a:ext>
                  </a:extLst>
                </a:gridCol>
                <a:gridCol w="4267200">
                  <a:extLst>
                    <a:ext uri="{9D8B030D-6E8A-4147-A177-3AD203B41FA5}">
                      <a16:colId xmlns:a16="http://schemas.microsoft.com/office/drawing/2014/main" val="3003565655"/>
                    </a:ext>
                  </a:extLst>
                </a:gridCol>
              </a:tblGrid>
              <a:tr h="751161">
                <a:tc>
                  <a:txBody>
                    <a:bodyPr/>
                    <a:lstStyle/>
                    <a:p>
                      <a:r>
                        <a:rPr lang="en-US" b="0" dirty="0">
                          <a:solidFill>
                            <a:schemeClr val="tx1"/>
                          </a:solidFill>
                          <a:latin typeface="Avenir Next Medium" charset="0"/>
                          <a:ea typeface="Avenir Next Medium" charset="0"/>
                          <a:cs typeface="Avenir Next Medium" charset="0"/>
                        </a:rPr>
                        <a:t>January</a:t>
                      </a:r>
                      <a:endParaRPr lang="en-US" b="0" dirty="0">
                        <a:solidFill>
                          <a:schemeClr val="tx1"/>
                        </a:solidFill>
                      </a:endParaRPr>
                    </a:p>
                  </a:txBody>
                  <a:tcPr/>
                </a:tc>
                <a:tc>
                  <a:txBody>
                    <a:bodyPr/>
                    <a:lstStyle/>
                    <a:p>
                      <a:r>
                        <a:rPr lang="en-US" b="0" dirty="0">
                          <a:solidFill>
                            <a:schemeClr val="tx1"/>
                          </a:solidFill>
                          <a:latin typeface="Avenir Next Medium" charset="0"/>
                          <a:ea typeface="Avenir Next Medium" charset="0"/>
                          <a:cs typeface="Avenir Next Medium" charset="0"/>
                        </a:rPr>
                        <a:t>Begin entering courses for summer and fall into banner</a:t>
                      </a:r>
                      <a:endParaRPr lang="en-US" b="0" dirty="0">
                        <a:solidFill>
                          <a:schemeClr val="tx1"/>
                        </a:solidFill>
                      </a:endParaRPr>
                    </a:p>
                  </a:txBody>
                  <a:tcPr/>
                </a:tc>
                <a:extLst>
                  <a:ext uri="{0D108BD9-81ED-4DB2-BD59-A6C34878D82A}">
                    <a16:rowId xmlns:a16="http://schemas.microsoft.com/office/drawing/2014/main" val="2782359580"/>
                  </a:ext>
                </a:extLst>
              </a:tr>
              <a:tr h="751161">
                <a:tc>
                  <a:txBody>
                    <a:bodyPr/>
                    <a:lstStyle/>
                    <a:p>
                      <a:r>
                        <a:rPr lang="en-US" dirty="0">
                          <a:latin typeface="Avenir Next Medium" charset="0"/>
                          <a:ea typeface="Avenir Next Medium" charset="0"/>
                          <a:cs typeface="Avenir Next Medium" charset="0"/>
                        </a:rPr>
                        <a:t>February</a:t>
                      </a:r>
                      <a:endParaRPr lang="en-US" dirty="0"/>
                    </a:p>
                  </a:txBody>
                  <a:tcPr/>
                </a:tc>
                <a:tc>
                  <a:txBody>
                    <a:bodyPr/>
                    <a:lstStyle/>
                    <a:p>
                      <a:r>
                        <a:rPr lang="en-US" dirty="0">
                          <a:latin typeface="Avenir Next Medium" charset="0"/>
                          <a:ea typeface="Avenir Next Medium" charset="0"/>
                          <a:cs typeface="Avenir Next Medium" charset="0"/>
                        </a:rPr>
                        <a:t>Assign classrooms for summer and fall</a:t>
                      </a:r>
                      <a:endParaRPr lang="en-US" dirty="0"/>
                    </a:p>
                  </a:txBody>
                  <a:tcPr/>
                </a:tc>
                <a:extLst>
                  <a:ext uri="{0D108BD9-81ED-4DB2-BD59-A6C34878D82A}">
                    <a16:rowId xmlns:a16="http://schemas.microsoft.com/office/drawing/2014/main" val="3510339319"/>
                  </a:ext>
                </a:extLst>
              </a:tr>
              <a:tr h="751161">
                <a:tc>
                  <a:txBody>
                    <a:bodyPr/>
                    <a:lstStyle/>
                    <a:p>
                      <a:r>
                        <a:rPr lang="en-US" dirty="0">
                          <a:latin typeface="Avenir Next Medium" charset="0"/>
                          <a:ea typeface="Avenir Next Medium" charset="0"/>
                          <a:cs typeface="Avenir Next Medium" charset="0"/>
                        </a:rPr>
                        <a:t>March</a:t>
                      </a:r>
                      <a:endParaRPr lang="en-US" dirty="0"/>
                    </a:p>
                  </a:txBody>
                  <a:tcPr/>
                </a:tc>
                <a:tc>
                  <a:txBody>
                    <a:bodyPr/>
                    <a:lstStyle/>
                    <a:p>
                      <a:r>
                        <a:rPr lang="en-US" dirty="0">
                          <a:latin typeface="Avenir Next Medium" charset="0"/>
                          <a:ea typeface="Avenir Next Medium" charset="0"/>
                          <a:cs typeface="Avenir Next Medium" charset="0"/>
                        </a:rPr>
                        <a:t>Registration for summer and fall</a:t>
                      </a:r>
                      <a:endParaRPr lang="en-US" dirty="0"/>
                    </a:p>
                  </a:txBody>
                  <a:tcPr/>
                </a:tc>
                <a:extLst>
                  <a:ext uri="{0D108BD9-81ED-4DB2-BD59-A6C34878D82A}">
                    <a16:rowId xmlns:a16="http://schemas.microsoft.com/office/drawing/2014/main" val="3803905406"/>
                  </a:ext>
                </a:extLst>
              </a:tr>
              <a:tr h="751161">
                <a:tc>
                  <a:txBody>
                    <a:bodyPr/>
                    <a:lstStyle/>
                    <a:p>
                      <a:r>
                        <a:rPr lang="en-US" dirty="0">
                          <a:latin typeface="Avenir Next Medium" charset="0"/>
                          <a:ea typeface="Avenir Next Medium" charset="0"/>
                          <a:cs typeface="Avenir Next Medium" charset="0"/>
                        </a:rPr>
                        <a:t>September</a:t>
                      </a:r>
                      <a:endParaRPr lang="en-US" dirty="0"/>
                    </a:p>
                  </a:txBody>
                  <a:tcPr/>
                </a:tc>
                <a:tc>
                  <a:txBody>
                    <a:bodyPr/>
                    <a:lstStyle/>
                    <a:p>
                      <a:r>
                        <a:rPr lang="en-US" dirty="0">
                          <a:latin typeface="Avenir Next Medium" charset="0"/>
                          <a:ea typeface="Avenir Next Medium" charset="0"/>
                          <a:cs typeface="Avenir Next Medium" charset="0"/>
                        </a:rPr>
                        <a:t>Begin entering courses for spring into banner</a:t>
                      </a:r>
                      <a:endParaRPr lang="en-US" dirty="0"/>
                    </a:p>
                  </a:txBody>
                  <a:tcPr/>
                </a:tc>
                <a:extLst>
                  <a:ext uri="{0D108BD9-81ED-4DB2-BD59-A6C34878D82A}">
                    <a16:rowId xmlns:a16="http://schemas.microsoft.com/office/drawing/2014/main" val="222854907"/>
                  </a:ext>
                </a:extLst>
              </a:tr>
              <a:tr h="435197">
                <a:tc>
                  <a:txBody>
                    <a:bodyPr/>
                    <a:lstStyle/>
                    <a:p>
                      <a:r>
                        <a:rPr lang="en-US" dirty="0">
                          <a:latin typeface="Avenir Next Medium" charset="0"/>
                          <a:ea typeface="Avenir Next Medium" charset="0"/>
                          <a:cs typeface="Avenir Next Medium" charset="0"/>
                        </a:rPr>
                        <a:t>October</a:t>
                      </a:r>
                      <a:endParaRPr lang="en-US" dirty="0"/>
                    </a:p>
                  </a:txBody>
                  <a:tcPr/>
                </a:tc>
                <a:tc>
                  <a:txBody>
                    <a:bodyPr/>
                    <a:lstStyle/>
                    <a:p>
                      <a:r>
                        <a:rPr lang="en-US" dirty="0">
                          <a:latin typeface="Avenir Next Medium" charset="0"/>
                          <a:ea typeface="Avenir Next Medium" charset="0"/>
                          <a:cs typeface="Avenir Next Medium" charset="0"/>
                        </a:rPr>
                        <a:t>Assign classrooms for spring</a:t>
                      </a:r>
                      <a:endParaRPr lang="en-US" dirty="0"/>
                    </a:p>
                  </a:txBody>
                  <a:tcPr/>
                </a:tc>
                <a:extLst>
                  <a:ext uri="{0D108BD9-81ED-4DB2-BD59-A6C34878D82A}">
                    <a16:rowId xmlns:a16="http://schemas.microsoft.com/office/drawing/2014/main" val="3313061435"/>
                  </a:ext>
                </a:extLst>
              </a:tr>
              <a:tr h="751161">
                <a:tc>
                  <a:txBody>
                    <a:bodyPr/>
                    <a:lstStyle/>
                    <a:p>
                      <a:r>
                        <a:rPr lang="en-US" dirty="0">
                          <a:latin typeface="Avenir Next Medium" charset="0"/>
                          <a:ea typeface="Avenir Next Medium" charset="0"/>
                          <a:cs typeface="Avenir Next Medium" charset="0"/>
                        </a:rPr>
                        <a:t>November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venir Next Medium" charset="0"/>
                          <a:ea typeface="Avenir Next Medium" charset="0"/>
                          <a:cs typeface="Avenir Next Medium" charset="0"/>
                        </a:rPr>
                        <a:t>Registration for spring</a:t>
                      </a:r>
                    </a:p>
                    <a:p>
                      <a:endParaRPr lang="en-US" dirty="0"/>
                    </a:p>
                  </a:txBody>
                  <a:tcPr/>
                </a:tc>
                <a:extLst>
                  <a:ext uri="{0D108BD9-81ED-4DB2-BD59-A6C34878D82A}">
                    <a16:rowId xmlns:a16="http://schemas.microsoft.com/office/drawing/2014/main" val="834595749"/>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7049"/>
            <a:ext cx="8229600" cy="1143000"/>
          </a:xfrm>
        </p:spPr>
        <p:txBody>
          <a:bodyPr/>
          <a:lstStyle/>
          <a:p>
            <a:r>
              <a:rPr lang="en-US" b="1" dirty="0">
                <a:latin typeface="Museo Slab 700" charset="0"/>
                <a:ea typeface="Museo Slab 700" charset="0"/>
                <a:cs typeface="Museo Slab 700" charset="0"/>
              </a:rPr>
              <a:t>Training</a:t>
            </a:r>
            <a:endParaRPr lang="en-US" dirty="0"/>
          </a:p>
        </p:txBody>
      </p:sp>
      <p:sp>
        <p:nvSpPr>
          <p:cNvPr id="3075" name="Rectangle 3"/>
          <p:cNvSpPr>
            <a:spLocks noGrp="1" noChangeArrowheads="1"/>
          </p:cNvSpPr>
          <p:nvPr>
            <p:ph type="body" idx="1"/>
          </p:nvPr>
        </p:nvSpPr>
        <p:spPr>
          <a:xfrm>
            <a:off x="439132" y="1166018"/>
            <a:ext cx="8229600" cy="4525963"/>
          </a:xfrm>
        </p:spPr>
        <p:txBody>
          <a:bodyPr/>
          <a:lstStyle/>
          <a:p>
            <a:pPr eaLnBrk="1" hangingPunct="1"/>
            <a:r>
              <a:rPr lang="en-US" dirty="0">
                <a:latin typeface="Avenir Next Medium" charset="0"/>
                <a:ea typeface="Avenir Next Medium" charset="0"/>
                <a:cs typeface="Avenir Next Medium" charset="0"/>
              </a:rPr>
              <a:t>Developing a new training video in Cornerstone for creating sections</a:t>
            </a:r>
          </a:p>
          <a:p>
            <a:pPr eaLnBrk="1" hangingPunct="1"/>
            <a:r>
              <a:rPr lang="en-US" dirty="0">
                <a:latin typeface="Avenir Next Medium" charset="0"/>
                <a:ea typeface="Avenir Next Medium" charset="0"/>
                <a:cs typeface="Avenir Next Medium" charset="0"/>
              </a:rPr>
              <a:t>Those who currently have access to enter course information into banner will be required to take the training this January</a:t>
            </a:r>
          </a:p>
          <a:p>
            <a:r>
              <a:rPr lang="en-US" dirty="0">
                <a:latin typeface="Avenir Next Medium" charset="0"/>
                <a:ea typeface="Avenir Next Medium" charset="0"/>
                <a:cs typeface="Avenir Next Medium" charset="0"/>
              </a:rPr>
              <a:t>Here is a link to our tutorial page with our guides to creating course sections: https://registrar.ecu.edu/scheduling-courses/ </a:t>
            </a:r>
          </a:p>
        </p:txBody>
      </p:sp>
    </p:spTree>
    <p:extLst>
      <p:ext uri="{BB962C8B-B14F-4D97-AF65-F5344CB8AC3E}">
        <p14:creationId xmlns:p14="http://schemas.microsoft.com/office/powerpoint/2010/main" val="3769437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fade">
                                      <p:cBhvr>
                                        <p:cTn id="21" dur="500"/>
                                        <p:tgtEl>
                                          <p:spTgt spid="3075">
                                            <p:txEl>
                                              <p:pRg st="1" end="1"/>
                                            </p:txEl>
                                          </p:spTgt>
                                        </p:tgtEl>
                                      </p:cBhvr>
                                    </p:animEffect>
                                    <p:anim calcmode="lin" valueType="num">
                                      <p:cBhvr>
                                        <p:cTn id="22"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0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075">
                                            <p:txEl>
                                              <p:pRg st="2" end="2"/>
                                            </p:txEl>
                                          </p:spTgt>
                                        </p:tgtEl>
                                        <p:attrNameLst>
                                          <p:attrName>style.visibility</p:attrName>
                                        </p:attrNameLst>
                                      </p:cBhvr>
                                      <p:to>
                                        <p:strVal val="visible"/>
                                      </p:to>
                                    </p:set>
                                    <p:animEffect transition="in" filter="fade">
                                      <p:cBhvr>
                                        <p:cTn id="28" dur="500"/>
                                        <p:tgtEl>
                                          <p:spTgt spid="3075">
                                            <p:txEl>
                                              <p:pRg st="2" end="2"/>
                                            </p:txEl>
                                          </p:spTgt>
                                        </p:tgtEl>
                                      </p:cBhvr>
                                    </p:animEffect>
                                    <p:anim calcmode="lin" valueType="num">
                                      <p:cBhvr>
                                        <p:cTn id="2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07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7049"/>
            <a:ext cx="8229600" cy="1143000"/>
          </a:xfrm>
        </p:spPr>
        <p:txBody>
          <a:bodyPr/>
          <a:lstStyle/>
          <a:p>
            <a:r>
              <a:rPr lang="en-US" b="1" dirty="0">
                <a:latin typeface="Museo Slab 700" charset="0"/>
                <a:ea typeface="Museo Slab 700" charset="0"/>
                <a:cs typeface="Museo Slab 700" charset="0"/>
              </a:rPr>
              <a:t>Classroom Assignments</a:t>
            </a:r>
            <a:endParaRPr lang="en-US" dirty="0"/>
          </a:p>
        </p:txBody>
      </p:sp>
      <p:sp>
        <p:nvSpPr>
          <p:cNvPr id="3075" name="Rectangle 3"/>
          <p:cNvSpPr>
            <a:spLocks noGrp="1" noChangeArrowheads="1"/>
          </p:cNvSpPr>
          <p:nvPr>
            <p:ph type="body" idx="1"/>
          </p:nvPr>
        </p:nvSpPr>
        <p:spPr>
          <a:xfrm>
            <a:off x="457200" y="1066800"/>
            <a:ext cx="8229600" cy="4525963"/>
          </a:xfrm>
        </p:spPr>
        <p:txBody>
          <a:bodyPr/>
          <a:lstStyle/>
          <a:p>
            <a:pPr eaLnBrk="1" hangingPunct="1"/>
            <a:r>
              <a:rPr lang="en-US" dirty="0">
                <a:latin typeface="Avenir Next Medium" charset="0"/>
                <a:ea typeface="Avenir Next Medium" charset="0"/>
                <a:cs typeface="Avenir Next Medium" charset="0"/>
              </a:rPr>
              <a:t>Utilize 25Live to automate the classroom assignment process </a:t>
            </a:r>
          </a:p>
          <a:p>
            <a:pPr eaLnBrk="1" hangingPunct="1"/>
            <a:r>
              <a:rPr lang="en-US" dirty="0">
                <a:latin typeface="Avenir Next Medium" charset="0"/>
                <a:ea typeface="Avenir Next Medium" charset="0"/>
                <a:cs typeface="Avenir Next Medium" charset="0"/>
              </a:rPr>
              <a:t>Departments may request to pre-assign a general classroom (110 space) by emailing </a:t>
            </a:r>
            <a:r>
              <a:rPr lang="en-US" dirty="0">
                <a:latin typeface="Avenir Next Medium" charset="0"/>
                <a:ea typeface="Avenir Next Medium" charset="0"/>
                <a:cs typeface="Avenir Next Medium" charset="0"/>
                <a:hlinkClick r:id="rId2"/>
              </a:rPr>
              <a:t>regis@ecu.edu</a:t>
            </a:r>
            <a:endParaRPr lang="en-US" dirty="0">
              <a:latin typeface="Avenir Next Medium" charset="0"/>
              <a:ea typeface="Avenir Next Medium" charset="0"/>
              <a:cs typeface="Avenir Next Medium" charset="0"/>
            </a:endParaRPr>
          </a:p>
          <a:p>
            <a:pPr eaLnBrk="1" hangingPunct="1"/>
            <a:r>
              <a:rPr lang="en-US" dirty="0">
                <a:latin typeface="Avenir Next Medium" charset="0"/>
                <a:ea typeface="Avenir Next Medium" charset="0"/>
                <a:cs typeface="Avenir Next Medium" charset="0"/>
              </a:rPr>
              <a:t>Usual pre-assignment approvals include accommodations needs for instructors; use of software in specific classrooms; classroom setup</a:t>
            </a:r>
          </a:p>
          <a:p>
            <a:pPr eaLnBrk="1" hangingPunct="1"/>
            <a:endParaRPr lang="en-US" dirty="0">
              <a:latin typeface="Avenir Next Medium" charset="0"/>
              <a:ea typeface="Avenir Next Medium" charset="0"/>
              <a:cs typeface="Avenir Next Medium" charset="0"/>
            </a:endParaRPr>
          </a:p>
        </p:txBody>
      </p:sp>
    </p:spTree>
    <p:extLst>
      <p:ext uri="{BB962C8B-B14F-4D97-AF65-F5344CB8AC3E}">
        <p14:creationId xmlns:p14="http://schemas.microsoft.com/office/powerpoint/2010/main" val="2661351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fade">
                                      <p:cBhvr>
                                        <p:cTn id="21" dur="500"/>
                                        <p:tgtEl>
                                          <p:spTgt spid="3075">
                                            <p:txEl>
                                              <p:pRg st="1" end="1"/>
                                            </p:txEl>
                                          </p:spTgt>
                                        </p:tgtEl>
                                      </p:cBhvr>
                                    </p:animEffect>
                                    <p:anim calcmode="lin" valueType="num">
                                      <p:cBhvr>
                                        <p:cTn id="22"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0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075">
                                            <p:txEl>
                                              <p:pRg st="2" end="2"/>
                                            </p:txEl>
                                          </p:spTgt>
                                        </p:tgtEl>
                                        <p:attrNameLst>
                                          <p:attrName>style.visibility</p:attrName>
                                        </p:attrNameLst>
                                      </p:cBhvr>
                                      <p:to>
                                        <p:strVal val="visible"/>
                                      </p:to>
                                    </p:set>
                                    <p:animEffect transition="in" filter="fade">
                                      <p:cBhvr>
                                        <p:cTn id="28" dur="500"/>
                                        <p:tgtEl>
                                          <p:spTgt spid="3075">
                                            <p:txEl>
                                              <p:pRg st="2" end="2"/>
                                            </p:txEl>
                                          </p:spTgt>
                                        </p:tgtEl>
                                      </p:cBhvr>
                                    </p:animEffect>
                                    <p:anim calcmode="lin" valueType="num">
                                      <p:cBhvr>
                                        <p:cTn id="2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07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7049"/>
            <a:ext cx="8229600" cy="1143000"/>
          </a:xfrm>
        </p:spPr>
        <p:txBody>
          <a:bodyPr/>
          <a:lstStyle/>
          <a:p>
            <a:r>
              <a:rPr lang="en-US" b="1" dirty="0">
                <a:latin typeface="Museo Slab 700" charset="0"/>
                <a:ea typeface="Museo Slab 700" charset="0"/>
                <a:cs typeface="Museo Slab 700" charset="0"/>
              </a:rPr>
              <a:t>Important Change</a:t>
            </a:r>
            <a:endParaRPr lang="en-US" dirty="0"/>
          </a:p>
        </p:txBody>
      </p:sp>
      <p:sp>
        <p:nvSpPr>
          <p:cNvPr id="3075" name="Rectangle 3"/>
          <p:cNvSpPr>
            <a:spLocks noGrp="1" noChangeArrowheads="1"/>
          </p:cNvSpPr>
          <p:nvPr>
            <p:ph type="body" idx="1"/>
          </p:nvPr>
        </p:nvSpPr>
        <p:spPr>
          <a:xfrm>
            <a:off x="457200" y="1066800"/>
            <a:ext cx="8229600" cy="4525963"/>
          </a:xfrm>
        </p:spPr>
        <p:txBody>
          <a:bodyPr/>
          <a:lstStyle/>
          <a:p>
            <a:pPr eaLnBrk="1" hangingPunct="1"/>
            <a:r>
              <a:rPr lang="en-US" dirty="0">
                <a:latin typeface="Avenir Next Medium" charset="0"/>
                <a:ea typeface="Avenir Next Medium" charset="0"/>
                <a:cs typeface="Avenir Next Medium" charset="0"/>
              </a:rPr>
              <a:t>The site of instruction has changed and will no longer be added to the SSADETL form.</a:t>
            </a:r>
          </a:p>
          <a:p>
            <a:pPr eaLnBrk="1" hangingPunct="1"/>
            <a:r>
              <a:rPr lang="en-US" dirty="0">
                <a:latin typeface="Avenir Next Medium" charset="0"/>
                <a:ea typeface="Avenir Next Medium" charset="0"/>
                <a:cs typeface="Avenir Next Medium" charset="0"/>
              </a:rPr>
              <a:t>The site of instruction will be added in SSASECT as a building in the Meeting Times and Instructor tab. </a:t>
            </a:r>
          </a:p>
          <a:p>
            <a:pPr eaLnBrk="1" hangingPunct="1"/>
            <a:r>
              <a:rPr lang="en-US" dirty="0">
                <a:latin typeface="Avenir Next Medium" charset="0"/>
                <a:ea typeface="Avenir Next Medium" charset="0"/>
                <a:cs typeface="Avenir Next Medium" charset="0"/>
              </a:rPr>
              <a:t>This includes courses coded with an instructional methods of 07, WEBA, WEBS</a:t>
            </a:r>
          </a:p>
        </p:txBody>
      </p:sp>
    </p:spTree>
    <p:extLst>
      <p:ext uri="{BB962C8B-B14F-4D97-AF65-F5344CB8AC3E}">
        <p14:creationId xmlns:p14="http://schemas.microsoft.com/office/powerpoint/2010/main" val="4224742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fade">
                                      <p:cBhvr>
                                        <p:cTn id="21" dur="500"/>
                                        <p:tgtEl>
                                          <p:spTgt spid="3075">
                                            <p:txEl>
                                              <p:pRg st="1" end="1"/>
                                            </p:txEl>
                                          </p:spTgt>
                                        </p:tgtEl>
                                      </p:cBhvr>
                                    </p:animEffect>
                                    <p:anim calcmode="lin" valueType="num">
                                      <p:cBhvr>
                                        <p:cTn id="22"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0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075">
                                            <p:txEl>
                                              <p:pRg st="2" end="2"/>
                                            </p:txEl>
                                          </p:spTgt>
                                        </p:tgtEl>
                                        <p:attrNameLst>
                                          <p:attrName>style.visibility</p:attrName>
                                        </p:attrNameLst>
                                      </p:cBhvr>
                                      <p:to>
                                        <p:strVal val="visible"/>
                                      </p:to>
                                    </p:set>
                                    <p:animEffect transition="in" filter="fade">
                                      <p:cBhvr>
                                        <p:cTn id="28" dur="500"/>
                                        <p:tgtEl>
                                          <p:spTgt spid="3075">
                                            <p:txEl>
                                              <p:pRg st="2" end="2"/>
                                            </p:txEl>
                                          </p:spTgt>
                                        </p:tgtEl>
                                      </p:cBhvr>
                                    </p:animEffect>
                                    <p:anim calcmode="lin" valueType="num">
                                      <p:cBhvr>
                                        <p:cTn id="2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07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p>
            <a:pPr eaLnBrk="1" hangingPunct="1"/>
            <a:r>
              <a:rPr lang="en-US" sz="5400" b="1" dirty="0">
                <a:latin typeface="Museo Slab 700" charset="0"/>
                <a:ea typeface="Museo Slab 700" charset="0"/>
                <a:cs typeface="Museo Slab 700" charset="0"/>
              </a:rPr>
              <a:t>Grade Appeals Process</a:t>
            </a:r>
          </a:p>
        </p:txBody>
      </p:sp>
    </p:spTree>
    <p:extLst>
      <p:ext uri="{BB962C8B-B14F-4D97-AF65-F5344CB8AC3E}">
        <p14:creationId xmlns:p14="http://schemas.microsoft.com/office/powerpoint/2010/main" val="35876415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latin typeface="Museo Slab 700" charset="0"/>
                <a:ea typeface="Museo Slab 700" charset="0"/>
                <a:cs typeface="Museo Slab 700" charset="0"/>
              </a:rPr>
              <a:t>Student must show:</a:t>
            </a:r>
            <a:endParaRPr lang="en-US" dirty="0"/>
          </a:p>
        </p:txBody>
      </p:sp>
      <p:sp>
        <p:nvSpPr>
          <p:cNvPr id="3075" name="Rectangle 3"/>
          <p:cNvSpPr>
            <a:spLocks noGrp="1" noChangeArrowheads="1"/>
          </p:cNvSpPr>
          <p:nvPr>
            <p:ph type="body" idx="1"/>
          </p:nvPr>
        </p:nvSpPr>
        <p:spPr>
          <a:xfrm>
            <a:off x="457200" y="1295400"/>
            <a:ext cx="8229600" cy="4525963"/>
          </a:xfrm>
        </p:spPr>
        <p:txBody>
          <a:bodyPr/>
          <a:lstStyle/>
          <a:p>
            <a:pPr eaLnBrk="1" hangingPunct="1"/>
            <a:r>
              <a:rPr lang="en-US" dirty="0">
                <a:latin typeface="Avenir Next Medium" charset="0"/>
                <a:ea typeface="Avenir Next Medium" charset="0"/>
                <a:cs typeface="Avenir Next Medium" charset="0"/>
              </a:rPr>
              <a:t>An error was made in grade computation</a:t>
            </a:r>
          </a:p>
          <a:p>
            <a:pPr eaLnBrk="1" hangingPunct="1"/>
            <a:r>
              <a:rPr lang="en-US" dirty="0">
                <a:latin typeface="Avenir Next Medium" charset="0"/>
                <a:ea typeface="Avenir Next Medium" charset="0"/>
                <a:cs typeface="Avenir Next Medium" charset="0"/>
              </a:rPr>
              <a:t>Different standards were used in assigning the grade from those established</a:t>
            </a:r>
          </a:p>
          <a:p>
            <a:pPr eaLnBrk="1" hangingPunct="1"/>
            <a:r>
              <a:rPr lang="en-US" dirty="0">
                <a:latin typeface="Avenir Next Medium" charset="0"/>
                <a:ea typeface="Avenir Next Medium" charset="0"/>
                <a:cs typeface="Avenir Next Medium" charset="0"/>
              </a:rPr>
              <a:t>The instructor departed substantially from instructor’s previously articulated, written standards, without notifying the students</a:t>
            </a:r>
          </a:p>
          <a:p>
            <a:pPr eaLnBrk="1" hangingPunct="1"/>
            <a:r>
              <a:rPr lang="en-US" dirty="0">
                <a:latin typeface="Avenir Next Medium" charset="0"/>
                <a:ea typeface="Avenir Next Medium" charset="0"/>
                <a:cs typeface="Avenir Next Medium" charset="0"/>
              </a:rPr>
              <a:t>Grade assigned was arbitrary or capricious based on the info in the record</a:t>
            </a:r>
          </a:p>
        </p:txBody>
      </p:sp>
    </p:spTree>
    <p:extLst>
      <p:ext uri="{BB962C8B-B14F-4D97-AF65-F5344CB8AC3E}">
        <p14:creationId xmlns:p14="http://schemas.microsoft.com/office/powerpoint/2010/main" val="265923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fade">
                                      <p:cBhvr>
                                        <p:cTn id="21" dur="500"/>
                                        <p:tgtEl>
                                          <p:spTgt spid="3075">
                                            <p:txEl>
                                              <p:pRg st="1" end="1"/>
                                            </p:txEl>
                                          </p:spTgt>
                                        </p:tgtEl>
                                      </p:cBhvr>
                                    </p:animEffect>
                                    <p:anim calcmode="lin" valueType="num">
                                      <p:cBhvr>
                                        <p:cTn id="22"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0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075">
                                            <p:txEl>
                                              <p:pRg st="2" end="2"/>
                                            </p:txEl>
                                          </p:spTgt>
                                        </p:tgtEl>
                                        <p:attrNameLst>
                                          <p:attrName>style.visibility</p:attrName>
                                        </p:attrNameLst>
                                      </p:cBhvr>
                                      <p:to>
                                        <p:strVal val="visible"/>
                                      </p:to>
                                    </p:set>
                                    <p:animEffect transition="in" filter="fade">
                                      <p:cBhvr>
                                        <p:cTn id="28" dur="500"/>
                                        <p:tgtEl>
                                          <p:spTgt spid="3075">
                                            <p:txEl>
                                              <p:pRg st="2" end="2"/>
                                            </p:txEl>
                                          </p:spTgt>
                                        </p:tgtEl>
                                      </p:cBhvr>
                                    </p:animEffect>
                                    <p:anim calcmode="lin" valueType="num">
                                      <p:cBhvr>
                                        <p:cTn id="2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0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075">
                                            <p:txEl>
                                              <p:pRg st="3" end="3"/>
                                            </p:txEl>
                                          </p:spTgt>
                                        </p:tgtEl>
                                        <p:attrNameLst>
                                          <p:attrName>style.visibility</p:attrName>
                                        </p:attrNameLst>
                                      </p:cBhvr>
                                      <p:to>
                                        <p:strVal val="visible"/>
                                      </p:to>
                                    </p:set>
                                    <p:animEffect transition="in" filter="fade">
                                      <p:cBhvr>
                                        <p:cTn id="35" dur="500"/>
                                        <p:tgtEl>
                                          <p:spTgt spid="3075">
                                            <p:txEl>
                                              <p:pRg st="3" end="3"/>
                                            </p:txEl>
                                          </p:spTgt>
                                        </p:tgtEl>
                                      </p:cBhvr>
                                    </p:animEffect>
                                    <p:anim calcmode="lin" valueType="num">
                                      <p:cBhvr>
                                        <p:cTn id="36"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07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5D83-4081-1290-7C01-4B5E1752477F}"/>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6DC76F3C-9E9A-A7BF-1FBF-47F3F28039B8}"/>
              </a:ext>
            </a:extLst>
          </p:cNvPr>
          <p:cNvSpPr>
            <a:spLocks noGrp="1"/>
          </p:cNvSpPr>
          <p:nvPr>
            <p:ph idx="1"/>
          </p:nvPr>
        </p:nvSpPr>
        <p:spPr/>
        <p:txBody>
          <a:bodyPr/>
          <a:lstStyle/>
          <a:p>
            <a:r>
              <a:rPr lang="en-US" dirty="0"/>
              <a:t>The grade appeal must be initiated within 48 hours following the “grades due” deadline on the academic calendar.</a:t>
            </a:r>
          </a:p>
          <a:p>
            <a:r>
              <a:rPr lang="en-US" dirty="0"/>
              <a:t>Student must submit a request to the instructor via ECU email.</a:t>
            </a:r>
          </a:p>
          <a:p>
            <a:r>
              <a:rPr lang="en-US" dirty="0"/>
              <a:t>Failure to do so will forfeit the student’s right to the appeal.</a:t>
            </a:r>
          </a:p>
        </p:txBody>
      </p:sp>
    </p:spTree>
    <p:extLst>
      <p:ext uri="{BB962C8B-B14F-4D97-AF65-F5344CB8AC3E}">
        <p14:creationId xmlns:p14="http://schemas.microsoft.com/office/powerpoint/2010/main" val="10091440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1853-06E3-5A43-7879-7E8F1DFEB669}"/>
              </a:ext>
            </a:extLst>
          </p:cNvPr>
          <p:cNvSpPr>
            <a:spLocks noGrp="1"/>
          </p:cNvSpPr>
          <p:nvPr>
            <p:ph type="title"/>
          </p:nvPr>
        </p:nvSpPr>
        <p:spPr/>
        <p:txBody>
          <a:bodyPr/>
          <a:lstStyle/>
          <a:p>
            <a:r>
              <a:rPr lang="en-US" dirty="0"/>
              <a:t>Grade Appeal Process</a:t>
            </a:r>
          </a:p>
        </p:txBody>
      </p:sp>
      <p:sp>
        <p:nvSpPr>
          <p:cNvPr id="3" name="Content Placeholder 2">
            <a:extLst>
              <a:ext uri="{FF2B5EF4-FFF2-40B4-BE49-F238E27FC236}">
                <a16:creationId xmlns:a16="http://schemas.microsoft.com/office/drawing/2014/main" id="{41D37664-8177-8B3D-63F0-CACB02E8294D}"/>
              </a:ext>
            </a:extLst>
          </p:cNvPr>
          <p:cNvSpPr>
            <a:spLocks noGrp="1"/>
          </p:cNvSpPr>
          <p:nvPr>
            <p:ph idx="1"/>
          </p:nvPr>
        </p:nvSpPr>
        <p:spPr/>
        <p:txBody>
          <a:bodyPr/>
          <a:lstStyle/>
          <a:p>
            <a:r>
              <a:rPr lang="en-US" dirty="0"/>
              <a:t>If the instructor is not able to participate or review the appeal due to other circumstances, then the instructor must notify their unit administrator within 24 hours of receiving the appeal and then the unit administrator will act in lieu of the instructor of record.</a:t>
            </a:r>
          </a:p>
        </p:txBody>
      </p:sp>
    </p:spTree>
    <p:extLst>
      <p:ext uri="{BB962C8B-B14F-4D97-AF65-F5344CB8AC3E}">
        <p14:creationId xmlns:p14="http://schemas.microsoft.com/office/powerpoint/2010/main" val="2733006271"/>
      </p:ext>
    </p:extLst>
  </p:cSld>
  <p:clrMapOvr>
    <a:masterClrMapping/>
  </p:clrMapOvr>
  <p:transition>
    <p:fade/>
  </p:transition>
</p:sld>
</file>

<file path=ppt/theme/theme1.xml><?xml version="1.0" encoding="utf-8"?>
<a:theme xmlns:a="http://schemas.openxmlformats.org/drawingml/2006/main" name="ECU Purple1">
  <a:themeElements>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U Purple1">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U Purpl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U Purpl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U Purpl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U Purpl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U Purpl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U Purpl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U Purpl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U Purpl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U Purpl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U Purpl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U Purpl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95BBFC42-3E93-B443-9D69-C564CC5C49FB}" vid="{B4755E3D-9C84-D74E-B8CE-B77C6588C61D}"/>
    </a:ext>
  </a:extLst>
</a:theme>
</file>

<file path=docProps/app.xml><?xml version="1.0" encoding="utf-8"?>
<Properties xmlns="http://schemas.openxmlformats.org/officeDocument/2006/extended-properties" xmlns:vt="http://schemas.openxmlformats.org/officeDocument/2006/docPropsVTypes">
  <Template>Powerpointtemplate_ECU-purple</Template>
  <TotalTime>78</TotalTime>
  <Words>1116</Words>
  <Application>Microsoft Office PowerPoint</Application>
  <PresentationFormat>On-screen Show (4:3)</PresentationFormat>
  <Paragraphs>83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Medium</vt:lpstr>
      <vt:lpstr>Avenir Next Regular</vt:lpstr>
      <vt:lpstr>Calibri</vt:lpstr>
      <vt:lpstr>Gotham-Bold</vt:lpstr>
      <vt:lpstr>Museo Slab 700</vt:lpstr>
      <vt:lpstr>ECU Purple1</vt:lpstr>
      <vt:lpstr>Course Scheduling</vt:lpstr>
      <vt:lpstr>Timeline</vt:lpstr>
      <vt:lpstr>Training</vt:lpstr>
      <vt:lpstr>Classroom Assignments</vt:lpstr>
      <vt:lpstr>Important Change</vt:lpstr>
      <vt:lpstr>Grade Appeals Process</vt:lpstr>
      <vt:lpstr>Student must show:</vt:lpstr>
      <vt:lpstr>Grade Appeal Process</vt:lpstr>
      <vt:lpstr>Grade Appeal Process</vt:lpstr>
      <vt:lpstr>Grade Appeal Process</vt:lpstr>
      <vt:lpstr>Grade Appeal Process</vt:lpstr>
      <vt:lpstr>Grade Appeal Process</vt:lpstr>
      <vt:lpstr>Grade Appeal Process</vt:lpstr>
      <vt:lpstr>Grade Appeal Process</vt:lpstr>
      <vt:lpstr>Grade Appeal Process</vt:lpstr>
      <vt:lpstr>Grade Appeal Process</vt:lpstr>
      <vt:lpstr>Grade Appeal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Dawson, Beth</cp:lastModifiedBy>
  <cp:revision>6</cp:revision>
  <dcterms:created xsi:type="dcterms:W3CDTF">2017-09-21T17:48:24Z</dcterms:created>
  <dcterms:modified xsi:type="dcterms:W3CDTF">2024-10-16T17:50:11Z</dcterms:modified>
</cp:coreProperties>
</file>