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57" r:id="rId6"/>
    <p:sldId id="264" r:id="rId7"/>
    <p:sldId id="258" r:id="rId8"/>
    <p:sldId id="259" r:id="rId9"/>
    <p:sldId id="260" r:id="rId10"/>
    <p:sldId id="261" r:id="rId11"/>
    <p:sldId id="262" r:id="rId12"/>
    <p:sldId id="265" r:id="rId13"/>
    <p:sldId id="266" r:id="rId14"/>
    <p:sldId id="263"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Raleway"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over, Jeanne" userId="b9f3f2bc-ac26-4a6b-947d-907fb4faa9a3" providerId="ADAL" clId="{DA102C40-0560-4B96-BA9C-EC02F05749BD}"/>
    <pc:docChg chg="modSld sldOrd">
      <pc:chgData name="Hoover, Jeanne" userId="b9f3f2bc-ac26-4a6b-947d-907fb4faa9a3" providerId="ADAL" clId="{DA102C40-0560-4B96-BA9C-EC02F05749BD}" dt="2025-01-21T13:54:49.642" v="2" actId="6549"/>
      <pc:docMkLst>
        <pc:docMk/>
      </pc:docMkLst>
      <pc:sldChg chg="ord modNotesTx">
        <pc:chgData name="Hoover, Jeanne" userId="b9f3f2bc-ac26-4a6b-947d-907fb4faa9a3" providerId="ADAL" clId="{DA102C40-0560-4B96-BA9C-EC02F05749BD}" dt="2025-01-21T13:54:49.642" v="2" actId="6549"/>
        <pc:sldMkLst>
          <pc:docMk/>
          <pc:sldMk cId="315314332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u.az1.qualtrics.com/jfe/form/SV_4MEsrrQUOzvNDO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ibguides.ecu.edu/gran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Jamie &amp; Jeanne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64AB1013-7062-0E4E-42BB-5C54F9E5501A}"/>
            </a:ext>
          </a:extLst>
        </p:cNvPr>
        <p:cNvGrpSpPr/>
        <p:nvPr/>
      </p:nvGrpSpPr>
      <p:grpSpPr>
        <a:xfrm>
          <a:off x="0" y="0"/>
          <a:ext cx="0" cy="0"/>
          <a:chOff x="0" y="0"/>
          <a:chExt cx="0" cy="0"/>
        </a:xfrm>
      </p:grpSpPr>
      <p:sp>
        <p:nvSpPr>
          <p:cNvPr id="92" name="Google Shape;92;g549d28949c_0_81:notes">
            <a:extLst>
              <a:ext uri="{FF2B5EF4-FFF2-40B4-BE49-F238E27FC236}">
                <a16:creationId xmlns:a16="http://schemas.microsoft.com/office/drawing/2014/main" id="{DD13143E-A9AD-A9C5-AF5E-C48336E588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49d28949c_0_81:notes">
            <a:extLst>
              <a:ext uri="{FF2B5EF4-FFF2-40B4-BE49-F238E27FC236}">
                <a16:creationId xmlns:a16="http://schemas.microsoft.com/office/drawing/2014/main" id="{BD4D3CBA-9874-42B5-86B3-0A9FECFB46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642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49d28949c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49d28949c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rgbClr val="0563C1"/>
                </a:solidFill>
                <a:effectLst/>
                <a:latin typeface="Calibri" panose="020F0502020204030204" pitchFamily="34" charset="0"/>
                <a:ea typeface="Calibri" panose="020F0502020204030204" pitchFamily="34" charset="0"/>
                <a:hlinkClick r:id="rId3"/>
              </a:rPr>
              <a:t>Jamie &amp; Jeanne: </a:t>
            </a:r>
          </a:p>
          <a:p>
            <a:pPr marL="0" lvl="0" indent="0" algn="l" rtl="0">
              <a:spcBef>
                <a:spcPts val="0"/>
              </a:spcBef>
              <a:spcAft>
                <a:spcPts val="0"/>
              </a:spcAft>
              <a:buNone/>
            </a:pPr>
            <a:r>
              <a:rPr lang="en-US" sz="1100" u="sng" dirty="0">
                <a:solidFill>
                  <a:srgbClr val="0563C1"/>
                </a:solidFill>
                <a:effectLst/>
                <a:latin typeface="Calibri" panose="020F0502020204030204" pitchFamily="34" charset="0"/>
                <a:ea typeface="Calibri" panose="020F0502020204030204" pitchFamily="34" charset="0"/>
                <a:hlinkClick r:id="rId3"/>
              </a:rPr>
              <a:t>https://ecu.az1.qualtrics.com/jfe/form/SV_4MEsrrQUOzvNDOC</a:t>
            </a:r>
            <a:r>
              <a:rPr lang="en-US" sz="1100" dirty="0">
                <a:effectLst/>
                <a:latin typeface="Calibri" panose="020F0502020204030204" pitchFamily="34" charset="0"/>
                <a:ea typeface="Calibri" panose="020F0502020204030204" pitchFamily="34" charset="0"/>
              </a:rPr>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49d28949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49d28949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Jamie: </a:t>
            </a:r>
          </a:p>
          <a:p>
            <a:pPr marL="0" lvl="0" indent="0" algn="l" rtl="0">
              <a:spcBef>
                <a:spcPts val="0"/>
              </a:spcBef>
              <a:spcAft>
                <a:spcPts val="0"/>
              </a:spcAft>
              <a:buNone/>
            </a:pPr>
            <a:r>
              <a:rPr lang="en" dirty="0"/>
              <a:t>Today I am going to show you 2 grants searching tools: SPIN and Foundation Directory Online. Both of them can be found and access via the database list in our website. </a:t>
            </a:r>
            <a:endParaRPr dirty="0"/>
          </a:p>
          <a:p>
            <a:pPr marL="0" lvl="0" indent="0" algn="l" rtl="0">
              <a:spcBef>
                <a:spcPts val="0"/>
              </a:spcBef>
              <a:spcAft>
                <a:spcPts val="0"/>
              </a:spcAft>
              <a:buNone/>
            </a:pPr>
            <a:r>
              <a:rPr lang="en" dirty="0"/>
              <a:t>SPIN: SPIN, which stands for Sponsored Programs Information Network, is an extensive research funding opportunity database. SPIN contains over 40,000 opportunities from more than 10,000 sponsors. With SPIN, you can: Access funding information online from any browser, organize grant information in one convenient place, gain access to the largest keyword list, allowing for greater flexibility in your searches, quickly locate Limited Submission Opportunities with Federal or non-Federal programs, and locate all types of funding information—Fed Business Opps / Federal Register Guide. SPIN is a funding opportunity search engine which is for existing/active opportunities. </a:t>
            </a:r>
            <a:endParaRPr dirty="0"/>
          </a:p>
          <a:p>
            <a:pPr marL="0" lvl="0" indent="0" algn="l" rtl="0">
              <a:spcBef>
                <a:spcPts val="0"/>
              </a:spcBef>
              <a:spcAft>
                <a:spcPts val="0"/>
              </a:spcAft>
              <a:buNone/>
            </a:pPr>
            <a:r>
              <a:rPr lang="en" dirty="0"/>
              <a:t>Foundation Directory Online supports multiple Research Clusters. Provides information on over 100,000 foundations, corporate giving programs, and grantmaking public charities. Includes a searchable database of millions of recently awarded grants. Foundation Directory Online is more like a database of past grants records.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49d28949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49d28949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fontAlgn="base">
              <a:spcBef>
                <a:spcPts val="0"/>
              </a:spcBef>
              <a:spcAft>
                <a:spcPts val="0"/>
              </a:spcAft>
              <a:buFont typeface="+mj-lt"/>
              <a:buNone/>
              <a:tabLst>
                <a:tab pos="457200" algn="l"/>
              </a:tabLst>
            </a:pPr>
            <a:r>
              <a:rPr lang="en-US" sz="1800" dirty="0">
                <a:solidFill>
                  <a:srgbClr val="000000"/>
                </a:solidFill>
                <a:effectLst/>
                <a:latin typeface="Arial" panose="020B0604020202020204" pitchFamily="34" charset="0"/>
                <a:ea typeface="Calibri" panose="020F0502020204030204" pitchFamily="34" charset="0"/>
              </a:rPr>
              <a:t>Jamie: </a:t>
            </a:r>
          </a:p>
          <a:p>
            <a:pPr marL="342900" marR="0" lvl="0" indent="-342900" fontAlgn="base">
              <a:spcBef>
                <a:spcPts val="0"/>
              </a:spcBef>
              <a:spcAft>
                <a:spcPts val="0"/>
              </a:spcAft>
              <a:buFont typeface="+mj-lt"/>
              <a:buAutoNum type="alphaLcPeriod"/>
              <a:tabLst>
                <a:tab pos="457200" algn="l"/>
              </a:tabLst>
            </a:pPr>
            <a:r>
              <a:rPr lang="en-US" sz="1800" dirty="0">
                <a:solidFill>
                  <a:srgbClr val="000000"/>
                </a:solidFill>
                <a:effectLst/>
                <a:latin typeface="Arial" panose="020B0604020202020204" pitchFamily="34" charset="0"/>
                <a:ea typeface="Calibri" panose="020F0502020204030204" pitchFamily="34" charset="0"/>
              </a:rPr>
              <a:t>Grant Research Guide: </a:t>
            </a:r>
            <a:r>
              <a:rPr lang="en-US" sz="1800" dirty="0">
                <a:solidFill>
                  <a:srgbClr val="1155CC"/>
                </a:solidFill>
                <a:effectLst/>
                <a:latin typeface="Arial" panose="020B0604020202020204" pitchFamily="34" charset="0"/>
                <a:ea typeface="Calibri" panose="020F0502020204030204" pitchFamily="34" charset="0"/>
                <a:hlinkClick r:id="rId3"/>
              </a:rPr>
              <a:t>http://libguides.ecu.edu/grants</a:t>
            </a: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lphaLcPeriod" startAt="2"/>
              <a:tabLst>
                <a:tab pos="457200" algn="l"/>
              </a:tabLst>
            </a:pPr>
            <a:r>
              <a:rPr lang="en-US" sz="1800" dirty="0">
                <a:solidFill>
                  <a:srgbClr val="000000"/>
                </a:solidFill>
                <a:effectLst/>
                <a:latin typeface="Arial" panose="020B0604020202020204" pitchFamily="34" charset="0"/>
                <a:ea typeface="Calibri" panose="020F0502020204030204" pitchFamily="34" charset="0"/>
              </a:rPr>
              <a:t>Search the library catalog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romanLcPeriod"/>
              <a:tabLst>
                <a:tab pos="457200" algn="l"/>
              </a:tabLst>
            </a:pPr>
            <a:r>
              <a:rPr lang="en-US" sz="1800" dirty="0">
                <a:solidFill>
                  <a:srgbClr val="000000"/>
                </a:solidFill>
                <a:effectLst/>
                <a:latin typeface="Arial" panose="020B0604020202020204" pitchFamily="34" charset="0"/>
                <a:ea typeface="Calibri" panose="020F0502020204030204" pitchFamily="34" charset="0"/>
              </a:rPr>
              <a:t>Grant writing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romanLcPeriod" startAt="2"/>
              <a:tabLst>
                <a:tab pos="457200" algn="l"/>
              </a:tabLst>
            </a:pPr>
            <a:r>
              <a:rPr lang="en-US" sz="1800" dirty="0">
                <a:effectLst/>
                <a:latin typeface="Arial" panose="020B0604020202020204" pitchFamily="34" charset="0"/>
                <a:ea typeface="Calibri" panose="020F0502020204030204" pitchFamily="34" charset="0"/>
              </a:rPr>
              <a:t>Grant proposals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8099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49d28949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49d28949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fontAlgn="base">
              <a:spcBef>
                <a:spcPts val="0"/>
              </a:spcBef>
              <a:spcAft>
                <a:spcPts val="0"/>
              </a:spcAft>
              <a:buFont typeface="+mj-lt"/>
              <a:buNone/>
              <a:tabLst>
                <a:tab pos="457200" algn="l"/>
              </a:tabLst>
            </a:pPr>
            <a:r>
              <a:rPr lang="en" dirty="0"/>
              <a:t>Jeanne: </a:t>
            </a:r>
          </a:p>
          <a:p>
            <a:pPr marL="342900" marR="0" lvl="0" indent="-342900" fontAlgn="base">
              <a:spcBef>
                <a:spcPts val="0"/>
              </a:spcBef>
              <a:spcAft>
                <a:spcPts val="0"/>
              </a:spcAft>
              <a:buFont typeface="+mj-lt"/>
              <a:buAutoNum type="alphaLcPeriod"/>
              <a:tabLst>
                <a:tab pos="457200" algn="l"/>
              </a:tabLst>
            </a:pPr>
            <a:r>
              <a:rPr lang="en" dirty="0"/>
              <a:t>I am going to show you how to use SPIN to search. First I’ll show you how to enter SPIN from the ECU website. </a:t>
            </a:r>
          </a:p>
          <a:p>
            <a:pPr marL="342900" marR="0" lvl="0" indent="-342900" fontAlgn="base">
              <a:spcBef>
                <a:spcPts val="0"/>
              </a:spcBef>
              <a:spcAft>
                <a:spcPts val="0"/>
              </a:spcAft>
              <a:buFont typeface="+mj-lt"/>
              <a:buAutoNum type="alphaLcPeriod"/>
              <a:tabLst>
                <a:tab pos="457200" algn="l"/>
              </a:tabLst>
            </a:pPr>
            <a:r>
              <a:rPr lang="en-US" sz="1800" dirty="0">
                <a:effectLst/>
                <a:latin typeface="Arial" panose="020B0604020202020204" pitchFamily="34" charset="0"/>
                <a:ea typeface="Calibri" panose="020F0502020204030204" pitchFamily="34" charset="0"/>
              </a:rPr>
              <a:t>Setting up an account (not needed, but helpful for saving searches or bookmarking opportunities)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romanLcPeriod"/>
              <a:tabLst>
                <a:tab pos="457200" algn="l"/>
              </a:tabLst>
            </a:pPr>
            <a:r>
              <a:rPr lang="en-US" sz="1800" dirty="0">
                <a:effectLst/>
                <a:latin typeface="Arial" panose="020B0604020202020204" pitchFamily="34" charset="0"/>
                <a:ea typeface="Calibri" panose="020F0502020204030204" pitchFamily="34" charset="0"/>
              </a:rPr>
              <a:t>Go to Login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romanLcPeriod" startAt="2"/>
              <a:tabLst>
                <a:tab pos="457200" algn="l"/>
              </a:tabLst>
            </a:pPr>
            <a:r>
              <a:rPr lang="en-US" sz="1800" dirty="0">
                <a:effectLst/>
                <a:latin typeface="Arial" panose="020B0604020202020204" pitchFamily="34" charset="0"/>
                <a:ea typeface="Calibri" panose="020F0502020204030204" pitchFamily="34" charset="0"/>
              </a:rPr>
              <a:t>Click on Create a New Account (Username can be anything, but it needs to be attached to an ECU email)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romanLcPeriod" startAt="3"/>
              <a:tabLst>
                <a:tab pos="457200" algn="l"/>
              </a:tabLst>
            </a:pPr>
            <a:r>
              <a:rPr lang="en-US" sz="1800" dirty="0">
                <a:effectLst/>
                <a:latin typeface="Arial" panose="020B0604020202020204" pitchFamily="34" charset="0"/>
                <a:ea typeface="Calibri" panose="020F0502020204030204" pitchFamily="34" charset="0"/>
              </a:rPr>
              <a:t>Accounts need to be validated by the library so please give us at least 24 hours with 48 hours on the weekend to approve it.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49d28949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49d28949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Jeanne: </a:t>
            </a:r>
          </a:p>
          <a:p>
            <a:pPr marL="0" lvl="0" indent="0" algn="l" rtl="0">
              <a:spcBef>
                <a:spcPts val="0"/>
              </a:spcBef>
              <a:spcAft>
                <a:spcPts val="0"/>
              </a:spcAft>
              <a:buNone/>
            </a:pPr>
            <a:r>
              <a:rPr lang="en" dirty="0"/>
              <a:t>There are 4 search types: search using free text, search using keywords, advanced search and predefined search.</a:t>
            </a:r>
            <a:endParaRPr dirty="0"/>
          </a:p>
          <a:p>
            <a:pPr marL="0" lvl="0" indent="0" algn="l" rtl="0">
              <a:spcBef>
                <a:spcPts val="0"/>
              </a:spcBef>
              <a:spcAft>
                <a:spcPts val="0"/>
              </a:spcAft>
              <a:buNone/>
            </a:pPr>
            <a:r>
              <a:rPr lang="en" dirty="0"/>
              <a:t>Go out of the presentation and demonstrate to them</a:t>
            </a:r>
            <a:endParaRPr dirty="0"/>
          </a:p>
          <a:p>
            <a:pPr marL="0" lvl="0" indent="0" algn="l" rtl="0">
              <a:spcBef>
                <a:spcPts val="0"/>
              </a:spcBef>
              <a:spcAft>
                <a:spcPts val="0"/>
              </a:spcAft>
              <a:buNone/>
            </a:pPr>
            <a:r>
              <a:rPr lang="en" dirty="0"/>
              <a:t>Text: using double quotes to combine the words you need for a search term such as “adult education”, etc. However I will suggest you to use the keyword search when you need a combined searching term. (show them how to use keyword search)</a:t>
            </a:r>
            <a:endParaRPr dirty="0"/>
          </a:p>
          <a:p>
            <a:pPr marL="0" lvl="0" indent="0" algn="l" rtl="0">
              <a:spcBef>
                <a:spcPts val="0"/>
              </a:spcBef>
              <a:spcAft>
                <a:spcPts val="0"/>
              </a:spcAft>
              <a:buNone/>
            </a:pPr>
            <a:r>
              <a:rPr lang="en" dirty="0"/>
              <a:t>Advanced search is the type of search with which you can specify many conditions for the search. You can also use text search or keyword search and then set your search preference to get the same results. </a:t>
            </a:r>
            <a:endParaRPr dirty="0"/>
          </a:p>
          <a:p>
            <a:pPr marL="0" lvl="0" indent="0" algn="l" rtl="0">
              <a:spcBef>
                <a:spcPts val="0"/>
              </a:spcBef>
              <a:spcAft>
                <a:spcPts val="0"/>
              </a:spcAft>
              <a:buNone/>
            </a:pPr>
            <a:r>
              <a:rPr lang="en" dirty="0"/>
              <a:t>There are several predefined search here.</a:t>
            </a:r>
            <a:endParaRPr dirty="0"/>
          </a:p>
          <a:p>
            <a:pPr marL="0" lvl="0" indent="0" algn="l" rtl="0">
              <a:spcBef>
                <a:spcPts val="0"/>
              </a:spcBef>
              <a:spcAft>
                <a:spcPts val="0"/>
              </a:spcAft>
              <a:buNone/>
            </a:pPr>
            <a:r>
              <a:rPr lang="en" dirty="0"/>
              <a:t>New/Modified opportunities is the search for the opportunities over the past seven days;</a:t>
            </a:r>
            <a:endParaRPr dirty="0"/>
          </a:p>
          <a:p>
            <a:pPr marL="0" lvl="0" indent="0" algn="l" rtl="0">
              <a:spcBef>
                <a:spcPts val="0"/>
              </a:spcBef>
              <a:spcAft>
                <a:spcPts val="0"/>
              </a:spcAft>
              <a:buNone/>
            </a:pPr>
            <a:r>
              <a:rPr lang="en" dirty="0"/>
              <a:t>Impending deadlines is to search for the opportunities with deadlines in the next 8 weeks or with open deadlines.</a:t>
            </a:r>
            <a:endParaRPr dirty="0"/>
          </a:p>
          <a:p>
            <a:pPr marL="0" lvl="0" indent="0" algn="l" rtl="0">
              <a:spcBef>
                <a:spcPts val="0"/>
              </a:spcBef>
              <a:spcAft>
                <a:spcPts val="0"/>
              </a:spcAft>
              <a:buNone/>
            </a:pPr>
            <a:r>
              <a:rPr lang="en" dirty="0"/>
              <a:t>Limited submission programs is the search (preference?)</a:t>
            </a:r>
            <a:endParaRPr dirty="0"/>
          </a:p>
          <a:p>
            <a:pPr marL="0" lvl="0" indent="0" algn="l" rtl="0">
              <a:spcBef>
                <a:spcPts val="0"/>
              </a:spcBef>
              <a:spcAft>
                <a:spcPts val="0"/>
              </a:spcAft>
              <a:buNone/>
            </a:pPr>
            <a:r>
              <a:rPr lang="en" dirty="0"/>
              <a:t>FedBiz opps are the search for the US business opprotunities which are sorted automatically by the date updated.</a:t>
            </a:r>
            <a:endParaRPr dirty="0"/>
          </a:p>
          <a:p>
            <a:pPr marL="0" lvl="0" indent="0" algn="l" rtl="0">
              <a:spcBef>
                <a:spcPts val="0"/>
              </a:spcBef>
              <a:spcAft>
                <a:spcPts val="0"/>
              </a:spcAft>
              <a:buNone/>
            </a:pPr>
            <a:r>
              <a:rPr lang="en" dirty="0"/>
              <a:t>The other 2 item, federal register guide and non-traditional sources are some guide and resources that you may use for your funding search. </a:t>
            </a:r>
          </a:p>
          <a:p>
            <a:pPr marL="342900" marR="0" lvl="0" indent="-342900" fontAlgn="base">
              <a:spcBef>
                <a:spcPts val="0"/>
              </a:spcBef>
              <a:spcAft>
                <a:spcPts val="0"/>
              </a:spcAft>
              <a:buFont typeface="+mj-lt"/>
              <a:buAutoNum type="alphaLcPeriod" startAt="2"/>
              <a:tabLst>
                <a:tab pos="457200" algn="l"/>
              </a:tabLst>
            </a:pPr>
            <a:r>
              <a:rPr lang="en-US" sz="1800" dirty="0">
                <a:effectLst/>
                <a:latin typeface="Arial" panose="020B0604020202020204" pitchFamily="34" charset="0"/>
                <a:ea typeface="Calibri" panose="020F0502020204030204" pitchFamily="34" charset="0"/>
              </a:rPr>
              <a:t>Basic Keyword Searching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romanLcPeriod"/>
              <a:tabLst>
                <a:tab pos="457200" algn="l"/>
              </a:tabLst>
            </a:pPr>
            <a:r>
              <a:rPr lang="en-US" sz="1800" dirty="0">
                <a:effectLst/>
                <a:latin typeface="Arial" panose="020B0604020202020204" pitchFamily="34" charset="0"/>
                <a:ea typeface="Calibri" panose="020F0502020204030204" pitchFamily="34" charset="0"/>
              </a:rPr>
              <a:t>Health literacy--- auto searches for both terms (auto adds AND between the terms)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rabicPeriod"/>
              <a:tabLst>
                <a:tab pos="457200" algn="l"/>
              </a:tabLst>
            </a:pPr>
            <a:r>
              <a:rPr lang="en-US" sz="1800" dirty="0">
                <a:effectLst/>
                <a:latin typeface="Arial" panose="020B0604020202020204" pitchFamily="34" charset="0"/>
                <a:ea typeface="Calibri" panose="020F0502020204030204" pitchFamily="34" charset="0"/>
              </a:rPr>
              <a:t>Can add OR, point out search help in upper right corner under help link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rabicPeriod" startAt="2"/>
              <a:tabLst>
                <a:tab pos="457200" algn="l"/>
              </a:tabLst>
            </a:pPr>
            <a:r>
              <a:rPr lang="en-US" sz="1800" dirty="0">
                <a:effectLst/>
                <a:latin typeface="Arial" panose="020B0604020202020204" pitchFamily="34" charset="0"/>
                <a:ea typeface="Calibri" panose="020F0502020204030204" pitchFamily="34" charset="0"/>
              </a:rPr>
              <a:t>Review an entry and show the different tabs—highlight the Keywords on first tab and the Opportunity URL on the last tab.  The opp. </a:t>
            </a:r>
            <a:r>
              <a:rPr lang="en-US" sz="1800" dirty="0" err="1">
                <a:effectLst/>
                <a:latin typeface="Arial" panose="020B0604020202020204" pitchFamily="34" charset="0"/>
                <a:ea typeface="Calibri" panose="020F0502020204030204" pitchFamily="34" charset="0"/>
              </a:rPr>
              <a:t>Url</a:t>
            </a:r>
            <a:r>
              <a:rPr lang="en-US" sz="1800" dirty="0">
                <a:effectLst/>
                <a:latin typeface="Arial" panose="020B0604020202020204" pitchFamily="34" charset="0"/>
                <a:ea typeface="Calibri" panose="020F0502020204030204" pitchFamily="34" charset="0"/>
              </a:rPr>
              <a:t> links to the website/funder offering the funds.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rabicPeriod" startAt="3"/>
              <a:tabLst>
                <a:tab pos="457200" algn="l"/>
              </a:tabLst>
            </a:pPr>
            <a:r>
              <a:rPr lang="en-US" sz="1800" dirty="0">
                <a:effectLst/>
                <a:latin typeface="Arial" panose="020B0604020202020204" pitchFamily="34" charset="0"/>
                <a:ea typeface="Calibri" panose="020F0502020204030204" pitchFamily="34" charset="0"/>
              </a:rPr>
              <a:t>Show how to email opp. In upper left OR bookmark opportunity if logged into account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49d28949c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49d28949c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fontAlgn="base">
              <a:spcBef>
                <a:spcPts val="0"/>
              </a:spcBef>
              <a:spcAft>
                <a:spcPts val="0"/>
              </a:spcAft>
              <a:buFont typeface="+mj-lt"/>
              <a:buNone/>
              <a:tabLst>
                <a:tab pos="457200" algn="l"/>
              </a:tabLst>
            </a:pPr>
            <a:r>
              <a:rPr lang="en" dirty="0"/>
              <a:t>Jeanne: </a:t>
            </a:r>
          </a:p>
          <a:p>
            <a:pPr marL="342900" marR="0" lvl="0" indent="-342900" fontAlgn="base">
              <a:spcBef>
                <a:spcPts val="0"/>
              </a:spcBef>
              <a:spcAft>
                <a:spcPts val="0"/>
              </a:spcAft>
              <a:buFont typeface="+mj-lt"/>
              <a:buAutoNum type="romanLcPeriod" startAt="2"/>
              <a:tabLst>
                <a:tab pos="457200" algn="l"/>
              </a:tabLst>
            </a:pPr>
            <a:r>
              <a:rPr lang="en" dirty="0"/>
              <a:t>Now let’s see preference. It is where you configure your search results, or filter the results before you do the searching.(demo) </a:t>
            </a:r>
            <a:r>
              <a:rPr lang="en-US" sz="1800" dirty="0">
                <a:effectLst/>
                <a:latin typeface="Arial" panose="020B0604020202020204" pitchFamily="34" charset="0"/>
                <a:ea typeface="Calibri" panose="020F0502020204030204" pitchFamily="34" charset="0"/>
              </a:rPr>
              <a:t>Show how to narrow by results by adding “Preferences” under the Preferences tab.  This helps refine your results.  If signed in, your preferences will be auto saved to your account.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rabicPeriod"/>
              <a:tabLst>
                <a:tab pos="457200" algn="l"/>
              </a:tabLst>
            </a:pPr>
            <a:r>
              <a:rPr lang="en-US" sz="1800" dirty="0">
                <a:effectLst/>
                <a:latin typeface="Arial" panose="020B0604020202020204" pitchFamily="34" charset="0"/>
                <a:ea typeface="Calibri" panose="020F0502020204030204" pitchFamily="34" charset="0"/>
              </a:rPr>
              <a:t>Example: Project Location --Select location as North Carolina. Results should be funding opportunities that allow for projects within North Carolina.  NOTE: if a location isn’t specified, it will come up anyway.  This is why you may see unrelated </a:t>
            </a:r>
            <a:r>
              <a:rPr lang="en-US" sz="1800" dirty="0" err="1">
                <a:effectLst/>
                <a:latin typeface="Arial" panose="020B0604020202020204" pitchFamily="34" charset="0"/>
                <a:ea typeface="Calibri" panose="020F0502020204030204" pitchFamily="34" charset="0"/>
              </a:rPr>
              <a:t>opps</a:t>
            </a:r>
            <a:r>
              <a:rPr lang="en-US" sz="1800" dirty="0">
                <a:effectLst/>
                <a:latin typeface="Arial" panose="020B0604020202020204" pitchFamily="34" charset="0"/>
                <a:ea typeface="Calibri" panose="020F0502020204030204" pitchFamily="34" charset="0"/>
              </a:rPr>
              <a:t> show up.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49d28949c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49d28949c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Jamie:</a:t>
            </a:r>
          </a:p>
          <a:p>
            <a:pPr marL="0" lvl="0" indent="0" algn="l" rtl="0">
              <a:spcBef>
                <a:spcPts val="0"/>
              </a:spcBef>
              <a:spcAft>
                <a:spcPts val="0"/>
              </a:spcAft>
              <a:buNone/>
            </a:pPr>
            <a:r>
              <a:rPr lang="en" dirty="0"/>
              <a:t>Public search: updated by </a:t>
            </a:r>
            <a:r>
              <a:rPr lang="en" sz="1050" dirty="0">
                <a:solidFill>
                  <a:srgbClr val="333333"/>
                </a:solidFill>
                <a:highlight>
                  <a:srgbClr val="FFFFFF"/>
                </a:highlight>
              </a:rPr>
              <a:t>Office of Sponsored Programs 2906 Greenville Centre</a:t>
            </a:r>
            <a:endParaRPr sz="1050" dirty="0">
              <a:solidFill>
                <a:srgbClr val="333333"/>
              </a:solidFill>
              <a:highlight>
                <a:srgbClr val="FFFFFF"/>
              </a:highlight>
            </a:endParaRPr>
          </a:p>
          <a:p>
            <a:pPr marL="0" lvl="0" indent="0" algn="l" rtl="0">
              <a:spcBef>
                <a:spcPts val="0"/>
              </a:spcBef>
              <a:spcAft>
                <a:spcPts val="0"/>
              </a:spcAft>
              <a:buNone/>
            </a:pPr>
            <a:r>
              <a:rPr lang="en" sz="1050" dirty="0">
                <a:solidFill>
                  <a:srgbClr val="333333"/>
                </a:solidFill>
                <a:highlight>
                  <a:srgbClr val="FFFFFF"/>
                </a:highlight>
              </a:rPr>
              <a:t>You can save your search as “saved search”. By the time you save it, you can set the funding alerts. You can also set the funding alerts of your saved search later in “funding alerts”</a:t>
            </a:r>
            <a:endParaRPr sz="1050" dirty="0">
              <a:solidFill>
                <a:srgbClr val="333333"/>
              </a:solidFill>
              <a:highlight>
                <a:srgbClr val="FFFFFF"/>
              </a:highlight>
            </a:endParaRPr>
          </a:p>
          <a:p>
            <a:pPr marL="0" lvl="0" indent="0" algn="l" rtl="0">
              <a:spcBef>
                <a:spcPts val="0"/>
              </a:spcBef>
              <a:spcAft>
                <a:spcPts val="0"/>
              </a:spcAft>
              <a:buNone/>
            </a:pPr>
            <a:r>
              <a:rPr lang="en" sz="1050" dirty="0">
                <a:solidFill>
                  <a:srgbClr val="333333"/>
                </a:solidFill>
                <a:highlight>
                  <a:srgbClr val="FFFFFF"/>
                </a:highlight>
              </a:rPr>
              <a:t>Bookmark is to bookmark a single opportunity and you will need to create a group for your bookmarked opportunities or save it into an existing group.</a:t>
            </a:r>
          </a:p>
          <a:p>
            <a:pPr marL="342900" marR="0" lvl="0" indent="-342900" fontAlgn="base">
              <a:spcBef>
                <a:spcPts val="0"/>
              </a:spcBef>
              <a:spcAft>
                <a:spcPts val="0"/>
              </a:spcAft>
              <a:buFont typeface="+mj-lt"/>
              <a:buAutoNum type="alphaLcPeriod" startAt="3"/>
              <a:tabLst>
                <a:tab pos="457200" algn="l"/>
              </a:tabLst>
            </a:pPr>
            <a:r>
              <a:rPr lang="en-US" sz="1800" dirty="0">
                <a:effectLst/>
                <a:latin typeface="Arial" panose="020B0604020202020204" pitchFamily="34" charset="0"/>
                <a:ea typeface="Calibri" panose="020F0502020204030204" pitchFamily="34" charset="0"/>
              </a:rPr>
              <a:t>Your Account: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romanLcPeriod"/>
              <a:tabLst>
                <a:tab pos="457200" algn="l"/>
              </a:tabLst>
            </a:pPr>
            <a:r>
              <a:rPr lang="en-US" sz="1800" dirty="0">
                <a:effectLst/>
                <a:latin typeface="Arial" panose="020B0604020202020204" pitchFamily="34" charset="0"/>
                <a:ea typeface="Calibri" panose="020F0502020204030204" pitchFamily="34" charset="0"/>
              </a:rPr>
              <a:t>Log into SPIN, and show the same search.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rabicPeriod"/>
              <a:tabLst>
                <a:tab pos="457200" algn="l"/>
              </a:tabLst>
            </a:pPr>
            <a:r>
              <a:rPr lang="en-US" sz="1800" dirty="0">
                <a:effectLst/>
                <a:latin typeface="Arial" panose="020B0604020202020204" pitchFamily="34" charset="0"/>
                <a:ea typeface="Calibri" panose="020F0502020204030204" pitchFamily="34" charset="0"/>
              </a:rPr>
              <a:t>Save Search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rabicPeriod" startAt="2"/>
              <a:tabLst>
                <a:tab pos="457200" algn="l"/>
              </a:tabLst>
            </a:pPr>
            <a:r>
              <a:rPr lang="en-US" sz="1800" dirty="0">
                <a:effectLst/>
                <a:latin typeface="Arial" panose="020B0604020202020204" pitchFamily="34" charset="0"/>
                <a:ea typeface="Calibri" panose="020F0502020204030204" pitchFamily="34" charset="0"/>
              </a:rPr>
              <a:t>Bookmark 1-2 options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sz="1050" dirty="0">
              <a:solidFill>
                <a:srgbClr val="333333"/>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9d28949c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49d28949c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Jamie: </a:t>
            </a:r>
          </a:p>
          <a:p>
            <a:pPr marL="0" lvl="0" indent="0" algn="l" rtl="0">
              <a:spcBef>
                <a:spcPts val="0"/>
              </a:spcBef>
              <a:spcAft>
                <a:spcPts val="0"/>
              </a:spcAft>
              <a:buNone/>
            </a:pPr>
            <a:r>
              <a:rPr lang="en" dirty="0"/>
              <a:t>They have the same principles of searching. FDO has a better user interface with the auto droplist and tips in the fields.</a:t>
            </a:r>
            <a:endParaRPr dirty="0"/>
          </a:p>
          <a:p>
            <a:pPr marL="0" lvl="0" indent="0" algn="l" rtl="0">
              <a:spcBef>
                <a:spcPts val="0"/>
              </a:spcBef>
              <a:spcAft>
                <a:spcPts val="0"/>
              </a:spcAft>
              <a:buNone/>
            </a:pPr>
            <a:r>
              <a:rPr lang="en" dirty="0"/>
              <a:t>FDO is more like a grants record database that you can find how did the fundings and grants do, who was the recepients and who was the grantmaker, how was the funding details, etc. It offers good reference information.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9d28949c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49d28949c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fontAlgn="base">
              <a:spcBef>
                <a:spcPts val="0"/>
              </a:spcBef>
              <a:spcAft>
                <a:spcPts val="0"/>
              </a:spcAft>
              <a:buFont typeface="+mj-lt"/>
              <a:buNone/>
              <a:tabLst>
                <a:tab pos="457200" algn="l"/>
              </a:tabLst>
            </a:pPr>
            <a:r>
              <a:rPr lang="en-US" sz="1800" dirty="0">
                <a:solidFill>
                  <a:srgbClr val="000000"/>
                </a:solidFill>
                <a:effectLst/>
                <a:latin typeface="Arial" panose="020B0604020202020204" pitchFamily="34" charset="0"/>
                <a:ea typeface="Calibri" panose="020F0502020204030204" pitchFamily="34" charset="0"/>
              </a:rPr>
              <a:t>Jamie: </a:t>
            </a:r>
          </a:p>
          <a:p>
            <a:pPr marL="342900" marR="0" lvl="0" indent="-342900" fontAlgn="base">
              <a:spcBef>
                <a:spcPts val="0"/>
              </a:spcBef>
              <a:spcAft>
                <a:spcPts val="0"/>
              </a:spcAft>
              <a:buFont typeface="+mj-lt"/>
              <a:buAutoNum type="alphaLcPeriod"/>
              <a:tabLst>
                <a:tab pos="457200" algn="l"/>
              </a:tabLst>
            </a:pPr>
            <a:r>
              <a:rPr lang="en-US" sz="1800" dirty="0">
                <a:solidFill>
                  <a:srgbClr val="000000"/>
                </a:solidFill>
                <a:effectLst/>
                <a:latin typeface="Arial" panose="020B0604020202020204" pitchFamily="34" charset="0"/>
                <a:ea typeface="Calibri" panose="020F0502020204030204" pitchFamily="34" charset="0"/>
              </a:rPr>
              <a:t>Foundation Directory: exercise AND youth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romanLcPeriod"/>
              <a:tabLst>
                <a:tab pos="457200" algn="l"/>
              </a:tabLst>
            </a:pPr>
            <a:r>
              <a:rPr lang="en-US" sz="1800" dirty="0" err="1">
                <a:solidFill>
                  <a:srgbClr val="000000"/>
                </a:solidFill>
                <a:effectLst/>
                <a:latin typeface="Arial" panose="020B0604020202020204" pitchFamily="34" charset="0"/>
                <a:ea typeface="Calibri" panose="020F0502020204030204" pitchFamily="34" charset="0"/>
              </a:rPr>
              <a:t>PowerSearch</a:t>
            </a:r>
            <a:r>
              <a:rPr lang="en-US" sz="1800" dirty="0">
                <a:solidFill>
                  <a:srgbClr val="000000"/>
                </a:solidFill>
                <a:effectLst/>
                <a:latin typeface="Arial" panose="020B0604020202020204" pitchFamily="34" charset="0"/>
                <a:ea typeface="Calibri" panose="020F0502020204030204" pitchFamily="34" charset="0"/>
              </a:rPr>
              <a:t> and refine to Grantmakers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rabicPeriod"/>
              <a:tabLst>
                <a:tab pos="457200" algn="l"/>
              </a:tabLst>
            </a:pPr>
            <a:r>
              <a:rPr lang="en-US" sz="1800" dirty="0">
                <a:solidFill>
                  <a:srgbClr val="000000"/>
                </a:solidFill>
                <a:effectLst/>
                <a:latin typeface="Arial" panose="020B0604020202020204" pitchFamily="34" charset="0"/>
                <a:ea typeface="Calibri" panose="020F0502020204030204" pitchFamily="34" charset="0"/>
              </a:rPr>
              <a:t>Point out “Geographic Focus” and “Applications Accepted”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lphaLcPeriod"/>
              <a:tabLst>
                <a:tab pos="457200" algn="l"/>
              </a:tabLst>
            </a:pPr>
            <a:r>
              <a:rPr lang="en-US" sz="1800" dirty="0">
                <a:solidFill>
                  <a:srgbClr val="000000"/>
                </a:solidFill>
                <a:effectLst/>
                <a:latin typeface="Arial" panose="020B0604020202020204" pitchFamily="34" charset="0"/>
                <a:ea typeface="Calibri" panose="020F0502020204030204" pitchFamily="34" charset="0"/>
              </a:rPr>
              <a:t>Select “North Carolina” </a:t>
            </a:r>
          </a:p>
          <a:p>
            <a:pPr marL="342900" marR="0" lvl="0" indent="-342900" fontAlgn="base">
              <a:spcBef>
                <a:spcPts val="0"/>
              </a:spcBef>
              <a:spcAft>
                <a:spcPts val="0"/>
              </a:spcAft>
              <a:buFont typeface="+mj-lt"/>
              <a:buAutoNum type="alphaLcPeriod"/>
              <a:tabLst>
                <a:tab pos="457200" algn="l"/>
              </a:tabLst>
            </a:pP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
                <a:srgbClr val="000000"/>
              </a:buClr>
              <a:buSzPts val="1100"/>
              <a:buFont typeface="+mj-lt"/>
              <a:buAutoNum type="alphaLcPeriod"/>
              <a:tabLst>
                <a:tab pos="457200" algn="l"/>
              </a:tabLst>
              <a:defRPr/>
            </a:pPr>
            <a:r>
              <a:rPr lang="en-US" sz="1800" dirty="0">
                <a:solidFill>
                  <a:srgbClr val="000000"/>
                </a:solidFill>
                <a:effectLst/>
                <a:latin typeface="Arial" panose="020B0604020202020204" pitchFamily="34" charset="0"/>
                <a:ea typeface="Calibri" panose="020F0502020204030204" pitchFamily="34" charset="0"/>
              </a:rPr>
              <a:t>Grants--Same search, go to first example </a:t>
            </a:r>
            <a:endParaRPr lang="en-US" sz="18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mj-lt"/>
              <a:buAutoNum type="alphaLcPeriod"/>
              <a:tabLst>
                <a:tab pos="457200" algn="l"/>
              </a:tabLst>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445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lossj19@ec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hooverj@ecu.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scholarlycomm@ecu.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mailto:qiux24@ecu.edu" TargetMode="External"/><Relationship Id="rId4" Type="http://schemas.openxmlformats.org/officeDocument/2006/relationships/hyperlink" Target="mailto:blossj19@ecu.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lib.ecu.edu/databases/go/191" TargetMode="External"/><Relationship Id="rId3" Type="http://schemas.openxmlformats.org/officeDocument/2006/relationships/hyperlink" Target="https://libguides.ecu.edu/grants/ResearchGrants" TargetMode="External"/><Relationship Id="rId7" Type="http://schemas.openxmlformats.org/officeDocument/2006/relationships/hyperlink" Target="https://lib.ecu.edu/databases/go/54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lib.ecu.edu/databases?type=9#az" TargetMode="External"/><Relationship Id="rId5" Type="http://schemas.openxmlformats.org/officeDocument/2006/relationships/hyperlink" Target="https://lib.ecu.edu/databases" TargetMode="External"/><Relationship Id="rId10" Type="http://schemas.openxmlformats.org/officeDocument/2006/relationships/image" Target="../media/image1.png"/><Relationship Id="rId4" Type="http://schemas.openxmlformats.org/officeDocument/2006/relationships/hyperlink" Target="https://info.ecu.edu/libraries/" TargetMode="External"/><Relationship Id="rId9" Type="http://schemas.openxmlformats.org/officeDocument/2006/relationships/hyperlink" Target="https://librarycatalog.ec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give.ecu.edu/s/722/19/adv-interior.aspx?sid=722&amp;gid=1&amp;pgid=2169"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mailto:ECU_CFR@ec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Using Grant Databases to Find Funding Opportunities</a:t>
            </a:r>
            <a:endParaRPr>
              <a:latin typeface="Calibri"/>
              <a:ea typeface="Calibri"/>
              <a:cs typeface="Calibri"/>
              <a:sym typeface="Calibri"/>
            </a:endParaRPr>
          </a:p>
        </p:txBody>
      </p:sp>
      <p:sp>
        <p:nvSpPr>
          <p:cNvPr id="87" name="Google Shape;87;p13"/>
          <p:cNvSpPr txBox="1">
            <a:spLocks noGrp="1"/>
          </p:cNvSpPr>
          <p:nvPr>
            <p:ph type="subTitle" idx="1"/>
          </p:nvPr>
        </p:nvSpPr>
        <p:spPr>
          <a:xfrm>
            <a:off x="311700" y="3062725"/>
            <a:ext cx="8520600" cy="145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Jamie Bloss – Research Librarian and Jeanne Hoover - Head, Scholarly Communication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hlinkClick r:id="rId3"/>
              </a:rPr>
              <a:t>blossj19@ecu.edu</a:t>
            </a:r>
            <a:endParaRPr lang="en" dirty="0"/>
          </a:p>
          <a:p>
            <a:pPr marL="0" lvl="0" indent="0" algn="l" rtl="0">
              <a:spcBef>
                <a:spcPts val="0"/>
              </a:spcBef>
              <a:spcAft>
                <a:spcPts val="0"/>
              </a:spcAft>
              <a:buNone/>
            </a:pPr>
            <a:r>
              <a:rPr lang="en-US" dirty="0">
                <a:hlinkClick r:id="rId4"/>
              </a:rPr>
              <a:t>hooverj@ecu.edu</a:t>
            </a:r>
            <a:r>
              <a:rPr lang="en" dirty="0"/>
              <a:t> </a:t>
            </a:r>
            <a:endParaRPr dirty="0"/>
          </a:p>
        </p:txBody>
      </p:sp>
      <p:grpSp>
        <p:nvGrpSpPr>
          <p:cNvPr id="88" name="Google Shape;88;p13"/>
          <p:cNvGrpSpPr/>
          <p:nvPr/>
        </p:nvGrpSpPr>
        <p:grpSpPr>
          <a:xfrm>
            <a:off x="0" y="6096"/>
            <a:ext cx="9144000" cy="609604"/>
            <a:chOff x="0" y="6096"/>
            <a:chExt cx="9144000" cy="609604"/>
          </a:xfrm>
        </p:grpSpPr>
        <p:sp>
          <p:nvSpPr>
            <p:cNvPr id="89" name="Google Shape;89;p13"/>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3" descr="East Carolina University Libraries"/>
            <p:cNvPicPr preferRelativeResize="0"/>
            <p:nvPr/>
          </p:nvPicPr>
          <p:blipFill rotWithShape="1">
            <a:blip r:embed="rId5">
              <a:alphaModFix/>
            </a:blip>
            <a:srcRect/>
            <a:stretch/>
          </p:blipFill>
          <p:spPr>
            <a:xfrm>
              <a:off x="76200" y="6096"/>
              <a:ext cx="2780120" cy="609600"/>
            </a:xfrm>
            <a:prstGeom prst="rect">
              <a:avLst/>
            </a:prstGeom>
            <a:solidFill>
              <a:srgbClr val="7030A0"/>
            </a:solid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40870EEE-7E71-F237-4E9E-272160A85901}"/>
            </a:ext>
          </a:extLst>
        </p:cNvPr>
        <p:cNvGrpSpPr/>
        <p:nvPr/>
      </p:nvGrpSpPr>
      <p:grpSpPr>
        <a:xfrm>
          <a:off x="0" y="0"/>
          <a:ext cx="0" cy="0"/>
          <a:chOff x="0" y="0"/>
          <a:chExt cx="0" cy="0"/>
        </a:xfrm>
      </p:grpSpPr>
      <p:sp>
        <p:nvSpPr>
          <p:cNvPr id="95" name="Google Shape;95;p14">
            <a:extLst>
              <a:ext uri="{FF2B5EF4-FFF2-40B4-BE49-F238E27FC236}">
                <a16:creationId xmlns:a16="http://schemas.microsoft.com/office/drawing/2014/main" id="{E44A4CCB-1144-730C-4E20-D254EF90644A}"/>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Additional Resarch &amp; Publication Support</a:t>
            </a:r>
            <a:endParaRPr dirty="0"/>
          </a:p>
        </p:txBody>
      </p:sp>
      <p:sp>
        <p:nvSpPr>
          <p:cNvPr id="96" name="Google Shape;96;p14">
            <a:extLst>
              <a:ext uri="{FF2B5EF4-FFF2-40B4-BE49-F238E27FC236}">
                <a16:creationId xmlns:a16="http://schemas.microsoft.com/office/drawing/2014/main" id="{0626975D-BE6A-5AC7-D042-C7CA91C29BF1}"/>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dirty="0"/>
              <a:t>Journal selection and research impact metrics</a:t>
            </a:r>
          </a:p>
          <a:p>
            <a:pPr marL="457200" lvl="0" indent="-311150" algn="l" rtl="0">
              <a:spcBef>
                <a:spcPts val="0"/>
              </a:spcBef>
              <a:spcAft>
                <a:spcPts val="0"/>
              </a:spcAft>
              <a:buSzPts val="1300"/>
              <a:buChar char="●"/>
            </a:pPr>
            <a:r>
              <a:rPr lang="en-US" dirty="0"/>
              <a:t>Data management support, including review of data management plans*</a:t>
            </a:r>
          </a:p>
          <a:p>
            <a:pPr marL="457200" lvl="0" indent="-311150" algn="l" rtl="0">
              <a:spcBef>
                <a:spcPts val="0"/>
              </a:spcBef>
              <a:spcAft>
                <a:spcPts val="0"/>
              </a:spcAft>
              <a:buSzPts val="1300"/>
              <a:buChar char="●"/>
            </a:pPr>
            <a:r>
              <a:rPr lang="en-US" dirty="0"/>
              <a:t>Support with ORCID IDs, </a:t>
            </a:r>
            <a:r>
              <a:rPr lang="en-US" dirty="0" err="1"/>
              <a:t>ScienCV</a:t>
            </a:r>
            <a:r>
              <a:rPr lang="en-US" dirty="0"/>
              <a:t>, and NIH/NSF </a:t>
            </a:r>
            <a:r>
              <a:rPr lang="en-US" dirty="0" err="1"/>
              <a:t>biosketches</a:t>
            </a:r>
            <a:endParaRPr dirty="0"/>
          </a:p>
          <a:p>
            <a:pPr marL="457200" lvl="0" indent="-311150" algn="l" rtl="0">
              <a:spcBef>
                <a:spcPts val="0"/>
              </a:spcBef>
              <a:spcAft>
                <a:spcPts val="0"/>
              </a:spcAft>
              <a:buSzPts val="1300"/>
              <a:buChar char="●"/>
            </a:pPr>
            <a:r>
              <a:rPr lang="en" dirty="0"/>
              <a:t>Systematic review and other evidence synthesis assistance</a:t>
            </a:r>
          </a:p>
          <a:p>
            <a:pPr marL="457200" lvl="0" indent="-311150" algn="l" rtl="0">
              <a:spcBef>
                <a:spcPts val="0"/>
              </a:spcBef>
              <a:spcAft>
                <a:spcPts val="0"/>
              </a:spcAft>
              <a:buSzPts val="1300"/>
              <a:buChar char="●"/>
            </a:pPr>
            <a:r>
              <a:rPr lang="en" dirty="0"/>
              <a:t>Copyright and Fair Use </a:t>
            </a:r>
          </a:p>
          <a:p>
            <a:pPr marL="457200" lvl="0" indent="-311150" algn="l" rtl="0">
              <a:spcBef>
                <a:spcPts val="0"/>
              </a:spcBef>
              <a:spcAft>
                <a:spcPts val="0"/>
              </a:spcAft>
              <a:buSzPts val="1300"/>
              <a:buChar char="●"/>
            </a:pPr>
            <a:r>
              <a:rPr lang="en" dirty="0"/>
              <a:t>Open access publishing support, including options for free or reduced OA costs for ECU authors</a:t>
            </a:r>
          </a:p>
          <a:p>
            <a:pPr marL="457200" lvl="0" indent="-311150" algn="l" rtl="0">
              <a:spcBef>
                <a:spcPts val="0"/>
              </a:spcBef>
              <a:spcAft>
                <a:spcPts val="0"/>
              </a:spcAft>
              <a:buSzPts val="1300"/>
              <a:buChar char="●"/>
            </a:pPr>
            <a:endParaRPr lang="en" dirty="0"/>
          </a:p>
          <a:p>
            <a:pPr marL="146050" lvl="0" indent="0" algn="l" rtl="0">
              <a:spcBef>
                <a:spcPts val="0"/>
              </a:spcBef>
              <a:spcAft>
                <a:spcPts val="0"/>
              </a:spcAft>
              <a:buSzPts val="1300"/>
              <a:buNone/>
            </a:pPr>
            <a:endParaRPr lang="en" dirty="0"/>
          </a:p>
          <a:p>
            <a:pPr marL="146050" lvl="0" indent="0" algn="l" rtl="0">
              <a:spcBef>
                <a:spcPts val="0"/>
              </a:spcBef>
              <a:spcAft>
                <a:spcPts val="0"/>
              </a:spcAft>
              <a:buSzPts val="1300"/>
              <a:buNone/>
            </a:pPr>
            <a:r>
              <a:rPr lang="en" dirty="0"/>
              <a:t>      </a:t>
            </a:r>
            <a:r>
              <a:rPr lang="en" b="1" dirty="0"/>
              <a:t>Joyner Library</a:t>
            </a:r>
            <a:r>
              <a:rPr lang="en" dirty="0"/>
              <a:t>				          </a:t>
            </a:r>
            <a:r>
              <a:rPr lang="en" b="1" dirty="0"/>
              <a:t>Laupus Library</a:t>
            </a:r>
          </a:p>
          <a:p>
            <a:pPr marL="146050" lvl="0" indent="0" algn="l" rtl="0">
              <a:spcBef>
                <a:spcPts val="0"/>
              </a:spcBef>
              <a:spcAft>
                <a:spcPts val="0"/>
              </a:spcAft>
              <a:buSzPts val="1300"/>
              <a:buNone/>
            </a:pPr>
            <a:r>
              <a:rPr lang="en" dirty="0">
                <a:hlinkClick r:id="rId3"/>
              </a:rPr>
              <a:t>scholarlycomm@ecu.edu</a:t>
            </a:r>
            <a:r>
              <a:rPr lang="en" dirty="0"/>
              <a:t>			Jamie Bloss, </a:t>
            </a:r>
            <a:r>
              <a:rPr lang="en" dirty="0">
                <a:hlinkClick r:id="rId4"/>
              </a:rPr>
              <a:t>blossj19@ecu.edu</a:t>
            </a:r>
            <a:endParaRPr lang="en" dirty="0"/>
          </a:p>
          <a:p>
            <a:pPr marL="146050" lvl="0" indent="0" algn="l" rtl="0">
              <a:spcBef>
                <a:spcPts val="0"/>
              </a:spcBef>
              <a:spcAft>
                <a:spcPts val="0"/>
              </a:spcAft>
              <a:buSzPts val="1300"/>
              <a:buNone/>
            </a:pPr>
            <a:r>
              <a:rPr lang="en" dirty="0"/>
              <a:t>					Xiaolan Qiu,	</a:t>
            </a:r>
            <a:r>
              <a:rPr lang="en" dirty="0">
                <a:hlinkClick r:id="rId5"/>
              </a:rPr>
              <a:t>qiux24@ecu.edu</a:t>
            </a:r>
            <a:r>
              <a:rPr lang="en" dirty="0"/>
              <a:t> *</a:t>
            </a:r>
          </a:p>
        </p:txBody>
      </p:sp>
      <p:grpSp>
        <p:nvGrpSpPr>
          <p:cNvPr id="97" name="Google Shape;97;p14">
            <a:extLst>
              <a:ext uri="{FF2B5EF4-FFF2-40B4-BE49-F238E27FC236}">
                <a16:creationId xmlns:a16="http://schemas.microsoft.com/office/drawing/2014/main" id="{0F3CD9DA-0222-A87E-7275-D0640FC79D2A}"/>
              </a:ext>
            </a:extLst>
          </p:cNvPr>
          <p:cNvGrpSpPr/>
          <p:nvPr/>
        </p:nvGrpSpPr>
        <p:grpSpPr>
          <a:xfrm>
            <a:off x="0" y="6096"/>
            <a:ext cx="9144000" cy="609604"/>
            <a:chOff x="0" y="6096"/>
            <a:chExt cx="9144000" cy="609604"/>
          </a:xfrm>
        </p:grpSpPr>
        <p:sp>
          <p:nvSpPr>
            <p:cNvPr id="98" name="Google Shape;98;p14">
              <a:extLst>
                <a:ext uri="{FF2B5EF4-FFF2-40B4-BE49-F238E27FC236}">
                  <a16:creationId xmlns:a16="http://schemas.microsoft.com/office/drawing/2014/main" id="{AE02D7DE-04B4-3A49-B7DD-88B8D259808F}"/>
                </a:ext>
              </a:extLst>
            </p:cNvPr>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14" descr="East Carolina University Libraries">
              <a:extLst>
                <a:ext uri="{FF2B5EF4-FFF2-40B4-BE49-F238E27FC236}">
                  <a16:creationId xmlns:a16="http://schemas.microsoft.com/office/drawing/2014/main" id="{2711C44A-CDC6-B20A-6633-AB2A9A66E80A}"/>
                </a:ext>
              </a:extLst>
            </p:cNvPr>
            <p:cNvPicPr preferRelativeResize="0"/>
            <p:nvPr/>
          </p:nvPicPr>
          <p:blipFill rotWithShape="1">
            <a:blip r:embed="rId6">
              <a:alphaModFix/>
            </a:blip>
            <a:srcRect/>
            <a:stretch/>
          </p:blipFill>
          <p:spPr>
            <a:xfrm>
              <a:off x="76200" y="6096"/>
              <a:ext cx="2780120" cy="609600"/>
            </a:xfrm>
            <a:prstGeom prst="rect">
              <a:avLst/>
            </a:prstGeom>
            <a:solidFill>
              <a:srgbClr val="7030A0"/>
            </a:solidFill>
            <a:ln>
              <a:noFill/>
            </a:ln>
          </p:spPr>
        </p:pic>
      </p:grpSp>
    </p:spTree>
    <p:extLst>
      <p:ext uri="{BB962C8B-B14F-4D97-AF65-F5344CB8AC3E}">
        <p14:creationId xmlns:p14="http://schemas.microsoft.com/office/powerpoint/2010/main" val="315314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727800" y="2052300"/>
            <a:ext cx="3590467" cy="10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Thank you!</a:t>
            </a:r>
            <a:br>
              <a:rPr lang="en" sz="3600" dirty="0"/>
            </a:br>
            <a:r>
              <a:rPr lang="en" sz="3600" dirty="0"/>
              <a:t>Please fill out feedback form. </a:t>
            </a:r>
            <a:endParaRPr sz="3600" dirty="0"/>
          </a:p>
        </p:txBody>
      </p:sp>
      <p:grpSp>
        <p:nvGrpSpPr>
          <p:cNvPr id="162" name="Google Shape;162;p20"/>
          <p:cNvGrpSpPr/>
          <p:nvPr/>
        </p:nvGrpSpPr>
        <p:grpSpPr>
          <a:xfrm>
            <a:off x="0" y="6096"/>
            <a:ext cx="9144000" cy="609604"/>
            <a:chOff x="0" y="6096"/>
            <a:chExt cx="9144000" cy="609604"/>
          </a:xfrm>
        </p:grpSpPr>
        <p:sp>
          <p:nvSpPr>
            <p:cNvPr id="163" name="Google Shape;163;p20"/>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p20" descr="East Carolina University Libraries"/>
            <p:cNvPicPr preferRelativeResize="0"/>
            <p:nvPr/>
          </p:nvPicPr>
          <p:blipFill rotWithShape="1">
            <a:blip r:embed="rId3">
              <a:alphaModFix/>
            </a:blip>
            <a:srcRect/>
            <a:stretch/>
          </p:blipFill>
          <p:spPr>
            <a:xfrm>
              <a:off x="76200" y="6096"/>
              <a:ext cx="2780120" cy="609600"/>
            </a:xfrm>
            <a:prstGeom prst="rect">
              <a:avLst/>
            </a:prstGeom>
            <a:solidFill>
              <a:srgbClr val="7030A0"/>
            </a:solidFill>
            <a:ln>
              <a:noFill/>
            </a:ln>
          </p:spPr>
        </p:pic>
      </p:grpSp>
      <p:pic>
        <p:nvPicPr>
          <p:cNvPr id="2" name="Content Placeholder 6" descr="A qr code with a white background&#10;&#10;Description automatically generated">
            <a:extLst>
              <a:ext uri="{FF2B5EF4-FFF2-40B4-BE49-F238E27FC236}">
                <a16:creationId xmlns:a16="http://schemas.microsoft.com/office/drawing/2014/main" id="{A9F8AE15-E14B-7CAC-F5F9-83597C96A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734" y="1026319"/>
            <a:ext cx="3881437" cy="38814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 and learning outcomes </a:t>
            </a:r>
            <a:endParaRPr dirty="0"/>
          </a:p>
        </p:txBody>
      </p:sp>
      <p:sp>
        <p:nvSpPr>
          <p:cNvPr id="96" name="Google Shape;96;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dirty="0"/>
              <a:t>Locate grant research sources on the library homepages</a:t>
            </a:r>
          </a:p>
          <a:p>
            <a:pPr marL="457200" lvl="0" indent="-311150" algn="l" rtl="0">
              <a:spcBef>
                <a:spcPts val="0"/>
              </a:spcBef>
              <a:spcAft>
                <a:spcPts val="0"/>
              </a:spcAft>
              <a:buSzPts val="1300"/>
              <a:buChar char="●"/>
            </a:pPr>
            <a:r>
              <a:rPr lang="en" dirty="0"/>
              <a:t>Be able to access and run a search in the SPIN </a:t>
            </a:r>
            <a:r>
              <a:rPr lang="en-US" dirty="0"/>
              <a:t>database</a:t>
            </a:r>
          </a:p>
          <a:p>
            <a:pPr marL="457200" lvl="0" indent="-311150" algn="l" rtl="0">
              <a:spcBef>
                <a:spcPts val="0"/>
              </a:spcBef>
              <a:spcAft>
                <a:spcPts val="0"/>
              </a:spcAft>
              <a:buSzPts val="1300"/>
              <a:buChar char="●"/>
            </a:pPr>
            <a:r>
              <a:rPr lang="en-US" dirty="0"/>
              <a:t>Recall how to set up SPIN funding alerts </a:t>
            </a:r>
            <a:endParaRPr dirty="0"/>
          </a:p>
          <a:p>
            <a:pPr marL="457200" lvl="0" indent="-311150" algn="l" rtl="0">
              <a:spcBef>
                <a:spcPts val="0"/>
              </a:spcBef>
              <a:spcAft>
                <a:spcPts val="0"/>
              </a:spcAft>
              <a:buSzPts val="1300"/>
              <a:buChar char="●"/>
            </a:pPr>
            <a:r>
              <a:rPr lang="en" dirty="0"/>
              <a:t>Learn how to search the Foundation Directory Online</a:t>
            </a:r>
            <a:endParaRPr dirty="0"/>
          </a:p>
        </p:txBody>
      </p:sp>
      <p:grpSp>
        <p:nvGrpSpPr>
          <p:cNvPr id="97" name="Google Shape;97;p14"/>
          <p:cNvGrpSpPr/>
          <p:nvPr/>
        </p:nvGrpSpPr>
        <p:grpSpPr>
          <a:xfrm>
            <a:off x="0" y="6096"/>
            <a:ext cx="9144000" cy="609604"/>
            <a:chOff x="0" y="6096"/>
            <a:chExt cx="9144000" cy="609604"/>
          </a:xfrm>
        </p:grpSpPr>
        <p:sp>
          <p:nvSpPr>
            <p:cNvPr id="98" name="Google Shape;98;p14"/>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14" descr="East Carolina University Libraries"/>
            <p:cNvPicPr preferRelativeResize="0"/>
            <p:nvPr/>
          </p:nvPicPr>
          <p:blipFill rotWithShape="1">
            <a:blip r:embed="rId3">
              <a:alphaModFix/>
            </a:blip>
            <a:srcRect/>
            <a:stretch/>
          </p:blipFill>
          <p:spPr>
            <a:xfrm>
              <a:off x="76200" y="6096"/>
              <a:ext cx="2780120" cy="609600"/>
            </a:xfrm>
            <a:prstGeom prst="rect">
              <a:avLst/>
            </a:prstGeom>
            <a:solidFill>
              <a:srgbClr val="7030A0"/>
            </a:solid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Library homepage &amp; links for access</a:t>
            </a:r>
            <a:endParaRPr dirty="0"/>
          </a:p>
        </p:txBody>
      </p:sp>
      <p:sp>
        <p:nvSpPr>
          <p:cNvPr id="96" name="Google Shape;96;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dirty="0"/>
              <a:t>Grant Research Guide link: </a:t>
            </a:r>
            <a:r>
              <a:rPr lang="en-US" dirty="0">
                <a:hlinkClick r:id="rId3"/>
              </a:rPr>
              <a:t>Grants for Research - Grants - Research Guides at East Carolina University Libraries (ecu.edu)</a:t>
            </a:r>
            <a:endParaRPr lang="en-US" dirty="0"/>
          </a:p>
          <a:p>
            <a:pPr marL="457200" lvl="0" indent="-311150" algn="l" rtl="0">
              <a:spcBef>
                <a:spcPts val="0"/>
              </a:spcBef>
              <a:spcAft>
                <a:spcPts val="0"/>
              </a:spcAft>
              <a:buSzPts val="1300"/>
              <a:buChar char="●"/>
            </a:pPr>
            <a:r>
              <a:rPr lang="en-US" dirty="0"/>
              <a:t>Libraries link: </a:t>
            </a:r>
            <a:r>
              <a:rPr lang="en-US" dirty="0">
                <a:hlinkClick r:id="rId4"/>
              </a:rPr>
              <a:t>Libraries | Information | ECU</a:t>
            </a:r>
            <a:endParaRPr lang="en-US" dirty="0"/>
          </a:p>
          <a:p>
            <a:r>
              <a:rPr lang="en-US"/>
              <a:t>Databases: </a:t>
            </a:r>
            <a:r>
              <a:rPr lang="en-US" dirty="0">
                <a:hlinkClick r:id="rId5"/>
              </a:rPr>
              <a:t>Database List - ECU Libraries</a:t>
            </a:r>
            <a:r>
              <a:rPr lang="en-US"/>
              <a:t> &amp; </a:t>
            </a:r>
            <a:r>
              <a:rPr lang="en-US" dirty="0">
                <a:hlinkClick r:id="rId6"/>
              </a:rPr>
              <a:t>List of Grant Databases</a:t>
            </a:r>
            <a:endParaRPr lang="en-US" dirty="0"/>
          </a:p>
          <a:p>
            <a:pPr marL="457200" lvl="0" indent="-311150" algn="l" rtl="0">
              <a:spcBef>
                <a:spcPts val="0"/>
              </a:spcBef>
              <a:spcAft>
                <a:spcPts val="0"/>
              </a:spcAft>
              <a:buSzPts val="1300"/>
              <a:buChar char="●"/>
            </a:pPr>
            <a:r>
              <a:rPr lang="en-US" dirty="0"/>
              <a:t>SPIN: </a:t>
            </a:r>
            <a:r>
              <a:rPr lang="en-US" dirty="0">
                <a:hlinkClick r:id="rId7"/>
              </a:rPr>
              <a:t>https://lib.ecu.edu/databases/go/547</a:t>
            </a:r>
            <a:r>
              <a:rPr lang="en-US" dirty="0"/>
              <a:t> </a:t>
            </a:r>
          </a:p>
          <a:p>
            <a:pPr marL="457200" lvl="0" indent="-311150" algn="l" rtl="0">
              <a:spcBef>
                <a:spcPts val="0"/>
              </a:spcBef>
              <a:spcAft>
                <a:spcPts val="0"/>
              </a:spcAft>
              <a:buSzPts val="1300"/>
              <a:buChar char="●"/>
            </a:pPr>
            <a:r>
              <a:rPr lang="en-US" dirty="0"/>
              <a:t>Foundation Directory Online: </a:t>
            </a:r>
            <a:r>
              <a:rPr lang="en-US" dirty="0">
                <a:hlinkClick r:id="rId8"/>
              </a:rPr>
              <a:t>https://lib.ecu.edu/databases/go/191</a:t>
            </a:r>
            <a:r>
              <a:rPr lang="en-US" dirty="0"/>
              <a:t> </a:t>
            </a:r>
          </a:p>
          <a:p>
            <a:pPr marL="457200" lvl="0" indent="-311150" algn="l" rtl="0">
              <a:spcBef>
                <a:spcPts val="0"/>
              </a:spcBef>
              <a:spcAft>
                <a:spcPts val="0"/>
              </a:spcAft>
              <a:buSzPts val="1300"/>
              <a:buChar char="●"/>
            </a:pPr>
            <a:r>
              <a:rPr lang="en-US" dirty="0"/>
              <a:t>Library catalog: </a:t>
            </a:r>
            <a:r>
              <a:rPr lang="en-US" dirty="0">
                <a:hlinkClick r:id="rId9"/>
              </a:rPr>
              <a:t>https://librarycatalog.ecu.edu/</a:t>
            </a:r>
            <a:r>
              <a:rPr lang="en-US" dirty="0"/>
              <a:t> </a:t>
            </a:r>
            <a:endParaRPr dirty="0"/>
          </a:p>
        </p:txBody>
      </p:sp>
      <p:grpSp>
        <p:nvGrpSpPr>
          <p:cNvPr id="97" name="Google Shape;97;p14"/>
          <p:cNvGrpSpPr/>
          <p:nvPr/>
        </p:nvGrpSpPr>
        <p:grpSpPr>
          <a:xfrm>
            <a:off x="0" y="6096"/>
            <a:ext cx="9144000" cy="609604"/>
            <a:chOff x="0" y="6096"/>
            <a:chExt cx="9144000" cy="609604"/>
          </a:xfrm>
        </p:grpSpPr>
        <p:sp>
          <p:nvSpPr>
            <p:cNvPr id="98" name="Google Shape;98;p14"/>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14" descr="East Carolina University Libraries"/>
            <p:cNvPicPr preferRelativeResize="0"/>
            <p:nvPr/>
          </p:nvPicPr>
          <p:blipFill rotWithShape="1">
            <a:blip r:embed="rId10">
              <a:alphaModFix/>
            </a:blip>
            <a:srcRect/>
            <a:stretch/>
          </p:blipFill>
          <p:spPr>
            <a:xfrm>
              <a:off x="76200" y="6096"/>
              <a:ext cx="2780120" cy="609600"/>
            </a:xfrm>
            <a:prstGeom prst="rect">
              <a:avLst/>
            </a:prstGeom>
            <a:solidFill>
              <a:srgbClr val="7030A0"/>
            </a:solidFill>
            <a:ln>
              <a:noFill/>
            </a:ln>
          </p:spPr>
        </p:pic>
      </p:grpSp>
    </p:spTree>
    <p:extLst>
      <p:ext uri="{BB962C8B-B14F-4D97-AF65-F5344CB8AC3E}">
        <p14:creationId xmlns:p14="http://schemas.microsoft.com/office/powerpoint/2010/main" val="101920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SPIN</a:t>
            </a:r>
            <a:endParaRPr/>
          </a:p>
          <a:p>
            <a:pPr marL="0" lvl="0" indent="0" algn="l" rtl="0">
              <a:spcBef>
                <a:spcPts val="0"/>
              </a:spcBef>
              <a:spcAft>
                <a:spcPts val="0"/>
              </a:spcAft>
              <a:buNone/>
            </a:pPr>
            <a:r>
              <a:rPr lang="en"/>
              <a:t>-Entry</a:t>
            </a:r>
            <a:endParaRPr/>
          </a:p>
        </p:txBody>
      </p:sp>
      <p:sp>
        <p:nvSpPr>
          <p:cNvPr id="105" name="Google Shape;105;p15"/>
          <p:cNvSpPr txBox="1">
            <a:spLocks noGrp="1"/>
          </p:cNvSpPr>
          <p:nvPr>
            <p:ph type="body" idx="2"/>
          </p:nvPr>
        </p:nvSpPr>
        <p:spPr>
          <a:xfrm>
            <a:off x="693250" y="2880713"/>
            <a:ext cx="3374400" cy="1000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Library website entrance</a:t>
            </a:r>
            <a:endParaRPr/>
          </a:p>
          <a:p>
            <a:pPr marL="457200" lvl="0" indent="-311150" algn="l" rtl="0">
              <a:spcBef>
                <a:spcPts val="0"/>
              </a:spcBef>
              <a:spcAft>
                <a:spcPts val="0"/>
              </a:spcAft>
              <a:buSzPts val="1300"/>
              <a:buChar char="●"/>
            </a:pPr>
            <a:r>
              <a:rPr lang="en"/>
              <a:t>Registration with ECU email</a:t>
            </a:r>
            <a:endParaRPr/>
          </a:p>
          <a:p>
            <a:pPr marL="457200" lvl="0" indent="-311150" algn="l" rtl="0">
              <a:spcBef>
                <a:spcPts val="0"/>
              </a:spcBef>
              <a:spcAft>
                <a:spcPts val="0"/>
              </a:spcAft>
              <a:buSzPts val="1300"/>
              <a:buChar char="●"/>
            </a:pPr>
            <a:r>
              <a:rPr lang="en"/>
              <a:t>Setting account after approval</a:t>
            </a:r>
            <a:endParaRPr/>
          </a:p>
        </p:txBody>
      </p:sp>
      <p:grpSp>
        <p:nvGrpSpPr>
          <p:cNvPr id="106" name="Google Shape;106;p15"/>
          <p:cNvGrpSpPr/>
          <p:nvPr/>
        </p:nvGrpSpPr>
        <p:grpSpPr>
          <a:xfrm>
            <a:off x="0" y="6096"/>
            <a:ext cx="9144000" cy="609604"/>
            <a:chOff x="0" y="6096"/>
            <a:chExt cx="9144000" cy="609604"/>
          </a:xfrm>
        </p:grpSpPr>
        <p:sp>
          <p:nvSpPr>
            <p:cNvPr id="107" name="Google Shape;107;p15"/>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15" descr="East Carolina University Libraries"/>
            <p:cNvPicPr preferRelativeResize="0"/>
            <p:nvPr/>
          </p:nvPicPr>
          <p:blipFill rotWithShape="1">
            <a:blip r:embed="rId3">
              <a:alphaModFix/>
            </a:blip>
            <a:srcRect/>
            <a:stretch/>
          </p:blipFill>
          <p:spPr>
            <a:xfrm>
              <a:off x="76200" y="6096"/>
              <a:ext cx="2780120" cy="609600"/>
            </a:xfrm>
            <a:prstGeom prst="rect">
              <a:avLst/>
            </a:prstGeom>
            <a:solidFill>
              <a:srgbClr val="7030A0"/>
            </a:solidFill>
            <a:ln>
              <a:noFill/>
            </a:ln>
          </p:spPr>
        </p:pic>
      </p:grpSp>
      <p:pic>
        <p:nvPicPr>
          <p:cNvPr id="111" name="Google Shape;111;p15"/>
          <p:cNvPicPr preferRelativeResize="0"/>
          <p:nvPr/>
        </p:nvPicPr>
        <p:blipFill>
          <a:blip r:embed="rId4">
            <a:alphaModFix/>
          </a:blip>
          <a:stretch>
            <a:fillRect/>
          </a:stretch>
        </p:blipFill>
        <p:spPr>
          <a:xfrm>
            <a:off x="4230407" y="1592239"/>
            <a:ext cx="4471525" cy="25769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SPIN</a:t>
            </a:r>
            <a:endParaRPr/>
          </a:p>
          <a:p>
            <a:pPr marL="0" lvl="0" indent="0" algn="l" rtl="0">
              <a:spcBef>
                <a:spcPts val="0"/>
              </a:spcBef>
              <a:spcAft>
                <a:spcPts val="0"/>
              </a:spcAft>
              <a:buNone/>
            </a:pPr>
            <a:r>
              <a:rPr lang="en"/>
              <a:t>-Search</a:t>
            </a:r>
            <a:endParaRPr/>
          </a:p>
        </p:txBody>
      </p:sp>
      <p:sp>
        <p:nvSpPr>
          <p:cNvPr id="121" name="Google Shape;121;p16"/>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Different search types</a:t>
            </a:r>
            <a:endParaRPr/>
          </a:p>
          <a:p>
            <a:pPr marL="457200" lvl="0" indent="-330200" algn="l" rtl="0">
              <a:spcBef>
                <a:spcPts val="0"/>
              </a:spcBef>
              <a:spcAft>
                <a:spcPts val="0"/>
              </a:spcAft>
              <a:buSzPts val="1600"/>
              <a:buChar char="●"/>
            </a:pPr>
            <a:r>
              <a:rPr lang="en"/>
              <a:t>Predefined search</a:t>
            </a:r>
            <a:endParaRPr/>
          </a:p>
        </p:txBody>
      </p:sp>
      <p:sp>
        <p:nvSpPr>
          <p:cNvPr id="122" name="Google Shape;122;p16"/>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Text Search</a:t>
            </a:r>
            <a:endParaRPr/>
          </a:p>
          <a:p>
            <a:pPr marL="457200" lvl="0" indent="-311150" algn="l" rtl="0">
              <a:spcBef>
                <a:spcPts val="0"/>
              </a:spcBef>
              <a:spcAft>
                <a:spcPts val="0"/>
              </a:spcAft>
              <a:buSzPts val="1300"/>
              <a:buChar char="●"/>
            </a:pPr>
            <a:r>
              <a:rPr lang="en"/>
              <a:t>Keyword Search</a:t>
            </a:r>
            <a:endParaRPr/>
          </a:p>
          <a:p>
            <a:pPr marL="457200" lvl="0" indent="-311150" algn="l" rtl="0">
              <a:spcBef>
                <a:spcPts val="0"/>
              </a:spcBef>
              <a:spcAft>
                <a:spcPts val="0"/>
              </a:spcAft>
              <a:buSzPts val="1300"/>
              <a:buChar char="●"/>
            </a:pPr>
            <a:r>
              <a:rPr lang="en"/>
              <a:t>Advanced Search</a:t>
            </a:r>
            <a:endParaRPr/>
          </a:p>
          <a:p>
            <a:pPr marL="457200" lvl="0" indent="-311150" algn="l" rtl="0">
              <a:spcBef>
                <a:spcPts val="0"/>
              </a:spcBef>
              <a:spcAft>
                <a:spcPts val="0"/>
              </a:spcAft>
              <a:buSzPts val="1300"/>
              <a:buChar char="●"/>
            </a:pPr>
            <a:r>
              <a:rPr lang="en"/>
              <a:t>Predefined search - updated results</a:t>
            </a:r>
            <a:endParaRPr/>
          </a:p>
        </p:txBody>
      </p:sp>
      <p:grpSp>
        <p:nvGrpSpPr>
          <p:cNvPr id="123" name="Google Shape;123;p16"/>
          <p:cNvGrpSpPr/>
          <p:nvPr/>
        </p:nvGrpSpPr>
        <p:grpSpPr>
          <a:xfrm>
            <a:off x="0" y="6096"/>
            <a:ext cx="9144000" cy="609604"/>
            <a:chOff x="0" y="6096"/>
            <a:chExt cx="9144000" cy="609604"/>
          </a:xfrm>
        </p:grpSpPr>
        <p:sp>
          <p:nvSpPr>
            <p:cNvPr id="124" name="Google Shape;124;p16"/>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16" descr="East Carolina University Libraries"/>
            <p:cNvPicPr preferRelativeResize="0"/>
            <p:nvPr/>
          </p:nvPicPr>
          <p:blipFill rotWithShape="1">
            <a:blip r:embed="rId3">
              <a:alphaModFix/>
            </a:blip>
            <a:srcRect/>
            <a:stretch/>
          </p:blipFill>
          <p:spPr>
            <a:xfrm>
              <a:off x="76200" y="6096"/>
              <a:ext cx="2780120" cy="609600"/>
            </a:xfrm>
            <a:prstGeom prst="rect">
              <a:avLst/>
            </a:prstGeom>
            <a:solidFill>
              <a:srgbClr val="7030A0"/>
            </a:solidFill>
            <a:ln>
              <a:noFill/>
            </a:ln>
          </p:spPr>
        </p:pic>
      </p:grpSp>
      <p:pic>
        <p:nvPicPr>
          <p:cNvPr id="126" name="Google Shape;126;p16"/>
          <p:cNvPicPr preferRelativeResize="0"/>
          <p:nvPr/>
        </p:nvPicPr>
        <p:blipFill>
          <a:blip r:embed="rId4">
            <a:alphaModFix/>
          </a:blip>
          <a:stretch>
            <a:fillRect/>
          </a:stretch>
        </p:blipFill>
        <p:spPr>
          <a:xfrm>
            <a:off x="5574452" y="820313"/>
            <a:ext cx="2573950" cy="4090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SPIN</a:t>
            </a:r>
            <a:endParaRPr/>
          </a:p>
          <a:p>
            <a:pPr marL="0" lvl="0" indent="0" algn="l" rtl="0">
              <a:spcBef>
                <a:spcPts val="0"/>
              </a:spcBef>
              <a:spcAft>
                <a:spcPts val="0"/>
              </a:spcAft>
              <a:buNone/>
            </a:pPr>
            <a:r>
              <a:rPr lang="en"/>
              <a:t>-Search Preference</a:t>
            </a:r>
            <a:endParaRPr/>
          </a:p>
        </p:txBody>
      </p:sp>
      <p:pic>
        <p:nvPicPr>
          <p:cNvPr id="132" name="Google Shape;132;p17"/>
          <p:cNvPicPr preferRelativeResize="0"/>
          <p:nvPr/>
        </p:nvPicPr>
        <p:blipFill>
          <a:blip r:embed="rId3">
            <a:alphaModFix/>
          </a:blip>
          <a:stretch>
            <a:fillRect/>
          </a:stretch>
        </p:blipFill>
        <p:spPr>
          <a:xfrm>
            <a:off x="4828600" y="458400"/>
            <a:ext cx="4057650" cy="4573174"/>
          </a:xfrm>
          <a:prstGeom prst="rect">
            <a:avLst/>
          </a:prstGeom>
          <a:noFill/>
          <a:ln>
            <a:noFill/>
          </a:ln>
        </p:spPr>
      </p:pic>
      <p:grpSp>
        <p:nvGrpSpPr>
          <p:cNvPr id="133" name="Google Shape;133;p17"/>
          <p:cNvGrpSpPr/>
          <p:nvPr/>
        </p:nvGrpSpPr>
        <p:grpSpPr>
          <a:xfrm>
            <a:off x="0" y="6096"/>
            <a:ext cx="9144000" cy="609604"/>
            <a:chOff x="0" y="6096"/>
            <a:chExt cx="9144000" cy="609604"/>
          </a:xfrm>
        </p:grpSpPr>
        <p:sp>
          <p:nvSpPr>
            <p:cNvPr id="134" name="Google Shape;134;p17"/>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 name="Google Shape;135;p17" descr="East Carolina University Libraries"/>
            <p:cNvPicPr preferRelativeResize="0"/>
            <p:nvPr/>
          </p:nvPicPr>
          <p:blipFill rotWithShape="1">
            <a:blip r:embed="rId4">
              <a:alphaModFix/>
            </a:blip>
            <a:srcRect/>
            <a:stretch/>
          </p:blipFill>
          <p:spPr>
            <a:xfrm>
              <a:off x="76200" y="6096"/>
              <a:ext cx="2780120" cy="609600"/>
            </a:xfrm>
            <a:prstGeom prst="rect">
              <a:avLst/>
            </a:prstGeom>
            <a:solidFill>
              <a:srgbClr val="7030A0"/>
            </a:solid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SPIN</a:t>
            </a:r>
            <a:endParaRPr/>
          </a:p>
          <a:p>
            <a:pPr marL="0" lvl="0" indent="0" algn="l" rtl="0">
              <a:spcBef>
                <a:spcPts val="0"/>
              </a:spcBef>
              <a:spcAft>
                <a:spcPts val="0"/>
              </a:spcAft>
              <a:buNone/>
            </a:pPr>
            <a:r>
              <a:rPr lang="en"/>
              <a:t>-Management</a:t>
            </a:r>
            <a:endParaRPr/>
          </a:p>
        </p:txBody>
      </p:sp>
      <p:sp>
        <p:nvSpPr>
          <p:cNvPr id="141" name="Google Shape;141;p18"/>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Saved search</a:t>
            </a:r>
            <a:endParaRPr/>
          </a:p>
          <a:p>
            <a:pPr marL="457200" lvl="0" indent="-330200" algn="l" rtl="0">
              <a:spcBef>
                <a:spcPts val="0"/>
              </a:spcBef>
              <a:spcAft>
                <a:spcPts val="0"/>
              </a:spcAft>
              <a:buSzPts val="1600"/>
              <a:buChar char="●"/>
            </a:pPr>
            <a:r>
              <a:rPr lang="en"/>
              <a:t>Bookmark	</a:t>
            </a:r>
            <a:endParaRPr/>
          </a:p>
        </p:txBody>
      </p:sp>
      <p:sp>
        <p:nvSpPr>
          <p:cNvPr id="142" name="Google Shape;142;p1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Saved Search - Opportunity group</a:t>
            </a:r>
            <a:endParaRPr/>
          </a:p>
          <a:p>
            <a:pPr marL="457200" lvl="0" indent="-311150" algn="l" rtl="0">
              <a:spcBef>
                <a:spcPts val="0"/>
              </a:spcBef>
              <a:spcAft>
                <a:spcPts val="0"/>
              </a:spcAft>
              <a:buSzPts val="1300"/>
              <a:buChar char="●"/>
            </a:pPr>
            <a:r>
              <a:rPr lang="en"/>
              <a:t>Bookmark - Single opportunity</a:t>
            </a:r>
            <a:endParaRPr/>
          </a:p>
          <a:p>
            <a:pPr marL="457200" lvl="0" indent="-311150" algn="l" rtl="0">
              <a:spcBef>
                <a:spcPts val="0"/>
              </a:spcBef>
              <a:spcAft>
                <a:spcPts val="0"/>
              </a:spcAft>
              <a:buSzPts val="1300"/>
              <a:buChar char="●"/>
            </a:pPr>
            <a:r>
              <a:rPr lang="en"/>
              <a:t>Funding Alert - Bond with saved search</a:t>
            </a:r>
            <a:endParaRPr/>
          </a:p>
        </p:txBody>
      </p:sp>
      <p:grpSp>
        <p:nvGrpSpPr>
          <p:cNvPr id="143" name="Google Shape;143;p18"/>
          <p:cNvGrpSpPr/>
          <p:nvPr/>
        </p:nvGrpSpPr>
        <p:grpSpPr>
          <a:xfrm>
            <a:off x="0" y="6096"/>
            <a:ext cx="9144000" cy="609604"/>
            <a:chOff x="0" y="6096"/>
            <a:chExt cx="9144000" cy="609604"/>
          </a:xfrm>
        </p:grpSpPr>
        <p:sp>
          <p:nvSpPr>
            <p:cNvPr id="144" name="Google Shape;144;p18"/>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18" descr="East Carolina University Libraries"/>
            <p:cNvPicPr preferRelativeResize="0"/>
            <p:nvPr/>
          </p:nvPicPr>
          <p:blipFill rotWithShape="1">
            <a:blip r:embed="rId3">
              <a:alphaModFix/>
            </a:blip>
            <a:srcRect/>
            <a:stretch/>
          </p:blipFill>
          <p:spPr>
            <a:xfrm>
              <a:off x="76200" y="6096"/>
              <a:ext cx="2780120" cy="609600"/>
            </a:xfrm>
            <a:prstGeom prst="rect">
              <a:avLst/>
            </a:prstGeom>
            <a:solidFill>
              <a:srgbClr val="7030A0"/>
            </a:solid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Foundation Directory Online</a:t>
            </a:r>
            <a:endParaRPr/>
          </a:p>
        </p:txBody>
      </p:sp>
      <p:sp>
        <p:nvSpPr>
          <p:cNvPr id="151" name="Google Shape;151;p19"/>
          <p:cNvSpPr txBox="1">
            <a:spLocks noGrp="1"/>
          </p:cNvSpPr>
          <p:nvPr>
            <p:ph type="subTitle" idx="1"/>
          </p:nvPr>
        </p:nvSpPr>
        <p:spPr>
          <a:xfrm>
            <a:off x="724950" y="3161525"/>
            <a:ext cx="3300900" cy="946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dirty="0"/>
              <a:t>Find Funding</a:t>
            </a:r>
            <a:endParaRPr dirty="0"/>
          </a:p>
          <a:p>
            <a:pPr marL="457200" lvl="0" indent="-330200" algn="l" rtl="0">
              <a:spcBef>
                <a:spcPts val="0"/>
              </a:spcBef>
              <a:spcAft>
                <a:spcPts val="0"/>
              </a:spcAft>
              <a:buSzPts val="1600"/>
              <a:buChar char="●"/>
            </a:pPr>
            <a:r>
              <a:rPr lang="en" dirty="0"/>
              <a:t>Pathways</a:t>
            </a:r>
            <a:endParaRPr/>
          </a:p>
          <a:p>
            <a:pPr marL="457200" lvl="0" indent="-330200" algn="l" rtl="0">
              <a:spcBef>
                <a:spcPts val="0"/>
              </a:spcBef>
              <a:spcAft>
                <a:spcPts val="0"/>
              </a:spcAft>
              <a:buSzPts val="1600"/>
              <a:buChar char="●"/>
            </a:pPr>
            <a:r>
              <a:rPr lang="en" dirty="0"/>
              <a:t>Resources</a:t>
            </a:r>
            <a:endParaRPr/>
          </a:p>
        </p:txBody>
      </p:sp>
      <p:sp>
        <p:nvSpPr>
          <p:cNvPr id="152" name="Google Shape;152;p1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Database List in Joyner Library website;</a:t>
            </a:r>
            <a:endParaRPr/>
          </a:p>
          <a:p>
            <a:pPr marL="457200" lvl="0" indent="-311150" algn="l" rtl="0">
              <a:spcBef>
                <a:spcPts val="0"/>
              </a:spcBef>
              <a:spcAft>
                <a:spcPts val="0"/>
              </a:spcAft>
              <a:buSzPts val="1300"/>
              <a:buChar char="●"/>
            </a:pPr>
            <a:r>
              <a:rPr lang="en"/>
              <a:t>Historic grants records with details</a:t>
            </a:r>
            <a:endParaRPr/>
          </a:p>
        </p:txBody>
      </p:sp>
      <p:grpSp>
        <p:nvGrpSpPr>
          <p:cNvPr id="153" name="Google Shape;153;p19"/>
          <p:cNvGrpSpPr/>
          <p:nvPr/>
        </p:nvGrpSpPr>
        <p:grpSpPr>
          <a:xfrm>
            <a:off x="0" y="6096"/>
            <a:ext cx="9144000" cy="609604"/>
            <a:chOff x="0" y="6096"/>
            <a:chExt cx="9144000" cy="609604"/>
          </a:xfrm>
        </p:grpSpPr>
        <p:sp>
          <p:nvSpPr>
            <p:cNvPr id="154" name="Google Shape;154;p19"/>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19" descr="East Carolina University Libraries"/>
            <p:cNvPicPr preferRelativeResize="0"/>
            <p:nvPr/>
          </p:nvPicPr>
          <p:blipFill rotWithShape="1">
            <a:blip r:embed="rId3">
              <a:alphaModFix/>
            </a:blip>
            <a:srcRect/>
            <a:stretch/>
          </p:blipFill>
          <p:spPr>
            <a:xfrm>
              <a:off x="76200" y="6096"/>
              <a:ext cx="2780120" cy="609600"/>
            </a:xfrm>
            <a:prstGeom prst="rect">
              <a:avLst/>
            </a:prstGeom>
            <a:solidFill>
              <a:srgbClr val="7030A0"/>
            </a:solidFill>
            <a:ln>
              <a:noFill/>
            </a:ln>
          </p:spPr>
        </p:pic>
      </p:grpSp>
      <p:pic>
        <p:nvPicPr>
          <p:cNvPr id="2" name="Picture 1" descr="A screenshot of a computer screen&#10;&#10;Description automatically generated">
            <a:extLst>
              <a:ext uri="{FF2B5EF4-FFF2-40B4-BE49-F238E27FC236}">
                <a16:creationId xmlns:a16="http://schemas.microsoft.com/office/drawing/2014/main" id="{97B52268-E6A8-619F-F097-11924B20CDAF}"/>
              </a:ext>
            </a:extLst>
          </p:cNvPr>
          <p:cNvPicPr>
            <a:picLocks noChangeAspect="1"/>
          </p:cNvPicPr>
          <p:nvPr/>
        </p:nvPicPr>
        <p:blipFill>
          <a:blip r:embed="rId4"/>
          <a:stretch>
            <a:fillRect/>
          </a:stretch>
        </p:blipFill>
        <p:spPr>
          <a:xfrm>
            <a:off x="2591322" y="2354386"/>
            <a:ext cx="6466561" cy="22353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Foundation Directory Online</a:t>
            </a:r>
            <a:endParaRPr/>
          </a:p>
        </p:txBody>
      </p:sp>
      <p:sp>
        <p:nvSpPr>
          <p:cNvPr id="151" name="Google Shape;151;p19"/>
          <p:cNvSpPr txBox="1">
            <a:spLocks noGrp="1"/>
          </p:cNvSpPr>
          <p:nvPr>
            <p:ph type="subTitle" idx="1"/>
          </p:nvPr>
        </p:nvSpPr>
        <p:spPr>
          <a:xfrm>
            <a:off x="732778" y="2574368"/>
            <a:ext cx="3488790" cy="2065713"/>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US" dirty="0"/>
              <a:t>Practice search for </a:t>
            </a:r>
            <a:r>
              <a:rPr lang="en-US" err="1"/>
              <a:t>grantmakers</a:t>
            </a:r>
            <a:r>
              <a:rPr lang="en-US" dirty="0"/>
              <a:t> and grants</a:t>
            </a:r>
          </a:p>
          <a:p>
            <a:pPr marL="127000" indent="0"/>
            <a:endParaRPr lang="en-US" dirty="0"/>
          </a:p>
          <a:p>
            <a:pPr indent="-330200">
              <a:buChar char="●"/>
            </a:pPr>
            <a:r>
              <a:rPr lang="en-US" dirty="0"/>
              <a:t>Seek support from the Office of </a:t>
            </a:r>
            <a:r>
              <a:rPr lang="en-US" dirty="0">
                <a:hlinkClick r:id="rId3"/>
              </a:rPr>
              <a:t>Corporate and Foundation Relations</a:t>
            </a:r>
            <a:r>
              <a:rPr lang="en-US" dirty="0"/>
              <a:t> at </a:t>
            </a:r>
            <a:r>
              <a:rPr lang="en-US" dirty="0">
                <a:hlinkClick r:id="rId4"/>
              </a:rPr>
              <a:t>ECU_CFR@ecu.edu</a:t>
            </a:r>
            <a:r>
              <a:rPr lang="en-US" dirty="0"/>
              <a:t> </a:t>
            </a:r>
          </a:p>
        </p:txBody>
      </p:sp>
      <p:grpSp>
        <p:nvGrpSpPr>
          <p:cNvPr id="153" name="Google Shape;153;p19"/>
          <p:cNvGrpSpPr/>
          <p:nvPr/>
        </p:nvGrpSpPr>
        <p:grpSpPr>
          <a:xfrm>
            <a:off x="0" y="6096"/>
            <a:ext cx="9144000" cy="609604"/>
            <a:chOff x="0" y="6096"/>
            <a:chExt cx="9144000" cy="609604"/>
          </a:xfrm>
        </p:grpSpPr>
        <p:sp>
          <p:nvSpPr>
            <p:cNvPr id="154" name="Google Shape;154;p19"/>
            <p:cNvSpPr txBox="1"/>
            <p:nvPr/>
          </p:nvSpPr>
          <p:spPr>
            <a:xfrm>
              <a:off x="0" y="6100"/>
              <a:ext cx="9144000" cy="609600"/>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19" descr="East Carolina University Libraries"/>
            <p:cNvPicPr preferRelativeResize="0"/>
            <p:nvPr/>
          </p:nvPicPr>
          <p:blipFill rotWithShape="1">
            <a:blip r:embed="rId5">
              <a:alphaModFix/>
            </a:blip>
            <a:srcRect/>
            <a:stretch/>
          </p:blipFill>
          <p:spPr>
            <a:xfrm>
              <a:off x="76200" y="6096"/>
              <a:ext cx="2780120" cy="609600"/>
            </a:xfrm>
            <a:prstGeom prst="rect">
              <a:avLst/>
            </a:prstGeom>
            <a:solidFill>
              <a:srgbClr val="7030A0"/>
            </a:solidFill>
            <a:ln>
              <a:noFill/>
            </a:ln>
          </p:spPr>
        </p:pic>
      </p:grpSp>
      <p:pic>
        <p:nvPicPr>
          <p:cNvPr id="156" name="Google Shape;156;p19"/>
          <p:cNvPicPr preferRelativeResize="0"/>
          <p:nvPr/>
        </p:nvPicPr>
        <p:blipFill>
          <a:blip r:embed="rId6">
            <a:alphaModFix/>
          </a:blip>
          <a:stretch>
            <a:fillRect/>
          </a:stretch>
        </p:blipFill>
        <p:spPr>
          <a:xfrm>
            <a:off x="4219482" y="1648691"/>
            <a:ext cx="4758263" cy="2459034"/>
          </a:xfrm>
          <a:prstGeom prst="rect">
            <a:avLst/>
          </a:prstGeom>
          <a:noFill/>
          <a:ln>
            <a:noFill/>
          </a:ln>
        </p:spPr>
      </p:pic>
    </p:spTree>
    <p:extLst>
      <p:ext uri="{BB962C8B-B14F-4D97-AF65-F5344CB8AC3E}">
        <p14:creationId xmlns:p14="http://schemas.microsoft.com/office/powerpoint/2010/main" val="400907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4440eb-7a43-4235-81a6-13bdb3e9607a" xsi:nil="true"/>
    <lcf76f155ced4ddcb4097134ff3c332f xmlns="399677a3-be23-487f-a8b8-6aab83bcf68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3CDC46A1A4C4985EB6FD7080D6CA4" ma:contentTypeVersion="15" ma:contentTypeDescription="Create a new document." ma:contentTypeScope="" ma:versionID="a4862fe75fb66c5dce7c3128641a0ad7">
  <xsd:schema xmlns:xsd="http://www.w3.org/2001/XMLSchema" xmlns:xs="http://www.w3.org/2001/XMLSchema" xmlns:p="http://schemas.microsoft.com/office/2006/metadata/properties" xmlns:ns2="399677a3-be23-487f-a8b8-6aab83bcf684" xmlns:ns3="c34440eb-7a43-4235-81a6-13bdb3e9607a" targetNamespace="http://schemas.microsoft.com/office/2006/metadata/properties" ma:root="true" ma:fieldsID="73b0fe6f30c5e9ac061c9365bd4e00fe" ns2:_="" ns3:_="">
    <xsd:import namespace="399677a3-be23-487f-a8b8-6aab83bcf684"/>
    <xsd:import namespace="c34440eb-7a43-4235-81a6-13bdb3e960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677a3-be23-487f-a8b8-6aab83bcf6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440eb-7a43-4235-81a6-13bdb3e9607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64bd317-cf00-4746-bc64-5c74b20c71f1}" ma:internalName="TaxCatchAll" ma:showField="CatchAllData" ma:web="c34440eb-7a43-4235-81a6-13bdb3e96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9BE5F8-BD41-412D-A795-8B398C158318}">
  <ds:schemaRefs>
    <ds:schemaRef ds:uri="http://schemas.microsoft.com/office/2006/metadata/properties"/>
    <ds:schemaRef ds:uri="http://schemas.microsoft.com/office/infopath/2007/PartnerControls"/>
    <ds:schemaRef ds:uri="c34440eb-7a43-4235-81a6-13bdb3e9607a"/>
    <ds:schemaRef ds:uri="399677a3-be23-487f-a8b8-6aab83bcf684"/>
  </ds:schemaRefs>
</ds:datastoreItem>
</file>

<file path=customXml/itemProps2.xml><?xml version="1.0" encoding="utf-8"?>
<ds:datastoreItem xmlns:ds="http://schemas.openxmlformats.org/officeDocument/2006/customXml" ds:itemID="{08D5A29D-8E38-4DBB-B684-3B4F05F4C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677a3-be23-487f-a8b8-6aab83bcf684"/>
    <ds:schemaRef ds:uri="c34440eb-7a43-4235-81a6-13bdb3e96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94A9F4-4015-4FBD-9704-F05BF33705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TotalTime>
  <Words>1345</Words>
  <Application>Microsoft Office PowerPoint</Application>
  <PresentationFormat>On-screen Show (16:9)</PresentationFormat>
  <Paragraphs>117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Lato</vt:lpstr>
      <vt:lpstr>Calibri</vt:lpstr>
      <vt:lpstr>Raleway</vt:lpstr>
      <vt:lpstr>Streamline</vt:lpstr>
      <vt:lpstr>Using Grant Databases to Find Funding Opportunities</vt:lpstr>
      <vt:lpstr>Agenda and learning outcomes </vt:lpstr>
      <vt:lpstr>Library homepage &amp; links for access</vt:lpstr>
      <vt:lpstr>SPIN -Entry</vt:lpstr>
      <vt:lpstr>SPIN -Search</vt:lpstr>
      <vt:lpstr>SPIN -Search Preference</vt:lpstr>
      <vt:lpstr>SPIN -Management</vt:lpstr>
      <vt:lpstr>Foundation Directory Online</vt:lpstr>
      <vt:lpstr>Foundation Directory Online</vt:lpstr>
      <vt:lpstr>Additional Resarch &amp; Publication Support</vt:lpstr>
      <vt:lpstr>Thank you! Please fill out feedback form.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Grant Databases to Find Funding Opportunities</dc:title>
  <dc:creator>Bloss, Jamie Elizabeth</dc:creator>
  <cp:lastModifiedBy>Hoover, Jeanne</cp:lastModifiedBy>
  <cp:revision>38</cp:revision>
  <dcterms:modified xsi:type="dcterms:W3CDTF">2025-01-21T13:54:51Z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0x01010010A3CDC46A1A4C4985EB6FD7080D6CA4</vt:lpwstr>
  </property>
  <property fmtid="{D5CDD505-2E9C-101B-9397-08002B2CF9AE}" pid="3" name="MediaServiceImageTags">
    <vt:lpwstr/>
  </property>
</Properties>
</file>