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305" r:id="rId3"/>
    <p:sldId id="279" r:id="rId4"/>
    <p:sldId id="295" r:id="rId5"/>
    <p:sldId id="282" r:id="rId6"/>
    <p:sldId id="294" r:id="rId7"/>
    <p:sldId id="297" r:id="rId8"/>
    <p:sldId id="298" r:id="rId9"/>
    <p:sldId id="299" r:id="rId10"/>
    <p:sldId id="296" r:id="rId11"/>
    <p:sldId id="306" r:id="rId12"/>
    <p:sldId id="307" r:id="rId13"/>
    <p:sldId id="286" r:id="rId14"/>
    <p:sldId id="304" r:id="rId15"/>
    <p:sldId id="303" r:id="rId16"/>
    <p:sldId id="289" r:id="rId17"/>
    <p:sldId id="285" r:id="rId18"/>
    <p:sldId id="284" r:id="rId19"/>
    <p:sldId id="293" r:id="rId20"/>
    <p:sldId id="267" r:id="rId21"/>
    <p:sldId id="292" r:id="rId2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2A8A"/>
    <a:srgbClr val="FFFFFF"/>
    <a:srgbClr val="4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10"/>
    <p:restoredTop sz="79436" autoAdjust="0"/>
  </p:normalViewPr>
  <p:slideViewPr>
    <p:cSldViewPr snapToGrid="0" snapToObjects="1">
      <p:cViewPr varScale="1">
        <p:scale>
          <a:sx n="87" d="100"/>
          <a:sy n="87" d="100"/>
        </p:scale>
        <p:origin x="213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3"/>
            <a:ext cx="3037840" cy="466434"/>
          </a:xfrm>
          <a:prstGeom prst="rect">
            <a:avLst/>
          </a:prstGeom>
        </p:spPr>
        <p:txBody>
          <a:bodyPr vert="horz" lIns="93177" tIns="46589" rIns="93177" bIns="46589" rtlCol="0"/>
          <a:lstStyle>
            <a:lvl1pPr algn="r">
              <a:defRPr sz="1200"/>
            </a:lvl1pPr>
          </a:lstStyle>
          <a:p>
            <a:fld id="{4BFF4E09-1C96-4779-A913-077CA3442A36}" type="datetimeFigureOut">
              <a:rPr lang="en-US" smtClean="0"/>
              <a:t>1/8/2025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3BFD302-9E16-4B38-ACBE-4CE46DC3729D}" type="slidenum">
              <a:rPr lang="en-US" smtClean="0"/>
              <a:t>‹#›</a:t>
            </a:fld>
            <a:endParaRPr lang="en-US"/>
          </a:p>
        </p:txBody>
      </p:sp>
    </p:spTree>
    <p:extLst>
      <p:ext uri="{BB962C8B-B14F-4D97-AF65-F5344CB8AC3E}">
        <p14:creationId xmlns:p14="http://schemas.microsoft.com/office/powerpoint/2010/main" val="68352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Bachelor of Arts in Psychology from University of Kentucky in 2009</a:t>
            </a:r>
          </a:p>
          <a:p>
            <a:r>
              <a:rPr lang="en-US" dirty="0"/>
              <a:t>Master of Public Affairs (MPA) and Master of Science in Environmental Science (MSES) from Indiana University in 2012</a:t>
            </a:r>
          </a:p>
          <a:p>
            <a:r>
              <a:rPr lang="en-US" dirty="0"/>
              <a:t>Program Specialist at UNC Greensboro from 2013-2016 and came to Greenville to start the Sustainability Program in March 2016</a:t>
            </a:r>
          </a:p>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1</a:t>
            </a:fld>
            <a:endParaRPr lang="en-US"/>
          </a:p>
        </p:txBody>
      </p:sp>
    </p:spTree>
    <p:extLst>
      <p:ext uri="{BB962C8B-B14F-4D97-AF65-F5344CB8AC3E}">
        <p14:creationId xmlns:p14="http://schemas.microsoft.com/office/powerpoint/2010/main" val="1344045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11</a:t>
            </a:fld>
            <a:endParaRPr lang="en-US"/>
          </a:p>
        </p:txBody>
      </p:sp>
    </p:spTree>
    <p:extLst>
      <p:ext uri="{BB962C8B-B14F-4D97-AF65-F5344CB8AC3E}">
        <p14:creationId xmlns:p14="http://schemas.microsoft.com/office/powerpoint/2010/main" val="67838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Quattrocento" panose="02020502030000000404" pitchFamily="18" charset="0"/>
              </a:rPr>
              <a:t>Sustainability course designation signals the importance of sustainability to students, faculty, staff, and other university stakeholders, both in individual course content and across the university as an institution. Sustainability-designated courses must provide foundational exposure to sustainability as a concept and a set of practices (e.g., students may learn to estimate their personal carbon footprint using an online calculator). Courses focused on sustainability help students understand a systems-thinking approach to problem solving along the continuum from local to global. Students who complete sustainability-focused courses will be prepared to understand and apply sustainability principles and practices as they enter the workforce and continue to engage in civic life. Sustainability course designation also allows current and prospective students to find and understand sustainability course offerings, which can assist them in planning their academic studies.</a:t>
            </a:r>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12</a:t>
            </a:fld>
            <a:endParaRPr lang="en-US"/>
          </a:p>
        </p:txBody>
      </p:sp>
    </p:spTree>
    <p:extLst>
      <p:ext uri="{BB962C8B-B14F-4D97-AF65-F5344CB8AC3E}">
        <p14:creationId xmlns:p14="http://schemas.microsoft.com/office/powerpoint/2010/main" val="3355935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ECO Pirates:  main volunteer group for litter cleanups, trail maintenance, garden and orchard workdays</a:t>
            </a:r>
          </a:p>
          <a:p>
            <a:r>
              <a:rPr lang="en-US" b="0" dirty="0"/>
              <a:t>ReLeaf ECU Chapter:  plants, protects, and promotes trees on campus, volunteer work for grounds, took over the campus orchard</a:t>
            </a:r>
          </a:p>
          <a:p>
            <a:r>
              <a:rPr lang="en-US" b="0" dirty="0"/>
              <a:t>Rock Painting Club:  sustainability committee, co-hosted the Sustainability Round Table event in February 2022</a:t>
            </a:r>
          </a:p>
          <a:p>
            <a:pPr defTabSz="931774">
              <a:defRPr/>
            </a:pPr>
            <a:r>
              <a:rPr lang="en-US" b="0" dirty="0"/>
              <a:t>Sustainabilibees:  hosted several successful events to promote the value of pollinators, assist with campus beekeeping activities</a:t>
            </a:r>
          </a:p>
          <a:p>
            <a:r>
              <a:rPr lang="en-US" b="0" dirty="0" err="1"/>
              <a:t>UterUs</a:t>
            </a:r>
            <a:r>
              <a:rPr lang="en-US" b="0" dirty="0"/>
              <a:t>:  </a:t>
            </a:r>
            <a:r>
              <a:rPr lang="en-US" b="0" i="0" dirty="0">
                <a:solidFill>
                  <a:srgbClr val="262626"/>
                </a:solidFill>
                <a:effectLst/>
                <a:latin typeface="-apple-system"/>
              </a:rPr>
              <a:t>Inspiring and empowering the next generation to take advantage of sustainable, accessible, and affordable feminine hygiene products</a:t>
            </a:r>
            <a:endParaRPr lang="en-US" b="0" dirty="0"/>
          </a:p>
          <a:p>
            <a:pPr defTabSz="931774">
              <a:defRPr/>
            </a:pPr>
            <a:r>
              <a:rPr lang="en-US" b="0" dirty="0"/>
              <a:t>Planet ECU:  </a:t>
            </a:r>
            <a:r>
              <a:rPr lang="en-US" b="0" i="0" dirty="0">
                <a:solidFill>
                  <a:srgbClr val="333333"/>
                </a:solidFill>
                <a:effectLst/>
                <a:latin typeface="Source Sans Pro" panose="020B0503030403020204" pitchFamily="34" charset="0"/>
              </a:rPr>
              <a:t>environmental science club with a focus in geology and STEM</a:t>
            </a:r>
            <a:endParaRPr lang="en-US" b="0" dirty="0"/>
          </a:p>
          <a:p>
            <a:r>
              <a:rPr lang="en-US" b="0" dirty="0"/>
              <a:t>No Confetti ECU:  petitioning the ECU student body and administration to end the use of confetti on campus</a:t>
            </a:r>
          </a:p>
          <a:p>
            <a:pPr algn="l"/>
            <a:r>
              <a:rPr lang="en-US" dirty="0"/>
              <a:t>Pirates On Water:  </a:t>
            </a:r>
            <a:r>
              <a:rPr lang="en-US" b="0" i="0" dirty="0">
                <a:solidFill>
                  <a:srgbClr val="424242"/>
                </a:solidFill>
                <a:effectLst/>
                <a:latin typeface="Source Sans Pro" panose="020B0503030403020204" pitchFamily="34" charset="0"/>
              </a:rPr>
              <a:t>promote water resources issues to ECU community and provide opportunities for students to engage in water projects</a:t>
            </a:r>
            <a:endParaRPr lang="en-US" dirty="0"/>
          </a:p>
          <a:p>
            <a:r>
              <a:rPr lang="en-US" dirty="0"/>
              <a:t>American Fisheries Society:  educate students interested in fisheries sciences through research, service projects, and professional networking</a:t>
            </a:r>
          </a:p>
        </p:txBody>
      </p:sp>
      <p:sp>
        <p:nvSpPr>
          <p:cNvPr id="4" name="Slide Number Placeholder 3"/>
          <p:cNvSpPr>
            <a:spLocks noGrp="1"/>
          </p:cNvSpPr>
          <p:nvPr>
            <p:ph type="sldNum" sz="quarter" idx="5"/>
          </p:nvPr>
        </p:nvSpPr>
        <p:spPr/>
        <p:txBody>
          <a:bodyPr/>
          <a:lstStyle/>
          <a:p>
            <a:fld id="{53BFD302-9E16-4B38-ACBE-4CE46DC3729D}" type="slidenum">
              <a:rPr lang="en-US" smtClean="0"/>
              <a:t>13</a:t>
            </a:fld>
            <a:endParaRPr lang="en-US"/>
          </a:p>
        </p:txBody>
      </p:sp>
    </p:spTree>
    <p:extLst>
      <p:ext uri="{BB962C8B-B14F-4D97-AF65-F5344CB8AC3E}">
        <p14:creationId xmlns:p14="http://schemas.microsoft.com/office/powerpoint/2010/main" val="2184422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Gardens, Orchards, River Cleanups, Upcycling Plastics, Greenways, Bees, Trees, Food Drives, Bicycle Rodeos, Film Screenings, Litter Audits, Summer Camps, City Commissions, and Board Member</a:t>
            </a:r>
          </a:p>
        </p:txBody>
      </p:sp>
      <p:sp>
        <p:nvSpPr>
          <p:cNvPr id="4" name="Slide Number Placeholder 3"/>
          <p:cNvSpPr>
            <a:spLocks noGrp="1"/>
          </p:cNvSpPr>
          <p:nvPr>
            <p:ph type="sldNum" sz="quarter" idx="5"/>
          </p:nvPr>
        </p:nvSpPr>
        <p:spPr/>
        <p:txBody>
          <a:bodyPr/>
          <a:lstStyle/>
          <a:p>
            <a:fld id="{53BFD302-9E16-4B38-ACBE-4CE46DC3729D}" type="slidenum">
              <a:rPr lang="en-US" smtClean="0"/>
              <a:t>16</a:t>
            </a:fld>
            <a:endParaRPr lang="en-US"/>
          </a:p>
        </p:txBody>
      </p:sp>
    </p:spTree>
    <p:extLst>
      <p:ext uri="{BB962C8B-B14F-4D97-AF65-F5344CB8AC3E}">
        <p14:creationId xmlns:p14="http://schemas.microsoft.com/office/powerpoint/2010/main" val="4259630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our STARS Rating, ECU has also received multiple awards and designations for our campus sustainability efforts.</a:t>
            </a:r>
          </a:p>
          <a:p>
            <a:r>
              <a:rPr lang="en-US" dirty="0"/>
              <a:t>Tree Campus USA for 6 years running, a 2020 Blue Sky Award for Partner of the Year from Clean Air Carolina, we’re in the process of renewing our Bicycle Friendly University designation, and we have 5 active beehives on campus!</a:t>
            </a:r>
          </a:p>
        </p:txBody>
      </p:sp>
      <p:sp>
        <p:nvSpPr>
          <p:cNvPr id="4" name="Slide Number Placeholder 3"/>
          <p:cNvSpPr>
            <a:spLocks noGrp="1"/>
          </p:cNvSpPr>
          <p:nvPr>
            <p:ph type="sldNum" sz="quarter" idx="5"/>
          </p:nvPr>
        </p:nvSpPr>
        <p:spPr/>
        <p:txBody>
          <a:bodyPr/>
          <a:lstStyle/>
          <a:p>
            <a:fld id="{53BFD302-9E16-4B38-ACBE-4CE46DC3729D}" type="slidenum">
              <a:rPr lang="en-US" smtClean="0"/>
              <a:t>17</a:t>
            </a:fld>
            <a:endParaRPr lang="en-US"/>
          </a:p>
        </p:txBody>
      </p:sp>
    </p:spTree>
    <p:extLst>
      <p:ext uri="{BB962C8B-B14F-4D97-AF65-F5344CB8AC3E}">
        <p14:creationId xmlns:p14="http://schemas.microsoft.com/office/powerpoint/2010/main" val="225283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earning our STARS Ratings, being included in the Sierra Club’s annual list of “Cool Schools” and earning other awards and designations, ECU was also featured in the Princeton Review’s “Guide to Green Schools” and their list of “The Best 387 Colleges” for the first time in 2019 and each year since.  The Princeton Review also publishes the results of their annual “College Hopes and Worries Survey” and the numbers tell the story.  74% of prospective students and their families indicate that a college’s environmental commitment </a:t>
            </a:r>
            <a:r>
              <a:rPr lang="en-US" b="1" u="sng" dirty="0"/>
              <a:t>would</a:t>
            </a:r>
            <a:r>
              <a:rPr lang="en-US" dirty="0"/>
              <a:t> affect their decision to apply to or attend a school.  These publications carry weight and being included in them puts ECU on the map nationally for exposure to prospective students and their families.  Recruitment is beneficial campus wide and sustainability efforts give ECU an advantage over the competition.</a:t>
            </a:r>
          </a:p>
        </p:txBody>
      </p:sp>
      <p:sp>
        <p:nvSpPr>
          <p:cNvPr id="4" name="Slide Number Placeholder 3"/>
          <p:cNvSpPr>
            <a:spLocks noGrp="1"/>
          </p:cNvSpPr>
          <p:nvPr>
            <p:ph type="sldNum" sz="quarter" idx="5"/>
          </p:nvPr>
        </p:nvSpPr>
        <p:spPr/>
        <p:txBody>
          <a:bodyPr/>
          <a:lstStyle/>
          <a:p>
            <a:fld id="{53BFD302-9E16-4B38-ACBE-4CE46DC3729D}" type="slidenum">
              <a:rPr lang="en-US" smtClean="0"/>
              <a:t>18</a:t>
            </a:fld>
            <a:endParaRPr lang="en-US"/>
          </a:p>
        </p:txBody>
      </p:sp>
    </p:spTree>
    <p:extLst>
      <p:ext uri="{BB962C8B-B14F-4D97-AF65-F5344CB8AC3E}">
        <p14:creationId xmlns:p14="http://schemas.microsoft.com/office/powerpoint/2010/main" val="3680797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our return to normal following the COVID-19 pandemic, the topics of health and wellbeing are on everyone’s mind, especially our students.  The way I see it, sustainability and health are deeply connected in countless ways.  From the air we breathe to the water we drink, the food we put in our bodies and the products we use to clean our spaces, how we choose to commute and what we do in our free time to relieve stress and reconnect with nature.  Human Health and the Environment are interconnected more than people take time to realize.  We believe that embracing sustainable development and eco-friendly lifestyles will lead to healthier members of Pirate Nation.</a:t>
            </a:r>
          </a:p>
        </p:txBody>
      </p:sp>
      <p:sp>
        <p:nvSpPr>
          <p:cNvPr id="4" name="Slide Number Placeholder 3"/>
          <p:cNvSpPr>
            <a:spLocks noGrp="1"/>
          </p:cNvSpPr>
          <p:nvPr>
            <p:ph type="sldNum" sz="quarter" idx="5"/>
          </p:nvPr>
        </p:nvSpPr>
        <p:spPr/>
        <p:txBody>
          <a:bodyPr/>
          <a:lstStyle/>
          <a:p>
            <a:fld id="{53BFD302-9E16-4B38-ACBE-4CE46DC3729D}" type="slidenum">
              <a:rPr lang="en-US" smtClean="0"/>
              <a:t>19</a:t>
            </a:fld>
            <a:endParaRPr lang="en-US"/>
          </a:p>
        </p:txBody>
      </p:sp>
    </p:spTree>
    <p:extLst>
      <p:ext uri="{BB962C8B-B14F-4D97-AF65-F5344CB8AC3E}">
        <p14:creationId xmlns:p14="http://schemas.microsoft.com/office/powerpoint/2010/main" val="3660626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21</a:t>
            </a:fld>
            <a:endParaRPr lang="en-US"/>
          </a:p>
        </p:txBody>
      </p:sp>
    </p:spTree>
    <p:extLst>
      <p:ext uri="{BB962C8B-B14F-4D97-AF65-F5344CB8AC3E}">
        <p14:creationId xmlns:p14="http://schemas.microsoft.com/office/powerpoint/2010/main" val="2683747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668 – Public Buildings shall track energy use and set reduction goals using 2003 as a baseline year</a:t>
            </a:r>
          </a:p>
          <a:p>
            <a:r>
              <a:rPr lang="en-US" dirty="0"/>
              <a:t>1292 – Public Universities can carry forward energy savings to invest in future energy conservation measures</a:t>
            </a:r>
          </a:p>
          <a:p>
            <a:r>
              <a:rPr lang="en-US" dirty="0"/>
              <a:t>System Policy – Establishes sustainability as a Core Value, mandates Chief Sustainability Officers at each institution, sets goals like Carbon Neutrality by 2050 for UNC system schools</a:t>
            </a:r>
          </a:p>
          <a:p>
            <a:r>
              <a:rPr lang="en-US" dirty="0"/>
              <a:t>EO 80 – State agencies achieve 40% energy and GHG reductions by 2025 + 80,000 ZEVs registered</a:t>
            </a:r>
          </a:p>
          <a:p>
            <a:r>
              <a:rPr lang="en-US" dirty="0"/>
              <a:t>PLAN – Supported by the </a:t>
            </a:r>
            <a:r>
              <a:rPr lang="en-US" dirty="0" err="1"/>
              <a:t>GreenerU</a:t>
            </a:r>
            <a:r>
              <a:rPr lang="en-US" dirty="0"/>
              <a:t> consulting firm, I facilitated development of this plan with over 60 students, staff, faculty, and a handful of community partners.  Goals and Objectives in four focus areas:  Climate Change Mitigation, Academics and Research, Campus Grounds, and Materials Management.</a:t>
            </a:r>
          </a:p>
          <a:p>
            <a:r>
              <a:rPr lang="en-US" dirty="0"/>
              <a:t>EO 246 – State agencies achieve 50% GHG reductions by 2030 + 1.25 million ZEVs registered</a:t>
            </a:r>
          </a:p>
        </p:txBody>
      </p:sp>
      <p:sp>
        <p:nvSpPr>
          <p:cNvPr id="4" name="Slide Number Placeholder 3"/>
          <p:cNvSpPr>
            <a:spLocks noGrp="1"/>
          </p:cNvSpPr>
          <p:nvPr>
            <p:ph type="sldNum" sz="quarter" idx="5"/>
          </p:nvPr>
        </p:nvSpPr>
        <p:spPr/>
        <p:txBody>
          <a:bodyPr/>
          <a:lstStyle/>
          <a:p>
            <a:fld id="{53BFD302-9E16-4B38-ACBE-4CE46DC3729D}" type="slidenum">
              <a:rPr lang="en-US" smtClean="0"/>
              <a:t>3</a:t>
            </a:fld>
            <a:endParaRPr lang="en-US"/>
          </a:p>
        </p:txBody>
      </p:sp>
    </p:spTree>
    <p:extLst>
      <p:ext uri="{BB962C8B-B14F-4D97-AF65-F5344CB8AC3E}">
        <p14:creationId xmlns:p14="http://schemas.microsoft.com/office/powerpoint/2010/main" val="4039573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Due to Energy Conservation Measures, ECU has avoided nearly $60 million in energy costs since 2003.</a:t>
            </a:r>
          </a:p>
          <a:p>
            <a:r>
              <a:rPr lang="en-US" dirty="0"/>
              <a:t>Landfill Diversion Rate includes more than common recyclables like paper, bottles, cans, and cardboard.</a:t>
            </a:r>
          </a:p>
          <a:p>
            <a:r>
              <a:rPr lang="en-US" dirty="0"/>
              <a:t>It also includes materials like pallets, yard waste, food waste, C&amp;D debris, scrap metal, electronics, batteries, used oil, tires, light bulbs, toner carts, clothes, and surplus property.</a:t>
            </a:r>
          </a:p>
        </p:txBody>
      </p:sp>
      <p:sp>
        <p:nvSpPr>
          <p:cNvPr id="4" name="Slide Number Placeholder 3"/>
          <p:cNvSpPr>
            <a:spLocks noGrp="1"/>
          </p:cNvSpPr>
          <p:nvPr>
            <p:ph type="sldNum" sz="quarter" idx="5"/>
          </p:nvPr>
        </p:nvSpPr>
        <p:spPr/>
        <p:txBody>
          <a:bodyPr/>
          <a:lstStyle/>
          <a:p>
            <a:fld id="{53BFD302-9E16-4B38-ACBE-4CE46DC3729D}" type="slidenum">
              <a:rPr lang="en-US" smtClean="0"/>
              <a:t>4</a:t>
            </a:fld>
            <a:endParaRPr lang="en-US"/>
          </a:p>
        </p:txBody>
      </p:sp>
    </p:spTree>
    <p:extLst>
      <p:ext uri="{BB962C8B-B14F-4D97-AF65-F5344CB8AC3E}">
        <p14:creationId xmlns:p14="http://schemas.microsoft.com/office/powerpoint/2010/main" val="1487783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1:  emissions from sources that are owned and controlled by ECU</a:t>
            </a:r>
          </a:p>
          <a:p>
            <a:r>
              <a:rPr lang="en-US" dirty="0"/>
              <a:t>Scope 2:  emissions resulting from the generation of electricity purchased by ECU</a:t>
            </a:r>
          </a:p>
          <a:p>
            <a:r>
              <a:rPr lang="en-US" dirty="0"/>
              <a:t>Scope 3:  emissions from sources not owned or directly controlled by ECU, but related to </a:t>
            </a:r>
            <a:r>
              <a:rPr lang="en-US"/>
              <a:t>our operations</a:t>
            </a:r>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5</a:t>
            </a:fld>
            <a:endParaRPr lang="en-US"/>
          </a:p>
        </p:txBody>
      </p:sp>
    </p:spTree>
    <p:extLst>
      <p:ext uri="{BB962C8B-B14F-4D97-AF65-F5344CB8AC3E}">
        <p14:creationId xmlns:p14="http://schemas.microsoft.com/office/powerpoint/2010/main" val="2406568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been interesting to analyze the effects of the pandemic on our utility consumption and GHG emissions.</a:t>
            </a:r>
          </a:p>
          <a:p>
            <a:r>
              <a:rPr lang="en-US" dirty="0"/>
              <a:t>We’ve observed significant emissions reductions, which are accounted for by reduced occupancy on campus, which means less commuting and practically no air travel for about 18 months.</a:t>
            </a:r>
          </a:p>
          <a:p>
            <a:r>
              <a:rPr lang="en-US" dirty="0"/>
              <a:t>We also saw reductions in purchased electricity and natural gas consumption and far less waste being produced or recycled on campus.</a:t>
            </a:r>
          </a:p>
          <a:p>
            <a:r>
              <a:rPr lang="en-US" dirty="0"/>
              <a:t>As of last fiscal year, we are at 37% reduction in scopes 1 and 2 emissions toward the 50% reduction by 2030 goal set forth in Governor Cooper’s Executive Order 246</a:t>
            </a:r>
          </a:p>
          <a:p>
            <a:r>
              <a:rPr lang="en-US" dirty="0"/>
              <a:t>To put things into perspective, our 2 biggest energy consuming buildings (Brody and Howell) produce about 12,000 tons annually and we need to reduce about 80,000 tons.</a:t>
            </a:r>
          </a:p>
          <a:p>
            <a:r>
              <a:rPr lang="en-US" b="1" dirty="0"/>
              <a:t>Tracking emissions are more important than ever because any entity receiving more than $7.5 million in federal funding must make this information publicly available.</a:t>
            </a:r>
          </a:p>
        </p:txBody>
      </p:sp>
      <p:sp>
        <p:nvSpPr>
          <p:cNvPr id="4" name="Slide Number Placeholder 3"/>
          <p:cNvSpPr>
            <a:spLocks noGrp="1"/>
          </p:cNvSpPr>
          <p:nvPr>
            <p:ph type="sldNum" sz="quarter" idx="5"/>
          </p:nvPr>
        </p:nvSpPr>
        <p:spPr/>
        <p:txBody>
          <a:bodyPr/>
          <a:lstStyle/>
          <a:p>
            <a:fld id="{53BFD302-9E16-4B38-ACBE-4CE46DC3729D}" type="slidenum">
              <a:rPr lang="en-US" smtClean="0"/>
              <a:t>6</a:t>
            </a:fld>
            <a:endParaRPr lang="en-US"/>
          </a:p>
        </p:txBody>
      </p:sp>
    </p:spTree>
    <p:extLst>
      <p:ext uri="{BB962C8B-B14F-4D97-AF65-F5344CB8AC3E}">
        <p14:creationId xmlns:p14="http://schemas.microsoft.com/office/powerpoint/2010/main" val="3922727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7</a:t>
            </a:fld>
            <a:endParaRPr lang="en-US"/>
          </a:p>
        </p:txBody>
      </p:sp>
    </p:spTree>
    <p:extLst>
      <p:ext uri="{BB962C8B-B14F-4D97-AF65-F5344CB8AC3E}">
        <p14:creationId xmlns:p14="http://schemas.microsoft.com/office/powerpoint/2010/main" val="854488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8</a:t>
            </a:fld>
            <a:endParaRPr lang="en-US"/>
          </a:p>
        </p:txBody>
      </p:sp>
    </p:spTree>
    <p:extLst>
      <p:ext uri="{BB962C8B-B14F-4D97-AF65-F5344CB8AC3E}">
        <p14:creationId xmlns:p14="http://schemas.microsoft.com/office/powerpoint/2010/main" val="2430156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9</a:t>
            </a:fld>
            <a:endParaRPr lang="en-US"/>
          </a:p>
        </p:txBody>
      </p:sp>
    </p:spTree>
    <p:extLst>
      <p:ext uri="{BB962C8B-B14F-4D97-AF65-F5344CB8AC3E}">
        <p14:creationId xmlns:p14="http://schemas.microsoft.com/office/powerpoint/2010/main" val="201572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10</a:t>
            </a:fld>
            <a:endParaRPr lang="en-US"/>
          </a:p>
        </p:txBody>
      </p:sp>
    </p:spTree>
    <p:extLst>
      <p:ext uri="{BB962C8B-B14F-4D97-AF65-F5344CB8AC3E}">
        <p14:creationId xmlns:p14="http://schemas.microsoft.com/office/powerpoint/2010/main" val="1480474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1370F0-F46B-2C43-A4A2-64FBD76BAE36}"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14206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46897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53621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07126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370F0-F46B-2C43-A4A2-64FBD76BAE36}"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178998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1370F0-F46B-2C43-A4A2-64FBD76BAE36}"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549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1370F0-F46B-2C43-A4A2-64FBD76BAE36}" type="datetimeFigureOut">
              <a:rPr lang="en-US" smtClean="0"/>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1523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1370F0-F46B-2C43-A4A2-64FBD76BAE36}" type="datetimeFigureOut">
              <a:rPr lang="en-US" smtClean="0"/>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313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370F0-F46B-2C43-A4A2-64FBD76BAE36}" type="datetimeFigureOut">
              <a:rPr lang="en-US" smtClean="0"/>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95674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04420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47177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370F0-F46B-2C43-A4A2-64FBD76BAE36}" type="datetimeFigureOut">
              <a:rPr lang="en-US" smtClean="0"/>
              <a:t>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47F49-15E3-AF47-9628-BAF668941D01}" type="slidenum">
              <a:rPr lang="en-US" smtClean="0"/>
              <a:t>‹#›</a:t>
            </a:fld>
            <a:endParaRPr lang="en-US"/>
          </a:p>
        </p:txBody>
      </p:sp>
    </p:spTree>
    <p:extLst>
      <p:ext uri="{BB962C8B-B14F-4D97-AF65-F5344CB8AC3E}">
        <p14:creationId xmlns:p14="http://schemas.microsoft.com/office/powerpoint/2010/main" val="341014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tiff"/></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4.wdp"/><Relationship Id="rId3" Type="http://schemas.openxmlformats.org/officeDocument/2006/relationships/image" Target="../media/image5.tiff"/><Relationship Id="rId7" Type="http://schemas.microsoft.com/office/2007/relationships/hdphoto" Target="../media/hdphoto1.wdp"/><Relationship Id="rId12" Type="http://schemas.openxmlformats.org/officeDocument/2006/relationships/image" Target="../media/image38.png"/><Relationship Id="rId17" Type="http://schemas.openxmlformats.org/officeDocument/2006/relationships/image" Target="../media/image42.jpeg"/><Relationship Id="rId2" Type="http://schemas.openxmlformats.org/officeDocument/2006/relationships/notesSlide" Target="../notesSlides/notesSlide12.xml"/><Relationship Id="rId16"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35.png"/><Relationship Id="rId11" Type="http://schemas.microsoft.com/office/2007/relationships/hdphoto" Target="../media/hdphoto3.wdp"/><Relationship Id="rId5" Type="http://schemas.openxmlformats.org/officeDocument/2006/relationships/image" Target="../media/image34.png"/><Relationship Id="rId1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6.tiff"/><Relationship Id="rId9" Type="http://schemas.microsoft.com/office/2007/relationships/hdphoto" Target="../media/hdphoto2.wdp"/><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6.tiff"/><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5.tiff"/><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tiff"/><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tiff"/><Relationship Id="rId5" Type="http://schemas.openxmlformats.org/officeDocument/2006/relationships/image" Target="../media/image50.jpe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5.tiff"/><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57.jp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6.tiff"/><Relationship Id="rId9" Type="http://schemas.openxmlformats.org/officeDocument/2006/relationships/image" Target="../media/image55.jpg"/></Relationships>
</file>

<file path=ppt/slides/_rels/slide17.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tiff"/><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jpg"/><Relationship Id="rId10" Type="http://schemas.openxmlformats.org/officeDocument/2006/relationships/image" Target="../media/image64.png"/><Relationship Id="rId4" Type="http://schemas.openxmlformats.org/officeDocument/2006/relationships/image" Target="../media/image6.tiff"/><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5.tiff"/><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tiff"/></Relationships>
</file>

<file path=ppt/slides/_rels/slide1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pn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tiff"/><Relationship Id="rId11" Type="http://schemas.openxmlformats.org/officeDocument/2006/relationships/image" Target="../media/image19.jpeg"/><Relationship Id="rId5" Type="http://schemas.openxmlformats.org/officeDocument/2006/relationships/image" Target="../media/image5.tiff"/><Relationship Id="rId10" Type="http://schemas.openxmlformats.org/officeDocument/2006/relationships/image" Target="../media/image18.png"/><Relationship Id="rId4" Type="http://schemas.openxmlformats.org/officeDocument/2006/relationships/image" Target="../media/image14.JP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tiff"/><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tiff"/><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06338" y="440073"/>
            <a:ext cx="3121550" cy="1142804"/>
          </a:xfrm>
          <a:prstGeom prst="rect">
            <a:avLst/>
          </a:prstGeom>
        </p:spPr>
      </p:pic>
      <p:sp>
        <p:nvSpPr>
          <p:cNvPr id="3" name="TextBox 2">
            <a:extLst>
              <a:ext uri="{FF2B5EF4-FFF2-40B4-BE49-F238E27FC236}">
                <a16:creationId xmlns:a16="http://schemas.microsoft.com/office/drawing/2014/main" id="{AD6CD387-49F3-4525-9A44-8771175D8A56}"/>
              </a:ext>
            </a:extLst>
          </p:cNvPr>
          <p:cNvSpPr txBox="1"/>
          <p:nvPr/>
        </p:nvSpPr>
        <p:spPr>
          <a:xfrm>
            <a:off x="212437" y="2488677"/>
            <a:ext cx="4181145" cy="369332"/>
          </a:xfrm>
          <a:prstGeom prst="rect">
            <a:avLst/>
          </a:prstGeom>
          <a:noFill/>
        </p:spPr>
        <p:txBody>
          <a:bodyPr wrap="none" rtlCol="0">
            <a:spAutoFit/>
          </a:bodyPr>
          <a:lstStyle/>
          <a:p>
            <a:r>
              <a:rPr lang="en-US" dirty="0">
                <a:latin typeface="Avenir Next LT Pro" panose="020B0504020202020204" pitchFamily="34" charset="0"/>
              </a:rPr>
              <a:t>Chad Carwein, Sustainability Manager</a:t>
            </a:r>
          </a:p>
        </p:txBody>
      </p:sp>
      <p:sp>
        <p:nvSpPr>
          <p:cNvPr id="4" name="TextBox 3">
            <a:extLst>
              <a:ext uri="{FF2B5EF4-FFF2-40B4-BE49-F238E27FC236}">
                <a16:creationId xmlns:a16="http://schemas.microsoft.com/office/drawing/2014/main" id="{D8194862-827F-4F4B-9F59-28DA00BA98AD}"/>
              </a:ext>
            </a:extLst>
          </p:cNvPr>
          <p:cNvSpPr txBox="1"/>
          <p:nvPr/>
        </p:nvSpPr>
        <p:spPr>
          <a:xfrm>
            <a:off x="212437" y="1943444"/>
            <a:ext cx="4398768" cy="369332"/>
          </a:xfrm>
          <a:prstGeom prst="rect">
            <a:avLst/>
          </a:prstGeom>
          <a:noFill/>
        </p:spPr>
        <p:txBody>
          <a:bodyPr wrap="none" rtlCol="0">
            <a:spAutoFit/>
          </a:bodyPr>
          <a:lstStyle/>
          <a:p>
            <a:r>
              <a:rPr lang="en-US" b="1" dirty="0">
                <a:latin typeface="Avenir Next LT Pro" panose="020B0504020202020204" pitchFamily="34" charset="0"/>
              </a:rPr>
              <a:t>ECU Sustainability Program Overview</a:t>
            </a:r>
          </a:p>
        </p:txBody>
      </p:sp>
    </p:spTree>
    <p:extLst>
      <p:ext uri="{BB962C8B-B14F-4D97-AF65-F5344CB8AC3E}">
        <p14:creationId xmlns:p14="http://schemas.microsoft.com/office/powerpoint/2010/main" val="1580634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21457"/>
            <a:ext cx="8229600" cy="1143000"/>
          </a:xfrm>
        </p:spPr>
        <p:txBody>
          <a:bodyPr>
            <a:normAutofit/>
          </a:bodyPr>
          <a:lstStyle/>
          <a:p>
            <a:r>
              <a:rPr lang="en-US" dirty="0">
                <a:latin typeface="Avenir Next LT Pro" panose="020B0504020202020204" pitchFamily="34" charset="0"/>
              </a:rPr>
              <a:t>Academics</a:t>
            </a:r>
          </a:p>
        </p:txBody>
      </p:sp>
      <p:pic>
        <p:nvPicPr>
          <p:cNvPr id="12" name="Picture 11" descr="Graphical user interface, website&#10;&#10;Description automatically generated">
            <a:extLst>
              <a:ext uri="{FF2B5EF4-FFF2-40B4-BE49-F238E27FC236}">
                <a16:creationId xmlns:a16="http://schemas.microsoft.com/office/drawing/2014/main" id="{ED951FBB-1A9E-1176-25DB-7FC9C5B0CBDC}"/>
              </a:ext>
            </a:extLst>
          </p:cNvPr>
          <p:cNvPicPr>
            <a:picLocks noChangeAspect="1"/>
          </p:cNvPicPr>
          <p:nvPr/>
        </p:nvPicPr>
        <p:blipFill>
          <a:blip r:embed="rId5"/>
          <a:stretch>
            <a:fillRect/>
          </a:stretch>
        </p:blipFill>
        <p:spPr>
          <a:xfrm>
            <a:off x="5358724" y="1360965"/>
            <a:ext cx="3391515" cy="4491953"/>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CBB7B21B-451C-7AEF-A2D2-B4AC4C270A08}"/>
              </a:ext>
            </a:extLst>
          </p:cNvPr>
          <p:cNvPicPr>
            <a:picLocks noChangeAspect="1"/>
          </p:cNvPicPr>
          <p:nvPr/>
        </p:nvPicPr>
        <p:blipFill>
          <a:blip r:embed="rId6"/>
          <a:stretch>
            <a:fillRect/>
          </a:stretch>
        </p:blipFill>
        <p:spPr>
          <a:xfrm>
            <a:off x="393761" y="2726396"/>
            <a:ext cx="4763030" cy="3081680"/>
          </a:xfrm>
          <a:prstGeom prst="rect">
            <a:avLst/>
          </a:prstGeom>
        </p:spPr>
      </p:pic>
      <p:pic>
        <p:nvPicPr>
          <p:cNvPr id="20" name="Picture 19" descr="Logo&#10;&#10;Description automatically generated">
            <a:extLst>
              <a:ext uri="{FF2B5EF4-FFF2-40B4-BE49-F238E27FC236}">
                <a16:creationId xmlns:a16="http://schemas.microsoft.com/office/drawing/2014/main" id="{95F41AE7-ED10-31EF-7D35-BF806BC0A05B}"/>
              </a:ext>
            </a:extLst>
          </p:cNvPr>
          <p:cNvPicPr>
            <a:picLocks noChangeAspect="1"/>
          </p:cNvPicPr>
          <p:nvPr/>
        </p:nvPicPr>
        <p:blipFill rotWithShape="1">
          <a:blip r:embed="rId7"/>
          <a:srcRect l="2785" t="5944" r="2727"/>
          <a:stretch/>
        </p:blipFill>
        <p:spPr>
          <a:xfrm>
            <a:off x="393761" y="1584105"/>
            <a:ext cx="4665286" cy="1086900"/>
          </a:xfrm>
          <a:prstGeom prst="rect">
            <a:avLst/>
          </a:prstGeom>
        </p:spPr>
      </p:pic>
    </p:spTree>
    <p:extLst>
      <p:ext uri="{BB962C8B-B14F-4D97-AF65-F5344CB8AC3E}">
        <p14:creationId xmlns:p14="http://schemas.microsoft.com/office/powerpoint/2010/main" val="1098365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21457"/>
            <a:ext cx="8229600" cy="1143000"/>
          </a:xfrm>
        </p:spPr>
        <p:txBody>
          <a:bodyPr>
            <a:normAutofit/>
          </a:bodyPr>
          <a:lstStyle/>
          <a:p>
            <a:r>
              <a:rPr lang="en-US" dirty="0">
                <a:latin typeface="Avenir Next LT Pro" panose="020B0504020202020204" pitchFamily="34" charset="0"/>
              </a:rPr>
              <a:t>Faculty Workshop</a:t>
            </a:r>
          </a:p>
        </p:txBody>
      </p:sp>
      <p:pic>
        <p:nvPicPr>
          <p:cNvPr id="7" name="Picture 6">
            <a:extLst>
              <a:ext uri="{FF2B5EF4-FFF2-40B4-BE49-F238E27FC236}">
                <a16:creationId xmlns:a16="http://schemas.microsoft.com/office/drawing/2014/main" id="{275BDAA3-FD02-5164-3721-E26401A776F5}"/>
              </a:ext>
            </a:extLst>
          </p:cNvPr>
          <p:cNvPicPr>
            <a:picLocks noChangeAspect="1"/>
          </p:cNvPicPr>
          <p:nvPr/>
        </p:nvPicPr>
        <p:blipFill>
          <a:blip r:embed="rId5"/>
          <a:stretch>
            <a:fillRect/>
          </a:stretch>
        </p:blipFill>
        <p:spPr>
          <a:xfrm>
            <a:off x="4365894" y="1164457"/>
            <a:ext cx="4407792" cy="2865326"/>
          </a:xfrm>
          <a:prstGeom prst="rect">
            <a:avLst/>
          </a:prstGeom>
        </p:spPr>
      </p:pic>
      <p:pic>
        <p:nvPicPr>
          <p:cNvPr id="9" name="Picture 8">
            <a:extLst>
              <a:ext uri="{FF2B5EF4-FFF2-40B4-BE49-F238E27FC236}">
                <a16:creationId xmlns:a16="http://schemas.microsoft.com/office/drawing/2014/main" id="{03F3CFF9-C38E-3437-DE07-CCFB1D5DD235}"/>
              </a:ext>
            </a:extLst>
          </p:cNvPr>
          <p:cNvPicPr>
            <a:picLocks noChangeAspect="1"/>
          </p:cNvPicPr>
          <p:nvPr/>
        </p:nvPicPr>
        <p:blipFill>
          <a:blip r:embed="rId6"/>
          <a:stretch>
            <a:fillRect/>
          </a:stretch>
        </p:blipFill>
        <p:spPr>
          <a:xfrm>
            <a:off x="4365893" y="4122279"/>
            <a:ext cx="4443873" cy="1898584"/>
          </a:xfrm>
          <a:prstGeom prst="rect">
            <a:avLst/>
          </a:prstGeom>
        </p:spPr>
      </p:pic>
      <p:pic>
        <p:nvPicPr>
          <p:cNvPr id="11" name="Picture 10" descr="A purple flyer with yellow text and a qr code&#10;&#10;Description automatically generated">
            <a:extLst>
              <a:ext uri="{FF2B5EF4-FFF2-40B4-BE49-F238E27FC236}">
                <a16:creationId xmlns:a16="http://schemas.microsoft.com/office/drawing/2014/main" id="{84E8FA87-49DC-494A-DBA4-B33F09239B11}"/>
              </a:ext>
            </a:extLst>
          </p:cNvPr>
          <p:cNvPicPr>
            <a:picLocks noChangeAspect="1"/>
          </p:cNvPicPr>
          <p:nvPr/>
        </p:nvPicPr>
        <p:blipFill>
          <a:blip r:embed="rId7"/>
          <a:stretch>
            <a:fillRect/>
          </a:stretch>
        </p:blipFill>
        <p:spPr>
          <a:xfrm>
            <a:off x="457199" y="1164457"/>
            <a:ext cx="3442771" cy="4869310"/>
          </a:xfrm>
          <a:prstGeom prst="rect">
            <a:avLst/>
          </a:prstGeom>
        </p:spPr>
      </p:pic>
      <p:sp>
        <p:nvSpPr>
          <p:cNvPr id="13" name="Rectangle 12">
            <a:extLst>
              <a:ext uri="{FF2B5EF4-FFF2-40B4-BE49-F238E27FC236}">
                <a16:creationId xmlns:a16="http://schemas.microsoft.com/office/drawing/2014/main" id="{1DFBE5D5-F99E-499B-270E-045A25FAF7C6}"/>
              </a:ext>
            </a:extLst>
          </p:cNvPr>
          <p:cNvSpPr/>
          <p:nvPr/>
        </p:nvSpPr>
        <p:spPr>
          <a:xfrm rot="1798765">
            <a:off x="7019309" y="1340104"/>
            <a:ext cx="1900007" cy="707886"/>
          </a:xfrm>
          <a:prstGeom prst="rect">
            <a:avLst/>
          </a:prstGeom>
          <a:noFill/>
        </p:spPr>
        <p:txBody>
          <a:bodyPr wrap="none" lIns="91440" tIns="45720" rIns="91440" bIns="45720">
            <a:spAutoFit/>
          </a:bodyPr>
          <a:lstStyle/>
          <a:p>
            <a:pPr algn="ctr"/>
            <a:r>
              <a:rPr lang="en-US" sz="2000" b="1" cap="none" spc="0" dirty="0">
                <a:ln w="3175" cmpd="sng">
                  <a:solidFill>
                    <a:srgbClr val="FFC000"/>
                  </a:solidFill>
                  <a:prstDash val="solid"/>
                </a:ln>
                <a:solidFill>
                  <a:srgbClr val="592A8A"/>
                </a:solidFill>
                <a:effectLst/>
              </a:rPr>
              <a:t>$400 stipend </a:t>
            </a:r>
          </a:p>
          <a:p>
            <a:pPr algn="ctr"/>
            <a:r>
              <a:rPr lang="en-US" sz="2000" b="1" cap="none" spc="0" dirty="0">
                <a:ln w="3175" cmpd="sng">
                  <a:solidFill>
                    <a:srgbClr val="FFC000"/>
                  </a:solidFill>
                  <a:prstDash val="solid"/>
                </a:ln>
                <a:solidFill>
                  <a:srgbClr val="592A8A"/>
                </a:solidFill>
                <a:effectLst/>
              </a:rPr>
              <a:t>for participants!</a:t>
            </a:r>
          </a:p>
        </p:txBody>
      </p:sp>
    </p:spTree>
    <p:extLst>
      <p:ext uri="{BB962C8B-B14F-4D97-AF65-F5344CB8AC3E}">
        <p14:creationId xmlns:p14="http://schemas.microsoft.com/office/powerpoint/2010/main" val="2234980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19036"/>
            <a:ext cx="8229600" cy="1143000"/>
          </a:xfrm>
        </p:spPr>
        <p:txBody>
          <a:bodyPr>
            <a:normAutofit/>
          </a:bodyPr>
          <a:lstStyle/>
          <a:p>
            <a:r>
              <a:rPr lang="en-US" dirty="0">
                <a:latin typeface="Avenir Next LT Pro" panose="020B0504020202020204" pitchFamily="34" charset="0"/>
              </a:rPr>
              <a:t>Course Designation</a:t>
            </a:r>
          </a:p>
        </p:txBody>
      </p:sp>
      <p:sp>
        <p:nvSpPr>
          <p:cNvPr id="15" name="Content Placeholder 14">
            <a:extLst>
              <a:ext uri="{FF2B5EF4-FFF2-40B4-BE49-F238E27FC236}">
                <a16:creationId xmlns:a16="http://schemas.microsoft.com/office/drawing/2014/main" id="{076A5026-E0B6-81FF-9684-EAFB27495FC4}"/>
              </a:ext>
            </a:extLst>
          </p:cNvPr>
          <p:cNvSpPr>
            <a:spLocks noGrp="1"/>
          </p:cNvSpPr>
          <p:nvPr>
            <p:ph sz="half" idx="1"/>
          </p:nvPr>
        </p:nvSpPr>
        <p:spPr/>
        <p:txBody>
          <a:bodyPr>
            <a:normAutofit/>
          </a:bodyPr>
          <a:lstStyle/>
          <a:p>
            <a:pPr marL="0" indent="0">
              <a:spcAft>
                <a:spcPts val="1200"/>
              </a:spcAft>
              <a:buNone/>
            </a:pPr>
            <a:r>
              <a:rPr lang="en-US" b="1" dirty="0"/>
              <a:t>Learning Outcomes:</a:t>
            </a:r>
          </a:p>
          <a:p>
            <a:pPr algn="l">
              <a:buFont typeface="+mj-lt"/>
              <a:buAutoNum type="arabicPeriod"/>
            </a:pPr>
            <a:r>
              <a:rPr lang="en-US" sz="2000" b="0" i="0" dirty="0">
                <a:solidFill>
                  <a:srgbClr val="212529"/>
                </a:solidFill>
                <a:effectLst/>
              </a:rPr>
              <a:t>Define sustainability and identify major sustainability challenges.</a:t>
            </a:r>
          </a:p>
          <a:p>
            <a:pPr algn="l">
              <a:buFont typeface="+mj-lt"/>
              <a:buAutoNum type="arabicPeriod"/>
            </a:pPr>
            <a:r>
              <a:rPr lang="en-US" sz="2000" b="0" i="0" dirty="0">
                <a:solidFill>
                  <a:srgbClr val="212529"/>
                </a:solidFill>
                <a:effectLst/>
              </a:rPr>
              <a:t>Articulate how healthy ecosystems function.</a:t>
            </a:r>
          </a:p>
          <a:p>
            <a:pPr algn="l">
              <a:buFont typeface="+mj-lt"/>
              <a:buAutoNum type="arabicPeriod"/>
            </a:pPr>
            <a:r>
              <a:rPr lang="en-US" sz="2000" b="0" i="0" dirty="0">
                <a:solidFill>
                  <a:srgbClr val="212529"/>
                </a:solidFill>
                <a:effectLst/>
              </a:rPr>
              <a:t>Identify and evaluate interconnections between the environment, the economy, and society.</a:t>
            </a:r>
          </a:p>
          <a:p>
            <a:pPr algn="l">
              <a:buFont typeface="+mj-lt"/>
              <a:buAutoNum type="arabicPeriod"/>
            </a:pPr>
            <a:r>
              <a:rPr lang="en-US" sz="2000" b="0" i="0" dirty="0">
                <a:solidFill>
                  <a:srgbClr val="212529"/>
                </a:solidFill>
                <a:effectLst/>
              </a:rPr>
              <a:t>Apply critical thinking skills in assessing the effects of human actions on planet Earth.</a:t>
            </a:r>
          </a:p>
        </p:txBody>
      </p:sp>
      <p:pic>
        <p:nvPicPr>
          <p:cNvPr id="7" name="Picture 6" descr="A purple and yellow card&#10;&#10;Description automatically generated">
            <a:extLst>
              <a:ext uri="{FF2B5EF4-FFF2-40B4-BE49-F238E27FC236}">
                <a16:creationId xmlns:a16="http://schemas.microsoft.com/office/drawing/2014/main" id="{DB8C277C-2F9F-A827-432B-45C2988EB226}"/>
              </a:ext>
            </a:extLst>
          </p:cNvPr>
          <p:cNvPicPr>
            <a:picLocks noChangeAspect="1"/>
          </p:cNvPicPr>
          <p:nvPr/>
        </p:nvPicPr>
        <p:blipFill>
          <a:blip r:embed="rId5"/>
          <a:stretch>
            <a:fillRect/>
          </a:stretch>
        </p:blipFill>
        <p:spPr>
          <a:xfrm>
            <a:off x="4654517" y="1736238"/>
            <a:ext cx="4032283" cy="4032283"/>
          </a:xfrm>
          <a:prstGeom prst="rect">
            <a:avLst/>
          </a:prstGeom>
        </p:spPr>
      </p:pic>
    </p:spTree>
    <p:extLst>
      <p:ext uri="{BB962C8B-B14F-4D97-AF65-F5344CB8AC3E}">
        <p14:creationId xmlns:p14="http://schemas.microsoft.com/office/powerpoint/2010/main" val="4169275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7002"/>
            <a:ext cx="8229600" cy="1143000"/>
          </a:xfrm>
        </p:spPr>
        <p:txBody>
          <a:bodyPr>
            <a:normAutofit/>
          </a:bodyPr>
          <a:lstStyle/>
          <a:p>
            <a:r>
              <a:rPr lang="en-US" dirty="0">
                <a:latin typeface="Avenir Next LT Pro" panose="020B0504020202020204" pitchFamily="34" charset="0"/>
              </a:rPr>
              <a:t>Student Engagement</a:t>
            </a:r>
          </a:p>
        </p:txBody>
      </p:sp>
      <p:pic>
        <p:nvPicPr>
          <p:cNvPr id="12" name="Picture 11">
            <a:extLst>
              <a:ext uri="{FF2B5EF4-FFF2-40B4-BE49-F238E27FC236}">
                <a16:creationId xmlns:a16="http://schemas.microsoft.com/office/drawing/2014/main" id="{193B3058-DD0B-42DD-940E-BA1FA5B433B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9225" y="4097294"/>
            <a:ext cx="1459314" cy="1420679"/>
          </a:xfrm>
          <a:prstGeom prst="rect">
            <a:avLst/>
          </a:prstGeom>
          <a:noFill/>
          <a:ln>
            <a:noFill/>
          </a:ln>
        </p:spPr>
      </p:pic>
      <p:pic>
        <p:nvPicPr>
          <p:cNvPr id="14" name="Picture 13">
            <a:extLst>
              <a:ext uri="{FF2B5EF4-FFF2-40B4-BE49-F238E27FC236}">
                <a16:creationId xmlns:a16="http://schemas.microsoft.com/office/drawing/2014/main" id="{4AFB1487-EC7C-4225-BF33-3435AC82ED29}"/>
              </a:ext>
            </a:extLst>
          </p:cNvPr>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6146" t="16452" r="16406" b="15938"/>
          <a:stretch/>
        </p:blipFill>
        <p:spPr bwMode="auto">
          <a:xfrm>
            <a:off x="5354509" y="4047636"/>
            <a:ext cx="1577919" cy="1433109"/>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6F760361-BE8F-454F-8A30-3389B5474FF3}"/>
              </a:ext>
            </a:extLst>
          </p:cNvPr>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317" t="9610" r="12534" b="10386"/>
          <a:stretch/>
        </p:blipFill>
        <p:spPr bwMode="auto">
          <a:xfrm>
            <a:off x="280558" y="3985909"/>
            <a:ext cx="1459314" cy="1499463"/>
          </a:xfrm>
          <a:prstGeom prst="rect">
            <a:avLst/>
          </a:prstGeom>
          <a:noFill/>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626809C6-AD2F-47BB-BDFB-60E387DB1B7A}"/>
              </a:ext>
            </a:extLst>
          </p:cNvPr>
          <p:cNvPicPr/>
          <p:nvPr/>
        </p:nvPicPr>
        <p:blipFill rotWithShape="1">
          <a:blip r:embed="rId10">
            <a:extLst>
              <a:ext uri="{BEBA8EAE-BF5A-486C-A8C5-ECC9F3942E4B}">
                <a14:imgProps xmlns:a14="http://schemas.microsoft.com/office/drawing/2010/main">
                  <a14:imgLayer r:embed="rId11">
                    <a14:imgEffect>
                      <a14:backgroundRemoval t="9694" b="90816" l="5525" r="93923">
                        <a14:foregroundMark x1="5525" y1="47959" x2="5525" y2="47959"/>
                        <a14:foregroundMark x1="49171" y1="9694" x2="49171" y2="9694"/>
                        <a14:foregroundMark x1="94475" y1="48980" x2="94475" y2="48980"/>
                        <a14:foregroundMark x1="51934" y1="90816" x2="51934" y2="90816"/>
                        <a14:foregroundMark x1="51381" y1="47449" x2="51381" y2="47449"/>
                        <a14:foregroundMark x1="35912" y1="32143" x2="54696" y2="66327"/>
                        <a14:foregroundMark x1="54696" y1="66327" x2="59669" y2="41327"/>
                        <a14:foregroundMark x1="59669" y1="41327" x2="57459" y2="31633"/>
                      </a14:backgroundRemoval>
                    </a14:imgEffect>
                  </a14:imgLayer>
                </a14:imgProps>
              </a:ext>
              <a:ext uri="{28A0092B-C50C-407E-A947-70E740481C1C}">
                <a14:useLocalDpi xmlns:a14="http://schemas.microsoft.com/office/drawing/2010/main" val="0"/>
              </a:ext>
            </a:extLst>
          </a:blip>
          <a:srcRect l="3678" t="7033" r="2809" b="6639"/>
          <a:stretch/>
        </p:blipFill>
        <p:spPr bwMode="auto">
          <a:xfrm>
            <a:off x="1955841" y="4007705"/>
            <a:ext cx="1515343" cy="1499463"/>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DB5FB274-B682-4E40-808F-38FD2AF7BE8A}"/>
              </a:ext>
            </a:extLst>
          </p:cNvPr>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foregroundMark x1="13112" y1="35323" x2="16928" y2="35323"/>
                        <a14:foregroundMark x1="27593" y1="29061" x2="26125" y2="26614"/>
                        <a14:foregroundMark x1="42172" y1="28082" x2="39726" y2="24755"/>
                        <a14:foregroundMark x1="50391" y1="27593" x2="52838" y2="20841"/>
                        <a14:foregroundMark x1="63503" y1="29061" x2="71722" y2="29061"/>
                        <a14:foregroundMark x1="83606" y1="34137" x2="85323" y2="32975"/>
                        <a14:foregroundMark x1="78963" y1="37280" x2="83606" y2="34137"/>
                        <a14:backgroundMark x1="85600" y1="34137" x2="85600" y2="34137"/>
                        <a14:backgroundMark x1="85600" y1="32932" x2="85600" y2="32932"/>
                        <a14:backgroundMark x1="84400" y1="32932" x2="84400" y2="32932"/>
                      </a14:backgroundRemoval>
                    </a14:imgEffect>
                  </a14:imgLayer>
                </a14:imgProps>
              </a:ext>
              <a:ext uri="{28A0092B-C50C-407E-A947-70E740481C1C}">
                <a14:useLocalDpi xmlns:a14="http://schemas.microsoft.com/office/drawing/2010/main" val="0"/>
              </a:ext>
            </a:extLst>
          </a:blip>
          <a:srcRect l="4846" t="5814" r="7408" b="6261"/>
          <a:stretch/>
        </p:blipFill>
        <p:spPr bwMode="auto">
          <a:xfrm>
            <a:off x="6764229" y="1852814"/>
            <a:ext cx="2204842" cy="1922436"/>
          </a:xfrm>
          <a:prstGeom prst="rect">
            <a:avLst/>
          </a:prstGeom>
          <a:noFill/>
          <a:ln>
            <a:noFill/>
          </a:ln>
          <a:extLst>
            <a:ext uri="{53640926-AAD7-44D8-BBD7-CCE9431645EC}">
              <a14:shadowObscured xmlns:a14="http://schemas.microsoft.com/office/drawing/2010/main"/>
            </a:ext>
          </a:extLst>
        </p:spPr>
      </p:pic>
      <p:pic>
        <p:nvPicPr>
          <p:cNvPr id="19" name="Picture 2" descr="A picture containing text, vector graphics&#10;&#10;Description automatically generated">
            <a:extLst>
              <a:ext uri="{FF2B5EF4-FFF2-40B4-BE49-F238E27FC236}">
                <a16:creationId xmlns:a16="http://schemas.microsoft.com/office/drawing/2014/main" id="{C2A15B80-6319-4E10-B9BD-95C277788AA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5923" y="1852814"/>
            <a:ext cx="1955684" cy="189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33E1D3B0-6AA4-44D7-B63E-7644FB9CAD1B}"/>
              </a:ext>
            </a:extLst>
          </p:cNvPr>
          <p:cNvPicPr>
            <a:picLocks noChangeAspect="1"/>
          </p:cNvPicPr>
          <p:nvPr/>
        </p:nvPicPr>
        <p:blipFill>
          <a:blip r:embed="rId15"/>
          <a:srcRect/>
          <a:stretch/>
        </p:blipFill>
        <p:spPr>
          <a:xfrm>
            <a:off x="4768431" y="1953022"/>
            <a:ext cx="1959537" cy="1677173"/>
          </a:xfrm>
          <a:prstGeom prst="rect">
            <a:avLst/>
          </a:prstGeom>
        </p:spPr>
      </p:pic>
      <p:pic>
        <p:nvPicPr>
          <p:cNvPr id="23" name="Picture 22" descr="Logo, company name&#10;&#10;Description automatically generated">
            <a:extLst>
              <a:ext uri="{FF2B5EF4-FFF2-40B4-BE49-F238E27FC236}">
                <a16:creationId xmlns:a16="http://schemas.microsoft.com/office/drawing/2014/main" id="{E6C6C6AA-700D-458E-A974-140390DD2575}"/>
              </a:ext>
            </a:extLst>
          </p:cNvPr>
          <p:cNvPicPr>
            <a:picLocks noChangeAspect="1"/>
          </p:cNvPicPr>
          <p:nvPr/>
        </p:nvPicPr>
        <p:blipFill>
          <a:blip r:embed="rId16"/>
          <a:stretch>
            <a:fillRect/>
          </a:stretch>
        </p:blipFill>
        <p:spPr>
          <a:xfrm>
            <a:off x="2368763" y="1815038"/>
            <a:ext cx="2204842" cy="1922436"/>
          </a:xfrm>
          <a:prstGeom prst="rect">
            <a:avLst/>
          </a:prstGeom>
        </p:spPr>
      </p:pic>
      <p:pic>
        <p:nvPicPr>
          <p:cNvPr id="2050" name="Picture 2" descr="American Fisheries Society">
            <a:extLst>
              <a:ext uri="{FF2B5EF4-FFF2-40B4-BE49-F238E27FC236}">
                <a16:creationId xmlns:a16="http://schemas.microsoft.com/office/drawing/2014/main" id="{71A33EAA-5769-4C52-8CFF-6BCD54BEA75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31611" y="4063687"/>
            <a:ext cx="1406333" cy="1406333"/>
          </a:xfrm>
          <a:prstGeom prst="ellipse">
            <a:avLst/>
          </a:prstGeom>
          <a:ln w="63500"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453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6966-A503-F201-D6D0-1CB5F24BBA8F}"/>
              </a:ext>
            </a:extLst>
          </p:cNvPr>
          <p:cNvSpPr>
            <a:spLocks noGrp="1"/>
          </p:cNvSpPr>
          <p:nvPr>
            <p:ph type="title"/>
          </p:nvPr>
        </p:nvSpPr>
        <p:spPr>
          <a:xfrm>
            <a:off x="457200" y="0"/>
            <a:ext cx="8229600" cy="1143000"/>
          </a:xfrm>
        </p:spPr>
        <p:txBody>
          <a:bodyPr/>
          <a:lstStyle/>
          <a:p>
            <a:r>
              <a:rPr lang="en-US" dirty="0">
                <a:latin typeface="Avenir Next LT Pro" panose="020B0504020202020204" pitchFamily="34" charset="0"/>
              </a:rPr>
              <a:t>Annual Events</a:t>
            </a:r>
          </a:p>
        </p:txBody>
      </p:sp>
      <p:pic>
        <p:nvPicPr>
          <p:cNvPr id="7" name="Picture 6" descr="Campus Sustainability Day">
            <a:extLst>
              <a:ext uri="{FF2B5EF4-FFF2-40B4-BE49-F238E27FC236}">
                <a16:creationId xmlns:a16="http://schemas.microsoft.com/office/drawing/2014/main" id="{EE31ABB8-BDBC-F1A2-ADB0-7B01AB4E65F0}"/>
              </a:ext>
            </a:extLst>
          </p:cNvPr>
          <p:cNvPicPr>
            <a:picLocks noChangeAspect="1"/>
          </p:cNvPicPr>
          <p:nvPr/>
        </p:nvPicPr>
        <p:blipFill>
          <a:blip r:embed="rId2"/>
          <a:srcRect t="14778" r="-495" b="17241"/>
          <a:stretch/>
        </p:blipFill>
        <p:spPr>
          <a:xfrm>
            <a:off x="296840" y="1369546"/>
            <a:ext cx="3400713" cy="2299616"/>
          </a:xfrm>
          <a:prstGeom prst="rect">
            <a:avLst/>
          </a:prstGeom>
          <a:ln>
            <a:noFill/>
          </a:ln>
        </p:spPr>
      </p:pic>
      <p:sp>
        <p:nvSpPr>
          <p:cNvPr id="8" name="TextBox 7">
            <a:extLst>
              <a:ext uri="{FF2B5EF4-FFF2-40B4-BE49-F238E27FC236}">
                <a16:creationId xmlns:a16="http://schemas.microsoft.com/office/drawing/2014/main" id="{7476CAC8-6E39-A66B-08F5-CE2D8A790CEA}"/>
              </a:ext>
            </a:extLst>
          </p:cNvPr>
          <p:cNvSpPr txBox="1"/>
          <p:nvPr/>
        </p:nvSpPr>
        <p:spPr>
          <a:xfrm>
            <a:off x="820657" y="1097385"/>
            <a:ext cx="2353080" cy="369332"/>
          </a:xfrm>
          <a:prstGeom prst="rect">
            <a:avLst/>
          </a:prstGeom>
          <a:noFill/>
        </p:spPr>
        <p:txBody>
          <a:bodyPr wrap="none" rtlCol="0">
            <a:spAutoFit/>
          </a:bodyPr>
          <a:lstStyle/>
          <a:p>
            <a:r>
              <a:rPr lang="en-US" b="1" dirty="0"/>
              <a:t>Third Week of October</a:t>
            </a:r>
          </a:p>
        </p:txBody>
      </p:sp>
      <p:pic>
        <p:nvPicPr>
          <p:cNvPr id="2052" name="Picture 4" descr="April is Earth Month at Aidan! | News &amp; Posts">
            <a:extLst>
              <a:ext uri="{FF2B5EF4-FFF2-40B4-BE49-F238E27FC236}">
                <a16:creationId xmlns:a16="http://schemas.microsoft.com/office/drawing/2014/main" id="{16D71A8D-208D-A584-E3E8-9F4337C0A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803" y="1489922"/>
            <a:ext cx="3349127" cy="18838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7B6CBE1-485C-D049-1181-E451681F0EE3}"/>
              </a:ext>
            </a:extLst>
          </p:cNvPr>
          <p:cNvSpPr txBox="1"/>
          <p:nvPr/>
        </p:nvSpPr>
        <p:spPr>
          <a:xfrm>
            <a:off x="5643968" y="1097385"/>
            <a:ext cx="1594796" cy="369332"/>
          </a:xfrm>
          <a:prstGeom prst="rect">
            <a:avLst/>
          </a:prstGeom>
          <a:noFill/>
        </p:spPr>
        <p:txBody>
          <a:bodyPr wrap="none" rtlCol="0">
            <a:spAutoFit/>
          </a:bodyPr>
          <a:lstStyle/>
          <a:p>
            <a:r>
              <a:rPr lang="en-US" b="1" dirty="0"/>
              <a:t>Month of April</a:t>
            </a:r>
          </a:p>
        </p:txBody>
      </p:sp>
      <p:pic>
        <p:nvPicPr>
          <p:cNvPr id="10" name="Picture 9" descr="A movie theater with a screen and smoke stacks&#10;&#10;Description automatically generated">
            <a:extLst>
              <a:ext uri="{FF2B5EF4-FFF2-40B4-BE49-F238E27FC236}">
                <a16:creationId xmlns:a16="http://schemas.microsoft.com/office/drawing/2014/main" id="{53B5DB32-EA23-3C45-7DF2-4DBC990FB597}"/>
              </a:ext>
            </a:extLst>
          </p:cNvPr>
          <p:cNvPicPr>
            <a:picLocks noChangeAspect="1"/>
          </p:cNvPicPr>
          <p:nvPr/>
        </p:nvPicPr>
        <p:blipFill>
          <a:blip r:embed="rId4"/>
          <a:stretch>
            <a:fillRect/>
          </a:stretch>
        </p:blipFill>
        <p:spPr>
          <a:xfrm>
            <a:off x="1665647" y="3972152"/>
            <a:ext cx="5315853" cy="2069251"/>
          </a:xfrm>
          <a:prstGeom prst="rect">
            <a:avLst/>
          </a:prstGeom>
        </p:spPr>
      </p:pic>
      <p:pic>
        <p:nvPicPr>
          <p:cNvPr id="11" name="Picture 10" descr="A purple and yellow logo&#10;&#10;Description automatically generated">
            <a:extLst>
              <a:ext uri="{FF2B5EF4-FFF2-40B4-BE49-F238E27FC236}">
                <a16:creationId xmlns:a16="http://schemas.microsoft.com/office/drawing/2014/main" id="{4AC41931-858B-F9CC-06CE-DC3603FD1F80}"/>
              </a:ext>
            </a:extLst>
          </p:cNvPr>
          <p:cNvPicPr>
            <a:picLocks noChangeAspect="1"/>
          </p:cNvPicPr>
          <p:nvPr/>
        </p:nvPicPr>
        <p:blipFill>
          <a:blip r:embed="rId5"/>
          <a:stretch>
            <a:fillRect/>
          </a:stretch>
        </p:blipFill>
        <p:spPr>
          <a:xfrm>
            <a:off x="3248113" y="4340414"/>
            <a:ext cx="2093769" cy="1027664"/>
          </a:xfrm>
          <a:prstGeom prst="rect">
            <a:avLst/>
          </a:prstGeom>
          <a:ln w="57150">
            <a:solidFill>
              <a:schemeClr val="tx1"/>
            </a:solidFill>
          </a:ln>
        </p:spPr>
      </p:pic>
      <p:sp>
        <p:nvSpPr>
          <p:cNvPr id="12" name="TextBox 11">
            <a:extLst>
              <a:ext uri="{FF2B5EF4-FFF2-40B4-BE49-F238E27FC236}">
                <a16:creationId xmlns:a16="http://schemas.microsoft.com/office/drawing/2014/main" id="{86BDA293-2B5D-78A9-532B-6BC696E3DF98}"/>
              </a:ext>
            </a:extLst>
          </p:cNvPr>
          <p:cNvSpPr txBox="1"/>
          <p:nvPr/>
        </p:nvSpPr>
        <p:spPr>
          <a:xfrm>
            <a:off x="2810426" y="3600352"/>
            <a:ext cx="3346878" cy="369332"/>
          </a:xfrm>
          <a:prstGeom prst="rect">
            <a:avLst/>
          </a:prstGeom>
          <a:noFill/>
        </p:spPr>
        <p:txBody>
          <a:bodyPr wrap="none" rtlCol="0">
            <a:spAutoFit/>
          </a:bodyPr>
          <a:lstStyle/>
          <a:p>
            <a:r>
              <a:rPr lang="en-US" b="1" dirty="0"/>
              <a:t>Monthly Film &amp; Discussion Series</a:t>
            </a:r>
          </a:p>
        </p:txBody>
      </p:sp>
      <p:sp>
        <p:nvSpPr>
          <p:cNvPr id="13" name="TextBox 12">
            <a:extLst>
              <a:ext uri="{FF2B5EF4-FFF2-40B4-BE49-F238E27FC236}">
                <a16:creationId xmlns:a16="http://schemas.microsoft.com/office/drawing/2014/main" id="{4708B18C-F25C-5F48-2A7B-BF95391EA332}"/>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14" name="Picture 13">
            <a:extLst>
              <a:ext uri="{FF2B5EF4-FFF2-40B4-BE49-F238E27FC236}">
                <a16:creationId xmlns:a16="http://schemas.microsoft.com/office/drawing/2014/main" id="{73B180D8-102C-363B-06B4-F4D34012C909}"/>
              </a:ext>
            </a:extLst>
          </p:cNvPr>
          <p:cNvPicPr>
            <a:picLocks noChangeAspect="1"/>
          </p:cNvPicPr>
          <p:nvPr/>
        </p:nvPicPr>
        <p:blipFill>
          <a:blip r:embed="rId6"/>
          <a:stretch>
            <a:fillRect/>
          </a:stretch>
        </p:blipFill>
        <p:spPr>
          <a:xfrm>
            <a:off x="205264" y="6314963"/>
            <a:ext cx="1278763" cy="468157"/>
          </a:xfrm>
          <a:prstGeom prst="rect">
            <a:avLst/>
          </a:prstGeom>
        </p:spPr>
      </p:pic>
      <p:pic>
        <p:nvPicPr>
          <p:cNvPr id="15" name="Picture 14">
            <a:extLst>
              <a:ext uri="{FF2B5EF4-FFF2-40B4-BE49-F238E27FC236}">
                <a16:creationId xmlns:a16="http://schemas.microsoft.com/office/drawing/2014/main" id="{0E9E9E2D-2526-F6DE-4A03-6F3A3937162A}"/>
              </a:ext>
            </a:extLst>
          </p:cNvPr>
          <p:cNvPicPr>
            <a:picLocks noChangeAspect="1"/>
          </p:cNvPicPr>
          <p:nvPr/>
        </p:nvPicPr>
        <p:blipFill>
          <a:blip r:embed="rId7"/>
          <a:stretch>
            <a:fillRect/>
          </a:stretch>
        </p:blipFill>
        <p:spPr>
          <a:xfrm>
            <a:off x="5832142" y="6514048"/>
            <a:ext cx="3136929" cy="182848"/>
          </a:xfrm>
          <a:prstGeom prst="rect">
            <a:avLst/>
          </a:prstGeom>
        </p:spPr>
      </p:pic>
    </p:spTree>
    <p:extLst>
      <p:ext uri="{BB962C8B-B14F-4D97-AF65-F5344CB8AC3E}">
        <p14:creationId xmlns:p14="http://schemas.microsoft.com/office/powerpoint/2010/main" val="557756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01A3-8CBA-61E9-1ABC-E94320151C74}"/>
              </a:ext>
            </a:extLst>
          </p:cNvPr>
          <p:cNvSpPr>
            <a:spLocks noGrp="1"/>
          </p:cNvSpPr>
          <p:nvPr>
            <p:ph type="title"/>
          </p:nvPr>
        </p:nvSpPr>
        <p:spPr/>
        <p:txBody>
          <a:bodyPr/>
          <a:lstStyle/>
          <a:p>
            <a:r>
              <a:rPr lang="en-US" dirty="0">
                <a:latin typeface="Avenir Next LT Pro" panose="020B0504020202020204" pitchFamily="34" charset="0"/>
              </a:rPr>
              <a:t>Volunteer Opportunities</a:t>
            </a:r>
          </a:p>
        </p:txBody>
      </p:sp>
      <p:pic>
        <p:nvPicPr>
          <p:cNvPr id="1026" name="Picture 2" descr="East Carolina University | GivePulse">
            <a:extLst>
              <a:ext uri="{FF2B5EF4-FFF2-40B4-BE49-F238E27FC236}">
                <a16:creationId xmlns:a16="http://schemas.microsoft.com/office/drawing/2014/main" id="{B5FCB610-0C9E-43B9-A212-C654BF1589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49" t="20604" r="7590" b="19983"/>
          <a:stretch/>
        </p:blipFill>
        <p:spPr bwMode="auto">
          <a:xfrm>
            <a:off x="683045" y="4701385"/>
            <a:ext cx="7777909" cy="15864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wearing face masks&#10;&#10;Description automatically generated">
            <a:extLst>
              <a:ext uri="{FF2B5EF4-FFF2-40B4-BE49-F238E27FC236}">
                <a16:creationId xmlns:a16="http://schemas.microsoft.com/office/drawing/2014/main" id="{39770AFD-752E-9D96-E93E-9C309C317CC8}"/>
              </a:ext>
            </a:extLst>
          </p:cNvPr>
          <p:cNvPicPr>
            <a:picLocks noChangeAspect="1"/>
          </p:cNvPicPr>
          <p:nvPr/>
        </p:nvPicPr>
        <p:blipFill>
          <a:blip r:embed="rId3"/>
          <a:stretch>
            <a:fillRect/>
          </a:stretch>
        </p:blipFill>
        <p:spPr>
          <a:xfrm>
            <a:off x="199920" y="2399757"/>
            <a:ext cx="2687660" cy="1945012"/>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68E48901-2A0F-3266-994B-F23FFCA7FA58}"/>
              </a:ext>
            </a:extLst>
          </p:cNvPr>
          <p:cNvPicPr>
            <a:picLocks noChangeAspect="1"/>
          </p:cNvPicPr>
          <p:nvPr/>
        </p:nvPicPr>
        <p:blipFill>
          <a:blip r:embed="rId4"/>
          <a:stretch>
            <a:fillRect/>
          </a:stretch>
        </p:blipFill>
        <p:spPr>
          <a:xfrm>
            <a:off x="6099372" y="2400535"/>
            <a:ext cx="2685044" cy="1940585"/>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305774A5-012A-4489-0264-6CF6C550FF39}"/>
              </a:ext>
            </a:extLst>
          </p:cNvPr>
          <p:cNvPicPr>
            <a:picLocks noChangeAspect="1"/>
          </p:cNvPicPr>
          <p:nvPr/>
        </p:nvPicPr>
        <p:blipFill>
          <a:blip r:embed="rId5"/>
          <a:srcRect t="23958" r="-348" b="19010"/>
          <a:stretch/>
        </p:blipFill>
        <p:spPr>
          <a:xfrm>
            <a:off x="3410678" y="2488316"/>
            <a:ext cx="2322641" cy="1760044"/>
          </a:xfrm>
          <a:prstGeom prst="roundRect">
            <a:avLst>
              <a:gd name="adj" fmla="val 16667"/>
            </a:avLst>
          </a:prstGeom>
          <a:ln>
            <a:noFill/>
          </a:ln>
          <a:effectLst>
            <a:outerShdw blurRad="76200" dist="38100" dir="7800000" algn="tl" rotWithShape="0">
              <a:srgbClr val="000000">
                <a:alpha val="66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C7E2AC2D-C75B-A00E-D1BA-6DDE68534714}"/>
              </a:ext>
            </a:extLst>
          </p:cNvPr>
          <p:cNvSpPr txBox="1"/>
          <p:nvPr/>
        </p:nvSpPr>
        <p:spPr>
          <a:xfrm>
            <a:off x="511450" y="1987100"/>
            <a:ext cx="2057400" cy="377026"/>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2000" b="1" dirty="0"/>
              <a:t>Litter Cleanups</a:t>
            </a:r>
            <a:endParaRPr lang="en-US" sz="2000" dirty="0"/>
          </a:p>
        </p:txBody>
      </p:sp>
      <p:sp>
        <p:nvSpPr>
          <p:cNvPr id="9" name="TextBox 8">
            <a:extLst>
              <a:ext uri="{FF2B5EF4-FFF2-40B4-BE49-F238E27FC236}">
                <a16:creationId xmlns:a16="http://schemas.microsoft.com/office/drawing/2014/main" id="{EA6B8D47-D396-D723-3B37-9EAEC6073BA9}"/>
              </a:ext>
            </a:extLst>
          </p:cNvPr>
          <p:cNvSpPr txBox="1"/>
          <p:nvPr/>
        </p:nvSpPr>
        <p:spPr>
          <a:xfrm>
            <a:off x="3536629" y="2020621"/>
            <a:ext cx="2057400" cy="346249"/>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dirty="0"/>
              <a:t>Trail Maintenance</a:t>
            </a:r>
          </a:p>
        </p:txBody>
      </p:sp>
      <p:sp>
        <p:nvSpPr>
          <p:cNvPr id="10" name="TextBox 9">
            <a:extLst>
              <a:ext uri="{FF2B5EF4-FFF2-40B4-BE49-F238E27FC236}">
                <a16:creationId xmlns:a16="http://schemas.microsoft.com/office/drawing/2014/main" id="{DFFF8633-BEC4-A7E8-E0D8-444A3B80FF7B}"/>
              </a:ext>
            </a:extLst>
          </p:cNvPr>
          <p:cNvSpPr txBox="1"/>
          <p:nvPr/>
        </p:nvSpPr>
        <p:spPr>
          <a:xfrm>
            <a:off x="6411584" y="2020621"/>
            <a:ext cx="2057400" cy="346249"/>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dirty="0"/>
              <a:t>Garden Workdays</a:t>
            </a:r>
          </a:p>
        </p:txBody>
      </p:sp>
      <p:sp>
        <p:nvSpPr>
          <p:cNvPr id="11" name="TextBox 10">
            <a:extLst>
              <a:ext uri="{FF2B5EF4-FFF2-40B4-BE49-F238E27FC236}">
                <a16:creationId xmlns:a16="http://schemas.microsoft.com/office/drawing/2014/main" id="{76E11D78-2AF3-3046-27CB-A7AFAA997511}"/>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12" name="Picture 11">
            <a:extLst>
              <a:ext uri="{FF2B5EF4-FFF2-40B4-BE49-F238E27FC236}">
                <a16:creationId xmlns:a16="http://schemas.microsoft.com/office/drawing/2014/main" id="{089D68DE-23EC-9664-9730-4A3BE776B683}"/>
              </a:ext>
            </a:extLst>
          </p:cNvPr>
          <p:cNvPicPr>
            <a:picLocks noChangeAspect="1"/>
          </p:cNvPicPr>
          <p:nvPr/>
        </p:nvPicPr>
        <p:blipFill>
          <a:blip r:embed="rId6"/>
          <a:stretch>
            <a:fillRect/>
          </a:stretch>
        </p:blipFill>
        <p:spPr>
          <a:xfrm>
            <a:off x="205264" y="6314963"/>
            <a:ext cx="1278763" cy="468157"/>
          </a:xfrm>
          <a:prstGeom prst="rect">
            <a:avLst/>
          </a:prstGeom>
        </p:spPr>
      </p:pic>
      <p:pic>
        <p:nvPicPr>
          <p:cNvPr id="13" name="Picture 12">
            <a:extLst>
              <a:ext uri="{FF2B5EF4-FFF2-40B4-BE49-F238E27FC236}">
                <a16:creationId xmlns:a16="http://schemas.microsoft.com/office/drawing/2014/main" id="{86FBF6D3-819C-AE65-A635-04C014604695}"/>
              </a:ext>
            </a:extLst>
          </p:cNvPr>
          <p:cNvPicPr>
            <a:picLocks noChangeAspect="1"/>
          </p:cNvPicPr>
          <p:nvPr/>
        </p:nvPicPr>
        <p:blipFill>
          <a:blip r:embed="rId7"/>
          <a:stretch>
            <a:fillRect/>
          </a:stretch>
        </p:blipFill>
        <p:spPr>
          <a:xfrm>
            <a:off x="5832142" y="6514048"/>
            <a:ext cx="3136929" cy="182848"/>
          </a:xfrm>
          <a:prstGeom prst="rect">
            <a:avLst/>
          </a:prstGeom>
        </p:spPr>
      </p:pic>
    </p:spTree>
    <p:extLst>
      <p:ext uri="{BB962C8B-B14F-4D97-AF65-F5344CB8AC3E}">
        <p14:creationId xmlns:p14="http://schemas.microsoft.com/office/powerpoint/2010/main" val="236242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21457"/>
            <a:ext cx="8229600" cy="1143000"/>
          </a:xfrm>
        </p:spPr>
        <p:txBody>
          <a:bodyPr>
            <a:normAutofit/>
          </a:bodyPr>
          <a:lstStyle/>
          <a:p>
            <a:r>
              <a:rPr lang="en-US" dirty="0">
                <a:latin typeface="Avenir Next LT Pro" panose="020B0504020202020204" pitchFamily="34" charset="0"/>
              </a:rPr>
              <a:t>Community Engagement</a:t>
            </a:r>
          </a:p>
        </p:txBody>
      </p:sp>
      <p:pic>
        <p:nvPicPr>
          <p:cNvPr id="15" name="Picture 14" descr="Logo, company name&#10;&#10;Description automatically generated">
            <a:extLst>
              <a:ext uri="{FF2B5EF4-FFF2-40B4-BE49-F238E27FC236}">
                <a16:creationId xmlns:a16="http://schemas.microsoft.com/office/drawing/2014/main" id="{97BFC76F-294E-4766-9879-363FAA933BE1}"/>
              </a:ext>
            </a:extLst>
          </p:cNvPr>
          <p:cNvPicPr>
            <a:picLocks noChangeAspect="1"/>
          </p:cNvPicPr>
          <p:nvPr/>
        </p:nvPicPr>
        <p:blipFill>
          <a:blip r:embed="rId5"/>
          <a:stretch>
            <a:fillRect/>
          </a:stretch>
        </p:blipFill>
        <p:spPr>
          <a:xfrm>
            <a:off x="105240" y="3293735"/>
            <a:ext cx="2800000" cy="1428571"/>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B1C81E6E-2AFB-42B2-9AC5-B384ABF2BF2D}"/>
              </a:ext>
            </a:extLst>
          </p:cNvPr>
          <p:cNvPicPr>
            <a:picLocks noChangeAspect="1"/>
          </p:cNvPicPr>
          <p:nvPr/>
        </p:nvPicPr>
        <p:blipFill>
          <a:blip r:embed="rId6"/>
          <a:stretch>
            <a:fillRect/>
          </a:stretch>
        </p:blipFill>
        <p:spPr>
          <a:xfrm>
            <a:off x="5014015" y="4609616"/>
            <a:ext cx="2386591" cy="1143733"/>
          </a:xfrm>
          <a:prstGeom prst="rect">
            <a:avLst/>
          </a:prstGeom>
        </p:spPr>
      </p:pic>
      <p:pic>
        <p:nvPicPr>
          <p:cNvPr id="19" name="Picture 18" descr="Logo&#10;&#10;Description automatically generated">
            <a:extLst>
              <a:ext uri="{FF2B5EF4-FFF2-40B4-BE49-F238E27FC236}">
                <a16:creationId xmlns:a16="http://schemas.microsoft.com/office/drawing/2014/main" id="{CE000508-BF2C-4F6F-8BF1-4C08DB5FB7F9}"/>
              </a:ext>
            </a:extLst>
          </p:cNvPr>
          <p:cNvPicPr>
            <a:picLocks noChangeAspect="1"/>
          </p:cNvPicPr>
          <p:nvPr/>
        </p:nvPicPr>
        <p:blipFill>
          <a:blip r:embed="rId7"/>
          <a:stretch>
            <a:fillRect/>
          </a:stretch>
        </p:blipFill>
        <p:spPr>
          <a:xfrm>
            <a:off x="1965792" y="4490197"/>
            <a:ext cx="2632077" cy="1281707"/>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3668FDA7-0AD5-4ED0-AAA5-94B2FA630572}"/>
              </a:ext>
            </a:extLst>
          </p:cNvPr>
          <p:cNvPicPr>
            <a:picLocks noChangeAspect="1"/>
          </p:cNvPicPr>
          <p:nvPr/>
        </p:nvPicPr>
        <p:blipFill>
          <a:blip r:embed="rId8"/>
          <a:stretch>
            <a:fillRect/>
          </a:stretch>
        </p:blipFill>
        <p:spPr>
          <a:xfrm>
            <a:off x="3848100" y="1731594"/>
            <a:ext cx="1447800" cy="1447800"/>
          </a:xfrm>
          <a:prstGeom prst="rect">
            <a:avLst/>
          </a:prstGeom>
        </p:spPr>
      </p:pic>
      <p:pic>
        <p:nvPicPr>
          <p:cNvPr id="25" name="Picture 24" descr="A green frog with a white background&#10;&#10;Description automatically generated with low confidence">
            <a:extLst>
              <a:ext uri="{FF2B5EF4-FFF2-40B4-BE49-F238E27FC236}">
                <a16:creationId xmlns:a16="http://schemas.microsoft.com/office/drawing/2014/main" id="{64D191CA-3703-4529-8CB8-D83436AFA60A}"/>
              </a:ext>
            </a:extLst>
          </p:cNvPr>
          <p:cNvPicPr>
            <a:picLocks noChangeAspect="1"/>
          </p:cNvPicPr>
          <p:nvPr/>
        </p:nvPicPr>
        <p:blipFill>
          <a:blip r:embed="rId9"/>
          <a:stretch>
            <a:fillRect/>
          </a:stretch>
        </p:blipFill>
        <p:spPr>
          <a:xfrm>
            <a:off x="5896128" y="1602438"/>
            <a:ext cx="1583675" cy="1655468"/>
          </a:xfrm>
          <a:prstGeom prst="rect">
            <a:avLst/>
          </a:prstGeom>
        </p:spPr>
      </p:pic>
      <p:pic>
        <p:nvPicPr>
          <p:cNvPr id="1026" name="Picture 2" descr="Rotary Club of Greenville - Home | Facebook">
            <a:extLst>
              <a:ext uri="{FF2B5EF4-FFF2-40B4-BE49-F238E27FC236}">
                <a16:creationId xmlns:a16="http://schemas.microsoft.com/office/drawing/2014/main" id="{730F10F9-CE3D-4046-83DF-E4A08FCD3F1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672" b="31672"/>
          <a:stretch/>
        </p:blipFill>
        <p:spPr bwMode="auto">
          <a:xfrm>
            <a:off x="6114924" y="3304614"/>
            <a:ext cx="2923836" cy="10717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Logo, company name&#10;&#10;Description automatically generated">
            <a:extLst>
              <a:ext uri="{FF2B5EF4-FFF2-40B4-BE49-F238E27FC236}">
                <a16:creationId xmlns:a16="http://schemas.microsoft.com/office/drawing/2014/main" id="{A79514F6-E033-4A73-9DEF-CD418746BA32}"/>
              </a:ext>
            </a:extLst>
          </p:cNvPr>
          <p:cNvPicPr>
            <a:picLocks noChangeAspect="1"/>
          </p:cNvPicPr>
          <p:nvPr/>
        </p:nvPicPr>
        <p:blipFill>
          <a:blip r:embed="rId11"/>
          <a:stretch>
            <a:fillRect/>
          </a:stretch>
        </p:blipFill>
        <p:spPr>
          <a:xfrm>
            <a:off x="3118115" y="3511110"/>
            <a:ext cx="2959509" cy="857024"/>
          </a:xfrm>
          <a:prstGeom prst="rect">
            <a:avLst/>
          </a:prstGeom>
        </p:spPr>
      </p:pic>
      <p:pic>
        <p:nvPicPr>
          <p:cNvPr id="1030" name="Picture 6" descr="Food Bank of Central &amp; Eastern North Carolina, Inc. - GuideStar Profile">
            <a:extLst>
              <a:ext uri="{FF2B5EF4-FFF2-40B4-BE49-F238E27FC236}">
                <a16:creationId xmlns:a16="http://schemas.microsoft.com/office/drawing/2014/main" id="{60B2E5FF-978D-49E8-AF3F-2D9C273A5C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8756" y="1894492"/>
            <a:ext cx="1569116" cy="120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435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21457"/>
            <a:ext cx="8229600" cy="1143000"/>
          </a:xfrm>
        </p:spPr>
        <p:txBody>
          <a:bodyPr>
            <a:normAutofit/>
          </a:bodyPr>
          <a:lstStyle/>
          <a:p>
            <a:r>
              <a:rPr lang="en-US" dirty="0">
                <a:latin typeface="Avenir Next LT Pro" panose="020B0504020202020204" pitchFamily="34" charset="0"/>
              </a:rPr>
              <a:t>Campus Designations</a:t>
            </a:r>
          </a:p>
        </p:txBody>
      </p:sp>
      <p:pic>
        <p:nvPicPr>
          <p:cNvPr id="7" name="Picture 6" descr="A picture containing diagram&#10;&#10;Description automatically generated">
            <a:extLst>
              <a:ext uri="{FF2B5EF4-FFF2-40B4-BE49-F238E27FC236}">
                <a16:creationId xmlns:a16="http://schemas.microsoft.com/office/drawing/2014/main" id="{592EDFC3-E0BE-4FA9-8982-22362C1B6FF4}"/>
              </a:ext>
            </a:extLst>
          </p:cNvPr>
          <p:cNvPicPr>
            <a:picLocks noChangeAspect="1"/>
          </p:cNvPicPr>
          <p:nvPr/>
        </p:nvPicPr>
        <p:blipFill>
          <a:blip r:embed="rId5"/>
          <a:stretch>
            <a:fillRect/>
          </a:stretch>
        </p:blipFill>
        <p:spPr>
          <a:xfrm>
            <a:off x="3527484" y="1688193"/>
            <a:ext cx="2450845" cy="1922163"/>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36C80078-6889-4D58-ABE1-627C650533E8}"/>
              </a:ext>
            </a:extLst>
          </p:cNvPr>
          <p:cNvPicPr>
            <a:picLocks noChangeAspect="1"/>
          </p:cNvPicPr>
          <p:nvPr/>
        </p:nvPicPr>
        <p:blipFill rotWithShape="1">
          <a:blip r:embed="rId6"/>
          <a:srcRect l="12764" r="10848"/>
          <a:stretch/>
        </p:blipFill>
        <p:spPr>
          <a:xfrm>
            <a:off x="6196933" y="3811029"/>
            <a:ext cx="2160486" cy="1967545"/>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898B40CC-EE7A-439D-9BFD-C909C7CC6C97}"/>
              </a:ext>
            </a:extLst>
          </p:cNvPr>
          <p:cNvPicPr>
            <a:picLocks noChangeAspect="1"/>
          </p:cNvPicPr>
          <p:nvPr/>
        </p:nvPicPr>
        <p:blipFill>
          <a:blip r:embed="rId7"/>
          <a:stretch>
            <a:fillRect/>
          </a:stretch>
        </p:blipFill>
        <p:spPr>
          <a:xfrm>
            <a:off x="212073" y="1823552"/>
            <a:ext cx="3052237" cy="1740807"/>
          </a:xfrm>
          <a:prstGeom prst="rect">
            <a:avLst/>
          </a:prstGeom>
        </p:spPr>
      </p:pic>
      <p:pic>
        <p:nvPicPr>
          <p:cNvPr id="17" name="Picture 16" descr="Text&#10;&#10;Description automatically generated with low confidence">
            <a:extLst>
              <a:ext uri="{FF2B5EF4-FFF2-40B4-BE49-F238E27FC236}">
                <a16:creationId xmlns:a16="http://schemas.microsoft.com/office/drawing/2014/main" id="{B50EFB7A-6B03-4D19-ADD6-8DE3B1150E01}"/>
              </a:ext>
            </a:extLst>
          </p:cNvPr>
          <p:cNvPicPr>
            <a:picLocks noChangeAspect="1"/>
          </p:cNvPicPr>
          <p:nvPr/>
        </p:nvPicPr>
        <p:blipFill>
          <a:blip r:embed="rId8"/>
          <a:stretch>
            <a:fillRect/>
          </a:stretch>
        </p:blipFill>
        <p:spPr>
          <a:xfrm>
            <a:off x="331030" y="3859391"/>
            <a:ext cx="2933277" cy="1907837"/>
          </a:xfrm>
          <a:prstGeom prst="rect">
            <a:avLst/>
          </a:prstGeom>
        </p:spPr>
      </p:pic>
      <p:pic>
        <p:nvPicPr>
          <p:cNvPr id="5" name="Content Placeholder 14" descr="Shape, arrow&#10;&#10;Description automatically generated">
            <a:extLst>
              <a:ext uri="{FF2B5EF4-FFF2-40B4-BE49-F238E27FC236}">
                <a16:creationId xmlns:a16="http://schemas.microsoft.com/office/drawing/2014/main" id="{E45284E9-EB0D-265B-C57E-BD9BD921E665}"/>
              </a:ext>
            </a:extLst>
          </p:cNvPr>
          <p:cNvPicPr>
            <a:picLocks noChangeAspect="1"/>
          </p:cNvPicPr>
          <p:nvPr/>
        </p:nvPicPr>
        <p:blipFill>
          <a:blip r:embed="rId9"/>
          <a:stretch>
            <a:fillRect/>
          </a:stretch>
        </p:blipFill>
        <p:spPr>
          <a:xfrm>
            <a:off x="3672663" y="3713504"/>
            <a:ext cx="2160485" cy="2160485"/>
          </a:xfrm>
          <a:prstGeom prst="rect">
            <a:avLst/>
          </a:prstGeom>
        </p:spPr>
      </p:pic>
      <p:pic>
        <p:nvPicPr>
          <p:cNvPr id="8" name="Picture 7">
            <a:extLst>
              <a:ext uri="{FF2B5EF4-FFF2-40B4-BE49-F238E27FC236}">
                <a16:creationId xmlns:a16="http://schemas.microsoft.com/office/drawing/2014/main" id="{331C3DF6-A5B2-66B4-6D74-4D3F7DE910E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241503" y="1718912"/>
            <a:ext cx="1862546" cy="1999599"/>
          </a:xfrm>
          <a:prstGeom prst="rect">
            <a:avLst/>
          </a:prstGeom>
        </p:spPr>
      </p:pic>
    </p:spTree>
    <p:extLst>
      <p:ext uri="{BB962C8B-B14F-4D97-AF65-F5344CB8AC3E}">
        <p14:creationId xmlns:p14="http://schemas.microsoft.com/office/powerpoint/2010/main" val="266120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21457"/>
            <a:ext cx="8229600" cy="1143000"/>
          </a:xfrm>
        </p:spPr>
        <p:txBody>
          <a:bodyPr>
            <a:normAutofit/>
          </a:bodyPr>
          <a:lstStyle/>
          <a:p>
            <a:r>
              <a:rPr lang="en-US" dirty="0">
                <a:latin typeface="Avenir Next LT Pro" panose="020B0504020202020204" pitchFamily="34" charset="0"/>
              </a:rPr>
              <a:t>Recruitment Value</a:t>
            </a:r>
          </a:p>
        </p:txBody>
      </p:sp>
      <p:pic>
        <p:nvPicPr>
          <p:cNvPr id="7" name="Content Placeholder 6">
            <a:extLst>
              <a:ext uri="{FF2B5EF4-FFF2-40B4-BE49-F238E27FC236}">
                <a16:creationId xmlns:a16="http://schemas.microsoft.com/office/drawing/2014/main" id="{ECB1C276-734C-4410-8D3C-3A6641AD81CD}"/>
              </a:ext>
            </a:extLst>
          </p:cNvPr>
          <p:cNvPicPr>
            <a:picLocks noGrp="1" noChangeAspect="1"/>
          </p:cNvPicPr>
          <p:nvPr>
            <p:ph sz="half" idx="1"/>
          </p:nvPr>
        </p:nvPicPr>
        <p:blipFill>
          <a:blip r:embed="rId5"/>
          <a:stretch>
            <a:fillRect/>
          </a:stretch>
        </p:blipFill>
        <p:spPr>
          <a:xfrm>
            <a:off x="447180" y="2424144"/>
            <a:ext cx="5033909" cy="3686999"/>
          </a:xfrm>
        </p:spPr>
      </p:pic>
      <p:pic>
        <p:nvPicPr>
          <p:cNvPr id="1026" name="Picture 2" descr="2022 College Hopes &amp; Worries Infographic">
            <a:extLst>
              <a:ext uri="{FF2B5EF4-FFF2-40B4-BE49-F238E27FC236}">
                <a16:creationId xmlns:a16="http://schemas.microsoft.com/office/drawing/2014/main" id="{CD96542A-DEAC-4EAB-929E-4E959DAABD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6331"/>
          <a:stretch/>
        </p:blipFill>
        <p:spPr bwMode="auto">
          <a:xfrm>
            <a:off x="844645" y="1223846"/>
            <a:ext cx="4311768" cy="11409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e Princeton Review Guide to Green Colleges: 2024 Edition | College  Rankings | The Princeton Review">
            <a:extLst>
              <a:ext uri="{FF2B5EF4-FFF2-40B4-BE49-F238E27FC236}">
                <a16:creationId xmlns:a16="http://schemas.microsoft.com/office/drawing/2014/main" id="{9C4F1851-F831-FEC4-154D-97D09F566F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8506" y="1276597"/>
            <a:ext cx="2312108" cy="15414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Best 389 Colleges, 2024 by The Princeton Review, Robert Franek, David  Soto, Stephen Koch, Aaron Riccio, Laura Rose: 9780593516867 |  PenguinRandomHouse.com: Books">
            <a:extLst>
              <a:ext uri="{FF2B5EF4-FFF2-40B4-BE49-F238E27FC236}">
                <a16:creationId xmlns:a16="http://schemas.microsoft.com/office/drawing/2014/main" id="{0EE34B0C-7C12-0EBE-BB7C-22889698AF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8506" y="2930142"/>
            <a:ext cx="2312108" cy="3051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790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21457"/>
            <a:ext cx="8229600" cy="1143000"/>
          </a:xfrm>
        </p:spPr>
        <p:txBody>
          <a:bodyPr>
            <a:normAutofit/>
          </a:bodyPr>
          <a:lstStyle/>
          <a:p>
            <a:r>
              <a:rPr lang="en-US" dirty="0">
                <a:latin typeface="Avenir Next LT Pro" panose="020B0504020202020204" pitchFamily="34" charset="0"/>
              </a:rPr>
              <a:t>Health and Wellbeing</a:t>
            </a:r>
          </a:p>
        </p:txBody>
      </p:sp>
      <p:sp>
        <p:nvSpPr>
          <p:cNvPr id="9" name="Text Placeholder 8">
            <a:extLst>
              <a:ext uri="{FF2B5EF4-FFF2-40B4-BE49-F238E27FC236}">
                <a16:creationId xmlns:a16="http://schemas.microsoft.com/office/drawing/2014/main" id="{838ACBBB-8BD7-4919-B25F-55056901C2AE}"/>
              </a:ext>
            </a:extLst>
          </p:cNvPr>
          <p:cNvSpPr>
            <a:spLocks noGrp="1"/>
          </p:cNvSpPr>
          <p:nvPr>
            <p:ph sz="half" idx="1"/>
          </p:nvPr>
        </p:nvSpPr>
        <p:spPr>
          <a:xfrm>
            <a:off x="380999" y="1405940"/>
            <a:ext cx="4191001" cy="4720224"/>
          </a:xfrm>
        </p:spPr>
        <p:txBody>
          <a:bodyPr>
            <a:normAutofit/>
          </a:bodyPr>
          <a:lstStyle/>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Active Transportation like walking, biking, skating, and scooting reduces obesity</a:t>
            </a:r>
          </a:p>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Compressed Natural Gas (CNG) buses or trucks and electric buses reduce pollution</a:t>
            </a:r>
          </a:p>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Climate Change and Health Symposium:  heat-related illnesses, asthma, CAFO pollution, and water contamination</a:t>
            </a:r>
          </a:p>
          <a:p>
            <a:pPr marL="342900" marR="0" lvl="0" indent="-342900">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Utilizing the </a:t>
            </a:r>
            <a:r>
              <a:rPr lang="en-US" sz="1600" dirty="0">
                <a:effectLst/>
                <a:latin typeface="Calibri" panose="020F0502020204030204" pitchFamily="34" charset="0"/>
                <a:ea typeface="Calibri" panose="020F0502020204030204" pitchFamily="34" charset="0"/>
                <a:cs typeface="Times New Roman" panose="02020603050405020304" pitchFamily="18" charset="0"/>
              </a:rPr>
              <a:t>Greenway and volunteering at the Community Garden can improve mental health during stressful times</a:t>
            </a:r>
          </a:p>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Natural areas and greenspace within sight improve productivity in offices/classrooms and speed recovery times in hospitals</a:t>
            </a:r>
          </a:p>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Litter cleanups to keep trash out of Tar River</a:t>
            </a:r>
          </a:p>
        </p:txBody>
      </p:sp>
      <p:sp>
        <p:nvSpPr>
          <p:cNvPr id="11" name="Text Placeholder 10">
            <a:extLst>
              <a:ext uri="{FF2B5EF4-FFF2-40B4-BE49-F238E27FC236}">
                <a16:creationId xmlns:a16="http://schemas.microsoft.com/office/drawing/2014/main" id="{C283B6C0-DCEC-4CE5-BD2C-71E99ACF4D8F}"/>
              </a:ext>
            </a:extLst>
          </p:cNvPr>
          <p:cNvSpPr>
            <a:spLocks noGrp="1"/>
          </p:cNvSpPr>
          <p:nvPr>
            <p:ph sz="half" idx="2"/>
          </p:nvPr>
        </p:nvSpPr>
        <p:spPr>
          <a:xfrm>
            <a:off x="4724401" y="1405939"/>
            <a:ext cx="4038600" cy="4720224"/>
          </a:xfrm>
        </p:spPr>
        <p:txBody>
          <a:bodyPr>
            <a:normAutofit/>
          </a:bodyPr>
          <a:lstStyle/>
          <a:p>
            <a:pPr marL="342900" marR="0" lvl="0" indent="-342900">
              <a:lnSpc>
                <a:spcPct val="107000"/>
              </a:lnSpc>
              <a:spcBef>
                <a:spcPts val="0"/>
              </a:spcBef>
              <a:spcAft>
                <a:spcPts val="12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Plant-Forward diets are much healthier</a:t>
            </a:r>
          </a:p>
          <a:p>
            <a:pPr marL="342900" marR="0" lvl="0" indent="-342900">
              <a:lnSpc>
                <a:spcPct val="107000"/>
              </a:lnSpc>
              <a:spcBef>
                <a:spcPts val="0"/>
              </a:spcBef>
              <a:spcAft>
                <a:spcPts val="12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Indoor Air Quality (IAQ) ensures healthy environments for building occupants</a:t>
            </a:r>
          </a:p>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Green cleaning supplies are healthier for housekeeping staff and building occupants</a:t>
            </a:r>
          </a:p>
          <a:p>
            <a:pPr marL="342900" marR="0" lvl="0" indent="-342900">
              <a:lnSpc>
                <a:spcPct val="107000"/>
              </a:lnSpc>
              <a:spcBef>
                <a:spcPts val="0"/>
              </a:spcBef>
              <a:spcAft>
                <a:spcPts val="12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Greenville Community Garden donates food to Purple Pantry to help alleviate food-insecurity issues for students</a:t>
            </a:r>
          </a:p>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Stormwater Best Management Practices (BMPs) mitigate flooding issues, which can displace students living near the river</a:t>
            </a:r>
          </a:p>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Environmental Justice (EJ) efforts lead     to a better quality of life and protect rights for everyone</a:t>
            </a:r>
          </a:p>
          <a:p>
            <a:pPr marL="342900" marR="0" lvl="0" indent="-342900">
              <a:lnSpc>
                <a:spcPct val="107000"/>
              </a:lnSpc>
              <a:spcBef>
                <a:spcPts val="0"/>
              </a:spcBef>
              <a:spcAft>
                <a:spcPts val="120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99524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04B9-9D37-ADB6-9048-88F1CEA98414}"/>
              </a:ext>
            </a:extLst>
          </p:cNvPr>
          <p:cNvSpPr>
            <a:spLocks noGrp="1"/>
          </p:cNvSpPr>
          <p:nvPr>
            <p:ph type="title"/>
          </p:nvPr>
        </p:nvSpPr>
        <p:spPr>
          <a:xfrm>
            <a:off x="457200" y="7479"/>
            <a:ext cx="8229600" cy="1143000"/>
          </a:xfrm>
        </p:spPr>
        <p:txBody>
          <a:bodyPr/>
          <a:lstStyle/>
          <a:p>
            <a:r>
              <a:rPr lang="en-US" dirty="0">
                <a:latin typeface="Avenir Next LT Pro" panose="020B0504020202020204" pitchFamily="34" charset="0"/>
              </a:rPr>
              <a:t>Sustainability</a:t>
            </a:r>
          </a:p>
        </p:txBody>
      </p:sp>
      <p:pic>
        <p:nvPicPr>
          <p:cNvPr id="4" name="Picture 12" descr="http://bradley.chattablogs.com/Sustainability%20venn%20diagram.jpg">
            <a:extLst>
              <a:ext uri="{FF2B5EF4-FFF2-40B4-BE49-F238E27FC236}">
                <a16:creationId xmlns:a16="http://schemas.microsoft.com/office/drawing/2014/main" id="{AE984C64-3023-A128-F7D3-B8C0BBE180E0}"/>
              </a:ext>
            </a:extLst>
          </p:cNvPr>
          <p:cNvPicPr>
            <a:picLocks noChangeAspect="1" noChangeArrowheads="1"/>
          </p:cNvPicPr>
          <p:nvPr/>
        </p:nvPicPr>
        <p:blipFill>
          <a:blip r:embed="rId2" cstate="print"/>
          <a:srcRect/>
          <a:stretch>
            <a:fillRect/>
          </a:stretch>
        </p:blipFill>
        <p:spPr bwMode="auto">
          <a:xfrm>
            <a:off x="220886" y="1916933"/>
            <a:ext cx="4351114" cy="3914313"/>
          </a:xfrm>
          <a:prstGeom prst="rect">
            <a:avLst/>
          </a:prstGeom>
          <a:noFill/>
          <a:ln>
            <a:noFill/>
          </a:ln>
        </p:spPr>
      </p:pic>
      <p:pic>
        <p:nvPicPr>
          <p:cNvPr id="5" name="Picture 3">
            <a:extLst>
              <a:ext uri="{FF2B5EF4-FFF2-40B4-BE49-F238E27FC236}">
                <a16:creationId xmlns:a16="http://schemas.microsoft.com/office/drawing/2014/main" id="{78A9BECE-BE5E-D302-CAF6-E43123B6A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16933"/>
            <a:ext cx="4040188" cy="39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9AB7594-B13C-00A9-F815-9552498D13C3}"/>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6" name="Picture 5">
            <a:extLst>
              <a:ext uri="{FF2B5EF4-FFF2-40B4-BE49-F238E27FC236}">
                <a16:creationId xmlns:a16="http://schemas.microsoft.com/office/drawing/2014/main" id="{2B7C21C4-B475-53E3-5DC2-F4E7CD7016E8}"/>
              </a:ext>
            </a:extLst>
          </p:cNvPr>
          <p:cNvPicPr>
            <a:picLocks noChangeAspect="1"/>
          </p:cNvPicPr>
          <p:nvPr/>
        </p:nvPicPr>
        <p:blipFill>
          <a:blip r:embed="rId4"/>
          <a:stretch>
            <a:fillRect/>
          </a:stretch>
        </p:blipFill>
        <p:spPr>
          <a:xfrm>
            <a:off x="205264" y="6314963"/>
            <a:ext cx="1278763" cy="468157"/>
          </a:xfrm>
          <a:prstGeom prst="rect">
            <a:avLst/>
          </a:prstGeom>
        </p:spPr>
      </p:pic>
      <p:pic>
        <p:nvPicPr>
          <p:cNvPr id="7" name="Picture 6">
            <a:extLst>
              <a:ext uri="{FF2B5EF4-FFF2-40B4-BE49-F238E27FC236}">
                <a16:creationId xmlns:a16="http://schemas.microsoft.com/office/drawing/2014/main" id="{3C370A17-963E-634C-F117-3BDCC30DBD9D}"/>
              </a:ext>
            </a:extLst>
          </p:cNvPr>
          <p:cNvPicPr>
            <a:picLocks noChangeAspect="1"/>
          </p:cNvPicPr>
          <p:nvPr/>
        </p:nvPicPr>
        <p:blipFill>
          <a:blip r:embed="rId5"/>
          <a:stretch>
            <a:fillRect/>
          </a:stretch>
        </p:blipFill>
        <p:spPr>
          <a:xfrm>
            <a:off x="5832142" y="6514048"/>
            <a:ext cx="3136929" cy="182848"/>
          </a:xfrm>
          <a:prstGeom prst="rect">
            <a:avLst/>
          </a:prstGeom>
        </p:spPr>
      </p:pic>
    </p:spTree>
    <p:extLst>
      <p:ext uri="{BB962C8B-B14F-4D97-AF65-F5344CB8AC3E}">
        <p14:creationId xmlns:p14="http://schemas.microsoft.com/office/powerpoint/2010/main" val="1698843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14C3D6-8CB2-691C-7E72-07682F3187A0}"/>
              </a:ext>
            </a:extLst>
          </p:cNvPr>
          <p:cNvSpPr txBox="1"/>
          <p:nvPr/>
        </p:nvSpPr>
        <p:spPr>
          <a:xfrm>
            <a:off x="3235" y="116461"/>
            <a:ext cx="9142571" cy="142346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400" dirty="0">
                <a:latin typeface="Avenir Next LT Pro"/>
              </a:rPr>
              <a:t>Keep up with the ECU Sustainability Program</a:t>
            </a:r>
          </a:p>
        </p:txBody>
      </p:sp>
      <p:pic>
        <p:nvPicPr>
          <p:cNvPr id="4" name="Picture 3" descr="A qr code on a white background&#10;&#10;Description automatically generated">
            <a:extLst>
              <a:ext uri="{FF2B5EF4-FFF2-40B4-BE49-F238E27FC236}">
                <a16:creationId xmlns:a16="http://schemas.microsoft.com/office/drawing/2014/main" id="{AB293F4F-C1BC-1CC2-FDDA-F5A958A19C94}"/>
              </a:ext>
            </a:extLst>
          </p:cNvPr>
          <p:cNvPicPr>
            <a:picLocks noChangeAspect="1"/>
          </p:cNvPicPr>
          <p:nvPr/>
        </p:nvPicPr>
        <p:blipFill>
          <a:blip r:embed="rId2"/>
          <a:stretch>
            <a:fillRect/>
          </a:stretch>
        </p:blipFill>
        <p:spPr>
          <a:xfrm>
            <a:off x="272821" y="2804681"/>
            <a:ext cx="2014794" cy="1958692"/>
          </a:xfrm>
          <a:prstGeom prst="rect">
            <a:avLst/>
          </a:prstGeom>
          <a:ln>
            <a:noFill/>
          </a:ln>
        </p:spPr>
      </p:pic>
      <p:pic>
        <p:nvPicPr>
          <p:cNvPr id="5" name="Picture 4" descr="A blue and white rectangular sign&#10;&#10;Description automatically generated">
            <a:extLst>
              <a:ext uri="{FF2B5EF4-FFF2-40B4-BE49-F238E27FC236}">
                <a16:creationId xmlns:a16="http://schemas.microsoft.com/office/drawing/2014/main" id="{FC82F058-3867-5A94-549B-DE754F0C8580}"/>
              </a:ext>
            </a:extLst>
          </p:cNvPr>
          <p:cNvPicPr>
            <a:picLocks noChangeAspect="1"/>
          </p:cNvPicPr>
          <p:nvPr/>
        </p:nvPicPr>
        <p:blipFill>
          <a:blip r:embed="rId3"/>
          <a:stretch>
            <a:fillRect/>
          </a:stretch>
        </p:blipFill>
        <p:spPr>
          <a:xfrm>
            <a:off x="267969" y="2074740"/>
            <a:ext cx="2024499" cy="560332"/>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3272F198-A48E-B317-B19C-16990DFAA17A}"/>
              </a:ext>
            </a:extLst>
          </p:cNvPr>
          <p:cNvPicPr>
            <a:picLocks noChangeAspect="1"/>
          </p:cNvPicPr>
          <p:nvPr/>
        </p:nvPicPr>
        <p:blipFill>
          <a:blip r:embed="rId4"/>
          <a:stretch>
            <a:fillRect/>
          </a:stretch>
        </p:blipFill>
        <p:spPr>
          <a:xfrm>
            <a:off x="2457527" y="2807276"/>
            <a:ext cx="2024198" cy="1968858"/>
          </a:xfrm>
          <a:prstGeom prst="rect">
            <a:avLst/>
          </a:prstGeom>
          <a:ln>
            <a:noFill/>
          </a:ln>
        </p:spPr>
      </p:pic>
      <p:pic>
        <p:nvPicPr>
          <p:cNvPr id="7" name="Picture 6" descr="A blue and white sign&#10;&#10;Description automatically generated">
            <a:extLst>
              <a:ext uri="{FF2B5EF4-FFF2-40B4-BE49-F238E27FC236}">
                <a16:creationId xmlns:a16="http://schemas.microsoft.com/office/drawing/2014/main" id="{D811340C-3EA1-D509-0C32-5549A452C07B}"/>
              </a:ext>
            </a:extLst>
          </p:cNvPr>
          <p:cNvPicPr>
            <a:picLocks noChangeAspect="1"/>
          </p:cNvPicPr>
          <p:nvPr/>
        </p:nvPicPr>
        <p:blipFill>
          <a:blip r:embed="rId5"/>
          <a:stretch>
            <a:fillRect/>
          </a:stretch>
        </p:blipFill>
        <p:spPr>
          <a:xfrm>
            <a:off x="2513721" y="2078309"/>
            <a:ext cx="1911810" cy="553189"/>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7CC75F71-BA87-BB1A-EE53-307B15493AB2}"/>
              </a:ext>
            </a:extLst>
          </p:cNvPr>
          <p:cNvPicPr>
            <a:picLocks noChangeAspect="1"/>
          </p:cNvPicPr>
          <p:nvPr/>
        </p:nvPicPr>
        <p:blipFill>
          <a:blip r:embed="rId6"/>
          <a:stretch>
            <a:fillRect/>
          </a:stretch>
        </p:blipFill>
        <p:spPr>
          <a:xfrm>
            <a:off x="4639793" y="2803755"/>
            <a:ext cx="2022386" cy="1959802"/>
          </a:xfrm>
          <a:prstGeom prst="rect">
            <a:avLst/>
          </a:prstGeom>
          <a:ln>
            <a:noFill/>
          </a:ln>
        </p:spPr>
      </p:pic>
      <p:pic>
        <p:nvPicPr>
          <p:cNvPr id="9" name="Picture 8" descr="A white rectangular sign with black text&#10;&#10;Description automatically generated">
            <a:extLst>
              <a:ext uri="{FF2B5EF4-FFF2-40B4-BE49-F238E27FC236}">
                <a16:creationId xmlns:a16="http://schemas.microsoft.com/office/drawing/2014/main" id="{7E8EFE34-2936-C4CA-A89E-D23F80D5C097}"/>
              </a:ext>
            </a:extLst>
          </p:cNvPr>
          <p:cNvPicPr>
            <a:picLocks noChangeAspect="1"/>
          </p:cNvPicPr>
          <p:nvPr/>
        </p:nvPicPr>
        <p:blipFill>
          <a:blip r:embed="rId7"/>
          <a:stretch>
            <a:fillRect/>
          </a:stretch>
        </p:blipFill>
        <p:spPr>
          <a:xfrm>
            <a:off x="4693320" y="2075646"/>
            <a:ext cx="1915331" cy="558521"/>
          </a:xfrm>
          <a:prstGeom prst="rect">
            <a:avLst/>
          </a:prstGeom>
          <a:ln>
            <a:noFill/>
          </a:ln>
        </p:spPr>
      </p:pic>
      <p:pic>
        <p:nvPicPr>
          <p:cNvPr id="12" name="Picture 11" descr="Newsletter Signup">
            <a:extLst>
              <a:ext uri="{FF2B5EF4-FFF2-40B4-BE49-F238E27FC236}">
                <a16:creationId xmlns:a16="http://schemas.microsoft.com/office/drawing/2014/main" id="{2679D4FE-AA6F-FBFE-B5C4-A17CC5B474DA}"/>
              </a:ext>
            </a:extLst>
          </p:cNvPr>
          <p:cNvPicPr>
            <a:picLocks noChangeAspect="1"/>
          </p:cNvPicPr>
          <p:nvPr/>
        </p:nvPicPr>
        <p:blipFill>
          <a:blip r:embed="rId8"/>
          <a:stretch>
            <a:fillRect/>
          </a:stretch>
        </p:blipFill>
        <p:spPr>
          <a:xfrm>
            <a:off x="6891488" y="2096001"/>
            <a:ext cx="1767626" cy="511889"/>
          </a:xfrm>
          <a:prstGeom prst="rect">
            <a:avLst/>
          </a:prstGeom>
          <a:ln w="28575">
            <a:solidFill>
              <a:schemeClr val="accent6"/>
            </a:solidFill>
          </a:ln>
        </p:spPr>
      </p:pic>
      <p:pic>
        <p:nvPicPr>
          <p:cNvPr id="2" name="Picture 1" descr="A purple and yellow logo&#10;&#10;Description automatically generated">
            <a:extLst>
              <a:ext uri="{FF2B5EF4-FFF2-40B4-BE49-F238E27FC236}">
                <a16:creationId xmlns:a16="http://schemas.microsoft.com/office/drawing/2014/main" id="{F2AE7AF0-6947-8996-1248-222E0075BC94}"/>
              </a:ext>
            </a:extLst>
          </p:cNvPr>
          <p:cNvPicPr>
            <a:picLocks noChangeAspect="1"/>
          </p:cNvPicPr>
          <p:nvPr/>
        </p:nvPicPr>
        <p:blipFill>
          <a:blip r:embed="rId9"/>
          <a:stretch>
            <a:fillRect/>
          </a:stretch>
        </p:blipFill>
        <p:spPr>
          <a:xfrm>
            <a:off x="853225" y="5066883"/>
            <a:ext cx="7437549" cy="1474369"/>
          </a:xfrm>
          <a:prstGeom prst="rect">
            <a:avLst/>
          </a:prstGeom>
          <a:ln>
            <a:noFill/>
          </a:ln>
        </p:spPr>
      </p:pic>
      <p:pic>
        <p:nvPicPr>
          <p:cNvPr id="13" name="Picture 12" descr="A qr code on a white background&#10;&#10;Description automatically generated">
            <a:extLst>
              <a:ext uri="{FF2B5EF4-FFF2-40B4-BE49-F238E27FC236}">
                <a16:creationId xmlns:a16="http://schemas.microsoft.com/office/drawing/2014/main" id="{A3B06DFB-402C-7C11-591F-9E9D51AAF6C7}"/>
              </a:ext>
            </a:extLst>
          </p:cNvPr>
          <p:cNvPicPr>
            <a:picLocks noChangeAspect="1"/>
          </p:cNvPicPr>
          <p:nvPr/>
        </p:nvPicPr>
        <p:blipFill rotWithShape="1">
          <a:blip r:embed="rId10"/>
          <a:srcRect l="3145" t="2712" r="2285" b="3691"/>
          <a:stretch/>
        </p:blipFill>
        <p:spPr>
          <a:xfrm rot="10800000">
            <a:off x="6820247" y="2803755"/>
            <a:ext cx="1976438" cy="1956097"/>
          </a:xfrm>
          <a:prstGeom prst="rect">
            <a:avLst/>
          </a:prstGeom>
        </p:spPr>
      </p:pic>
    </p:spTree>
    <p:extLst>
      <p:ext uri="{BB962C8B-B14F-4D97-AF65-F5344CB8AC3E}">
        <p14:creationId xmlns:p14="http://schemas.microsoft.com/office/powerpoint/2010/main" val="3768146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ctrTitle"/>
          </p:nvPr>
        </p:nvSpPr>
        <p:spPr>
          <a:xfrm>
            <a:off x="685800" y="3891499"/>
            <a:ext cx="7772400" cy="980586"/>
          </a:xfrm>
        </p:spPr>
        <p:txBody>
          <a:bodyPr>
            <a:normAutofit/>
          </a:bodyPr>
          <a:lstStyle/>
          <a:p>
            <a:r>
              <a:rPr lang="en-US" dirty="0">
                <a:latin typeface="Avenir Next LT Pro" panose="020B0504020202020204" pitchFamily="34" charset="0"/>
              </a:rPr>
              <a:t>Thank you!</a:t>
            </a:r>
          </a:p>
        </p:txBody>
      </p:sp>
      <p:sp>
        <p:nvSpPr>
          <p:cNvPr id="5" name="Subtitle 4">
            <a:extLst>
              <a:ext uri="{FF2B5EF4-FFF2-40B4-BE49-F238E27FC236}">
                <a16:creationId xmlns:a16="http://schemas.microsoft.com/office/drawing/2014/main" id="{1FF5190F-0E1A-4AA4-82CF-6C6168F17962}"/>
              </a:ext>
            </a:extLst>
          </p:cNvPr>
          <p:cNvSpPr>
            <a:spLocks noGrp="1"/>
          </p:cNvSpPr>
          <p:nvPr>
            <p:ph type="subTitle" idx="1"/>
          </p:nvPr>
        </p:nvSpPr>
        <p:spPr>
          <a:xfrm>
            <a:off x="1371600" y="4872085"/>
            <a:ext cx="6400800" cy="1149377"/>
          </a:xfrm>
        </p:spPr>
        <p:txBody>
          <a:bodyPr>
            <a:normAutofit/>
          </a:bodyPr>
          <a:lstStyle/>
          <a:p>
            <a:pPr>
              <a:spcBef>
                <a:spcPts val="1800"/>
              </a:spcBef>
            </a:pPr>
            <a:r>
              <a:rPr lang="en-US" dirty="0">
                <a:solidFill>
                  <a:srgbClr val="592A8A"/>
                </a:solidFill>
              </a:rPr>
              <a:t>carweinc15@ecu.edu</a:t>
            </a:r>
          </a:p>
        </p:txBody>
      </p:sp>
      <p:pic>
        <p:nvPicPr>
          <p:cNvPr id="7" name="Picture 6" descr="Logo, company name&#10;&#10;Description automatically generated">
            <a:extLst>
              <a:ext uri="{FF2B5EF4-FFF2-40B4-BE49-F238E27FC236}">
                <a16:creationId xmlns:a16="http://schemas.microsoft.com/office/drawing/2014/main" id="{EE1A2035-B85F-4596-A64A-03494458E044}"/>
              </a:ext>
            </a:extLst>
          </p:cNvPr>
          <p:cNvPicPr>
            <a:picLocks noChangeAspect="1"/>
          </p:cNvPicPr>
          <p:nvPr/>
        </p:nvPicPr>
        <p:blipFill>
          <a:blip r:embed="rId5"/>
          <a:stretch>
            <a:fillRect/>
          </a:stretch>
        </p:blipFill>
        <p:spPr>
          <a:xfrm>
            <a:off x="1175384" y="522626"/>
            <a:ext cx="6793232" cy="3263568"/>
          </a:xfrm>
          <a:prstGeom prst="rect">
            <a:avLst/>
          </a:prstGeom>
        </p:spPr>
      </p:pic>
    </p:spTree>
    <p:extLst>
      <p:ext uri="{BB962C8B-B14F-4D97-AF65-F5344CB8AC3E}">
        <p14:creationId xmlns:p14="http://schemas.microsoft.com/office/powerpoint/2010/main" val="79281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0"/>
            <a:ext cx="8229600" cy="1143000"/>
          </a:xfrm>
        </p:spPr>
        <p:txBody>
          <a:bodyPr>
            <a:normAutofit/>
          </a:bodyPr>
          <a:lstStyle/>
          <a:p>
            <a:r>
              <a:rPr lang="en-US" sz="4400" dirty="0">
                <a:latin typeface="Avenir Next LT Pro" panose="020B0504020202020204" pitchFamily="34" charset="0"/>
              </a:rPr>
              <a:t>Background Info</a:t>
            </a:r>
            <a:endParaRPr lang="en-US" dirty="0">
              <a:latin typeface="Avenir Next LT Pro" panose="020B0504020202020204" pitchFamily="34" charset="0"/>
            </a:endParaRPr>
          </a:p>
        </p:txBody>
      </p:sp>
      <p:sp>
        <p:nvSpPr>
          <p:cNvPr id="7" name="Content Placeholder 6">
            <a:extLst>
              <a:ext uri="{FF2B5EF4-FFF2-40B4-BE49-F238E27FC236}">
                <a16:creationId xmlns:a16="http://schemas.microsoft.com/office/drawing/2014/main" id="{CE4A1544-3DCB-484A-AD4C-94650B96DFF9}"/>
              </a:ext>
            </a:extLst>
          </p:cNvPr>
          <p:cNvSpPr>
            <a:spLocks noGrp="1"/>
          </p:cNvSpPr>
          <p:nvPr>
            <p:ph sz="half" idx="1"/>
          </p:nvPr>
        </p:nvSpPr>
        <p:spPr>
          <a:xfrm>
            <a:off x="457200" y="1872867"/>
            <a:ext cx="4252452" cy="3959727"/>
          </a:xfrm>
        </p:spPr>
        <p:txBody>
          <a:bodyPr/>
          <a:lstStyle/>
          <a:p>
            <a:pPr>
              <a:spcAft>
                <a:spcPts val="1800"/>
              </a:spcAft>
            </a:pPr>
            <a:r>
              <a:rPr lang="en-US" sz="2000" dirty="0">
                <a:latin typeface="Avenir Next LT Pro" panose="020B0504020202020204" pitchFamily="34" charset="0"/>
              </a:rPr>
              <a:t>Senate Bill 668 (2007)</a:t>
            </a:r>
          </a:p>
          <a:p>
            <a:pPr>
              <a:spcAft>
                <a:spcPts val="1800"/>
              </a:spcAft>
            </a:pPr>
            <a:r>
              <a:rPr lang="en-US" sz="2000" dirty="0">
                <a:latin typeface="Avenir Next LT Pro" panose="020B0504020202020204" pitchFamily="34" charset="0"/>
              </a:rPr>
              <a:t>House Bill 1292 (2009)</a:t>
            </a:r>
          </a:p>
          <a:p>
            <a:pPr>
              <a:spcAft>
                <a:spcPts val="1800"/>
              </a:spcAft>
            </a:pPr>
            <a:r>
              <a:rPr lang="en-US" sz="2000" dirty="0">
                <a:latin typeface="Avenir Next LT Pro" panose="020B0504020202020204" pitchFamily="34" charset="0"/>
              </a:rPr>
              <a:t>UNC Sustainability Policy (2009)</a:t>
            </a:r>
          </a:p>
          <a:p>
            <a:pPr>
              <a:spcAft>
                <a:spcPts val="1800"/>
              </a:spcAft>
            </a:pPr>
            <a:r>
              <a:rPr lang="en-US" sz="2000" dirty="0">
                <a:latin typeface="Avenir Next LT Pro" panose="020B0504020202020204" pitchFamily="34" charset="0"/>
              </a:rPr>
              <a:t>NC Executive Order 80 (2018)</a:t>
            </a:r>
          </a:p>
          <a:p>
            <a:pPr>
              <a:spcAft>
                <a:spcPts val="1800"/>
              </a:spcAft>
            </a:pPr>
            <a:r>
              <a:rPr lang="en-US" sz="2000" dirty="0">
                <a:latin typeface="Avenir Next LT Pro" panose="020B0504020202020204" pitchFamily="34" charset="0"/>
              </a:rPr>
              <a:t>ECU Sustainability Plan (2018)</a:t>
            </a:r>
          </a:p>
          <a:p>
            <a:pPr>
              <a:spcAft>
                <a:spcPts val="1800"/>
              </a:spcAft>
            </a:pPr>
            <a:r>
              <a:rPr lang="en-US" sz="2000" dirty="0">
                <a:latin typeface="Avenir Next LT Pro" panose="020B0504020202020204" pitchFamily="34" charset="0"/>
              </a:rPr>
              <a:t>NC Executive Order 246 (2022)</a:t>
            </a:r>
          </a:p>
          <a:p>
            <a:endParaRPr lang="en-US" dirty="0"/>
          </a:p>
        </p:txBody>
      </p:sp>
      <p:pic>
        <p:nvPicPr>
          <p:cNvPr id="8" name="Picture 7">
            <a:extLst>
              <a:ext uri="{FF2B5EF4-FFF2-40B4-BE49-F238E27FC236}">
                <a16:creationId xmlns:a16="http://schemas.microsoft.com/office/drawing/2014/main" id="{5C943A8F-558C-4931-B89C-A4749600695E}"/>
              </a:ext>
            </a:extLst>
          </p:cNvPr>
          <p:cNvPicPr>
            <a:picLocks noChangeAspect="1"/>
          </p:cNvPicPr>
          <p:nvPr/>
        </p:nvPicPr>
        <p:blipFill>
          <a:blip r:embed="rId5"/>
          <a:stretch>
            <a:fillRect/>
          </a:stretch>
        </p:blipFill>
        <p:spPr>
          <a:xfrm>
            <a:off x="5122844" y="1582973"/>
            <a:ext cx="3204535" cy="4117152"/>
          </a:xfrm>
          <a:prstGeom prst="rect">
            <a:avLst/>
          </a:prstGeom>
        </p:spPr>
      </p:pic>
      <p:pic>
        <p:nvPicPr>
          <p:cNvPr id="10" name="Picture 9">
            <a:extLst>
              <a:ext uri="{FF2B5EF4-FFF2-40B4-BE49-F238E27FC236}">
                <a16:creationId xmlns:a16="http://schemas.microsoft.com/office/drawing/2014/main" id="{CF0E5647-051A-4290-AB4B-360A148B3E9F}"/>
              </a:ext>
            </a:extLst>
          </p:cNvPr>
          <p:cNvPicPr>
            <a:picLocks noChangeAspect="1"/>
          </p:cNvPicPr>
          <p:nvPr/>
        </p:nvPicPr>
        <p:blipFill>
          <a:blip r:embed="rId6"/>
          <a:stretch>
            <a:fillRect/>
          </a:stretch>
        </p:blipFill>
        <p:spPr>
          <a:xfrm>
            <a:off x="6129597" y="3428448"/>
            <a:ext cx="2100003" cy="10468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378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0"/>
            <a:ext cx="8229600" cy="1143000"/>
          </a:xfrm>
        </p:spPr>
        <p:txBody>
          <a:bodyPr>
            <a:normAutofit/>
          </a:bodyPr>
          <a:lstStyle/>
          <a:p>
            <a:r>
              <a:rPr lang="en-US" dirty="0">
                <a:latin typeface="Avenir Next LT Pro" panose="020B0504020202020204" pitchFamily="34" charset="0"/>
              </a:rPr>
              <a:t>Costs and Progress</a:t>
            </a:r>
          </a:p>
        </p:txBody>
      </p:sp>
      <p:sp>
        <p:nvSpPr>
          <p:cNvPr id="7" name="Content Placeholder 6">
            <a:extLst>
              <a:ext uri="{FF2B5EF4-FFF2-40B4-BE49-F238E27FC236}">
                <a16:creationId xmlns:a16="http://schemas.microsoft.com/office/drawing/2014/main" id="{CE4A1544-3DCB-484A-AD4C-94650B96DFF9}"/>
              </a:ext>
            </a:extLst>
          </p:cNvPr>
          <p:cNvSpPr>
            <a:spLocks noGrp="1"/>
          </p:cNvSpPr>
          <p:nvPr>
            <p:ph sz="half" idx="1"/>
          </p:nvPr>
        </p:nvSpPr>
        <p:spPr>
          <a:xfrm>
            <a:off x="559106" y="1514168"/>
            <a:ext cx="8025788" cy="4218705"/>
          </a:xfrm>
        </p:spPr>
        <p:txBody>
          <a:bodyPr>
            <a:normAutofit/>
          </a:bodyPr>
          <a:lstStyle/>
          <a:p>
            <a:pPr>
              <a:spcAft>
                <a:spcPts val="1800"/>
              </a:spcAft>
            </a:pPr>
            <a:r>
              <a:rPr lang="en-US" sz="1700" dirty="0">
                <a:latin typeface="Avenir Next LT Pro" panose="020B0504020202020204" pitchFamily="34" charset="0"/>
              </a:rPr>
              <a:t>FY 2024 Electricity Cost = </a:t>
            </a:r>
            <a:r>
              <a:rPr lang="en-US" sz="1700" dirty="0">
                <a:solidFill>
                  <a:srgbClr val="C00000"/>
                </a:solidFill>
                <a:latin typeface="Avenir Next LT Pro" panose="020B0504020202020204" pitchFamily="34" charset="0"/>
              </a:rPr>
              <a:t>$10.85 million</a:t>
            </a:r>
          </a:p>
          <a:p>
            <a:pPr>
              <a:spcAft>
                <a:spcPts val="1800"/>
              </a:spcAft>
            </a:pPr>
            <a:r>
              <a:rPr lang="en-US" sz="1700" dirty="0">
                <a:latin typeface="Avenir Next LT Pro" panose="020B0504020202020204" pitchFamily="34" charset="0"/>
              </a:rPr>
              <a:t>FY 2024 Natural Gas and Fuel Oil Cost = </a:t>
            </a:r>
            <a:r>
              <a:rPr lang="en-US" sz="1700" dirty="0">
                <a:solidFill>
                  <a:srgbClr val="C00000"/>
                </a:solidFill>
                <a:latin typeface="Avenir Next LT Pro" panose="020B0504020202020204" pitchFamily="34" charset="0"/>
              </a:rPr>
              <a:t>$3.73 million</a:t>
            </a:r>
          </a:p>
          <a:p>
            <a:pPr>
              <a:spcAft>
                <a:spcPts val="1800"/>
              </a:spcAft>
            </a:pPr>
            <a:r>
              <a:rPr lang="en-US" sz="1700" dirty="0">
                <a:latin typeface="Avenir Next LT Pro" panose="020B0504020202020204" pitchFamily="34" charset="0"/>
              </a:rPr>
              <a:t>FY 2024 Water and Sewer Cost = </a:t>
            </a:r>
            <a:r>
              <a:rPr lang="en-US" sz="1700" dirty="0">
                <a:solidFill>
                  <a:srgbClr val="C00000"/>
                </a:solidFill>
                <a:latin typeface="Avenir Next LT Pro" panose="020B0504020202020204" pitchFamily="34" charset="0"/>
              </a:rPr>
              <a:t>$1.95 million</a:t>
            </a:r>
          </a:p>
          <a:p>
            <a:pPr>
              <a:spcAft>
                <a:spcPts val="1800"/>
              </a:spcAft>
            </a:pPr>
            <a:r>
              <a:rPr lang="en-US" sz="1700" dirty="0">
                <a:latin typeface="Avenir Next LT Pro" panose="020B0504020202020204" pitchFamily="34" charset="0"/>
              </a:rPr>
              <a:t>Energy consumption has reduced </a:t>
            </a:r>
            <a:r>
              <a:rPr lang="en-US" sz="1700" dirty="0">
                <a:solidFill>
                  <a:srgbClr val="00B050"/>
                </a:solidFill>
                <a:latin typeface="Avenir Next LT Pro" panose="020B0504020202020204" pitchFamily="34" charset="0"/>
              </a:rPr>
              <a:t>34%</a:t>
            </a:r>
            <a:r>
              <a:rPr lang="en-US" sz="1700" dirty="0">
                <a:latin typeface="Avenir Next LT Pro" panose="020B0504020202020204" pitchFamily="34" charset="0"/>
              </a:rPr>
              <a:t> (per </a:t>
            </a:r>
            <a:r>
              <a:rPr lang="en-US" sz="1700" dirty="0" err="1">
                <a:latin typeface="Avenir Next LT Pro" panose="020B0504020202020204" pitchFamily="34" charset="0"/>
              </a:rPr>
              <a:t>gsf</a:t>
            </a:r>
            <a:r>
              <a:rPr lang="en-US" sz="1700" dirty="0">
                <a:latin typeface="Avenir Next LT Pro" panose="020B0504020202020204" pitchFamily="34" charset="0"/>
              </a:rPr>
              <a:t>) since 2003</a:t>
            </a:r>
          </a:p>
          <a:p>
            <a:pPr>
              <a:spcAft>
                <a:spcPts val="1800"/>
              </a:spcAft>
            </a:pPr>
            <a:r>
              <a:rPr lang="en-US" sz="1700" dirty="0">
                <a:latin typeface="Avenir Next LT Pro" panose="020B0504020202020204" pitchFamily="34" charset="0"/>
              </a:rPr>
              <a:t>Water consumption has reduced </a:t>
            </a:r>
            <a:r>
              <a:rPr lang="en-US" sz="1700" dirty="0">
                <a:solidFill>
                  <a:srgbClr val="00B050"/>
                </a:solidFill>
                <a:latin typeface="Avenir Next LT Pro" panose="020B0504020202020204" pitchFamily="34" charset="0"/>
              </a:rPr>
              <a:t>54%</a:t>
            </a:r>
            <a:r>
              <a:rPr lang="en-US" sz="1700" dirty="0">
                <a:latin typeface="Avenir Next LT Pro" panose="020B0504020202020204" pitchFamily="34" charset="0"/>
              </a:rPr>
              <a:t> (per </a:t>
            </a:r>
            <a:r>
              <a:rPr lang="en-US" sz="1700" dirty="0" err="1">
                <a:latin typeface="Avenir Next LT Pro" panose="020B0504020202020204" pitchFamily="34" charset="0"/>
              </a:rPr>
              <a:t>gsf</a:t>
            </a:r>
            <a:r>
              <a:rPr lang="en-US" sz="1700" dirty="0">
                <a:latin typeface="Avenir Next LT Pro" panose="020B0504020202020204" pitchFamily="34" charset="0"/>
              </a:rPr>
              <a:t>) since 2003</a:t>
            </a:r>
          </a:p>
          <a:p>
            <a:pPr>
              <a:spcAft>
                <a:spcPts val="1800"/>
              </a:spcAft>
            </a:pPr>
            <a:r>
              <a:rPr lang="en-US" sz="1700" dirty="0">
                <a:latin typeface="Avenir Next LT Pro" panose="020B0504020202020204" pitchFamily="34" charset="0"/>
              </a:rPr>
              <a:t>Landfill Diversion Rate = </a:t>
            </a:r>
            <a:r>
              <a:rPr lang="en-US" sz="1700" dirty="0">
                <a:solidFill>
                  <a:srgbClr val="00B050"/>
                </a:solidFill>
                <a:latin typeface="Avenir Next LT Pro" panose="020B0504020202020204" pitchFamily="34" charset="0"/>
              </a:rPr>
              <a:t>34%</a:t>
            </a:r>
            <a:r>
              <a:rPr lang="en-US" sz="1700" dirty="0">
                <a:latin typeface="Avenir Next LT Pro" panose="020B0504020202020204" pitchFamily="34" charset="0"/>
              </a:rPr>
              <a:t> (more than just dual-stream recycling rate)</a:t>
            </a:r>
          </a:p>
          <a:p>
            <a:pPr>
              <a:spcAft>
                <a:spcPts val="1800"/>
              </a:spcAft>
            </a:pPr>
            <a:r>
              <a:rPr lang="en-US" sz="1700" dirty="0">
                <a:latin typeface="Avenir Next LT Pro" panose="020B0504020202020204" pitchFamily="34" charset="0"/>
              </a:rPr>
              <a:t>Pre-Consumer Food Waste Composting = </a:t>
            </a:r>
            <a:r>
              <a:rPr lang="en-US" sz="1700" dirty="0">
                <a:solidFill>
                  <a:srgbClr val="592A8A"/>
                </a:solidFill>
                <a:latin typeface="Avenir Next LT Pro" panose="020B0504020202020204" pitchFamily="34" charset="0"/>
              </a:rPr>
              <a:t>50,000 pounds </a:t>
            </a:r>
            <a:r>
              <a:rPr lang="en-US" sz="1700" dirty="0">
                <a:latin typeface="Avenir Next LT Pro" panose="020B0504020202020204" pitchFamily="34" charset="0"/>
              </a:rPr>
              <a:t>(alumna business)</a:t>
            </a:r>
          </a:p>
          <a:p>
            <a:endParaRPr lang="en-US" dirty="0"/>
          </a:p>
        </p:txBody>
      </p:sp>
    </p:spTree>
    <p:extLst>
      <p:ext uri="{BB962C8B-B14F-4D97-AF65-F5344CB8AC3E}">
        <p14:creationId xmlns:p14="http://schemas.microsoft.com/office/powerpoint/2010/main" val="1181488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0"/>
            <a:ext cx="8229600" cy="1143000"/>
          </a:xfrm>
        </p:spPr>
        <p:txBody>
          <a:bodyPr>
            <a:normAutofit/>
          </a:bodyPr>
          <a:lstStyle/>
          <a:p>
            <a:r>
              <a:rPr lang="en-US" dirty="0">
                <a:latin typeface="Avenir Next LT Pro" panose="020B0504020202020204" pitchFamily="34" charset="0"/>
              </a:rPr>
              <a:t>GHG Emissions Inventory</a:t>
            </a:r>
          </a:p>
        </p:txBody>
      </p:sp>
      <p:pic>
        <p:nvPicPr>
          <p:cNvPr id="9" name="Picture 8">
            <a:extLst>
              <a:ext uri="{FF2B5EF4-FFF2-40B4-BE49-F238E27FC236}">
                <a16:creationId xmlns:a16="http://schemas.microsoft.com/office/drawing/2014/main" id="{42F022D7-7A19-4C26-8CAC-CBCE0693ABBF}"/>
              </a:ext>
            </a:extLst>
          </p:cNvPr>
          <p:cNvPicPr>
            <a:picLocks noChangeAspect="1"/>
          </p:cNvPicPr>
          <p:nvPr/>
        </p:nvPicPr>
        <p:blipFill>
          <a:blip r:embed="rId5"/>
          <a:stretch>
            <a:fillRect/>
          </a:stretch>
        </p:blipFill>
        <p:spPr>
          <a:xfrm>
            <a:off x="1380419" y="1339273"/>
            <a:ext cx="6383162" cy="4759700"/>
          </a:xfrm>
          <a:prstGeom prst="rect">
            <a:avLst/>
          </a:prstGeom>
        </p:spPr>
      </p:pic>
    </p:spTree>
    <p:extLst>
      <p:ext uri="{BB962C8B-B14F-4D97-AF65-F5344CB8AC3E}">
        <p14:creationId xmlns:p14="http://schemas.microsoft.com/office/powerpoint/2010/main" val="1861808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0"/>
            <a:ext cx="8229600" cy="1143000"/>
          </a:xfrm>
        </p:spPr>
        <p:txBody>
          <a:bodyPr>
            <a:normAutofit/>
          </a:bodyPr>
          <a:lstStyle/>
          <a:p>
            <a:r>
              <a:rPr lang="en-US" dirty="0">
                <a:latin typeface="Avenir Next LT Pro" panose="020B0504020202020204" pitchFamily="34" charset="0"/>
              </a:rPr>
              <a:t>GHG Emissions Inventory</a:t>
            </a:r>
          </a:p>
        </p:txBody>
      </p:sp>
      <p:pic>
        <p:nvPicPr>
          <p:cNvPr id="5" name="Picture 4">
            <a:extLst>
              <a:ext uri="{FF2B5EF4-FFF2-40B4-BE49-F238E27FC236}">
                <a16:creationId xmlns:a16="http://schemas.microsoft.com/office/drawing/2014/main" id="{B7E1C457-F4CF-A95F-1D27-8435C53BE944}"/>
              </a:ext>
            </a:extLst>
          </p:cNvPr>
          <p:cNvPicPr>
            <a:picLocks noChangeAspect="1"/>
          </p:cNvPicPr>
          <p:nvPr/>
        </p:nvPicPr>
        <p:blipFill rotWithShape="1">
          <a:blip r:embed="rId5"/>
          <a:srcRect l="2319" t="3328" r="2319" b="8352"/>
          <a:stretch/>
        </p:blipFill>
        <p:spPr>
          <a:xfrm>
            <a:off x="3449433" y="1531088"/>
            <a:ext cx="5519637" cy="4381723"/>
          </a:xfrm>
          <a:prstGeom prst="rect">
            <a:avLst/>
          </a:prstGeom>
        </p:spPr>
      </p:pic>
      <p:pic>
        <p:nvPicPr>
          <p:cNvPr id="7" name="Picture 6">
            <a:extLst>
              <a:ext uri="{FF2B5EF4-FFF2-40B4-BE49-F238E27FC236}">
                <a16:creationId xmlns:a16="http://schemas.microsoft.com/office/drawing/2014/main" id="{78ADFC4D-5F91-1E7C-7358-761091CE2295}"/>
              </a:ext>
            </a:extLst>
          </p:cNvPr>
          <p:cNvPicPr>
            <a:picLocks noChangeAspect="1"/>
          </p:cNvPicPr>
          <p:nvPr/>
        </p:nvPicPr>
        <p:blipFill rotWithShape="1">
          <a:blip r:embed="rId6"/>
          <a:srcRect l="7717" t="4017" b="9876"/>
          <a:stretch/>
        </p:blipFill>
        <p:spPr>
          <a:xfrm>
            <a:off x="457200" y="3716116"/>
            <a:ext cx="2879473" cy="2302963"/>
          </a:xfrm>
          <a:prstGeom prst="rect">
            <a:avLst/>
          </a:prstGeom>
        </p:spPr>
      </p:pic>
      <p:pic>
        <p:nvPicPr>
          <p:cNvPr id="8" name="Picture 7">
            <a:extLst>
              <a:ext uri="{FF2B5EF4-FFF2-40B4-BE49-F238E27FC236}">
                <a16:creationId xmlns:a16="http://schemas.microsoft.com/office/drawing/2014/main" id="{AC94120C-BF90-48B0-33CD-1CA0D40702A0}"/>
              </a:ext>
            </a:extLst>
          </p:cNvPr>
          <p:cNvPicPr>
            <a:picLocks noChangeAspect="1"/>
          </p:cNvPicPr>
          <p:nvPr/>
        </p:nvPicPr>
        <p:blipFill rotWithShape="1">
          <a:blip r:embed="rId7"/>
          <a:srcRect l="4998" t="2100" r="19043" b="14321"/>
          <a:stretch/>
        </p:blipFill>
        <p:spPr>
          <a:xfrm>
            <a:off x="363838" y="1282205"/>
            <a:ext cx="2541183" cy="2396660"/>
          </a:xfrm>
          <a:prstGeom prst="rect">
            <a:avLst/>
          </a:prstGeom>
        </p:spPr>
      </p:pic>
    </p:spTree>
    <p:extLst>
      <p:ext uri="{BB962C8B-B14F-4D97-AF65-F5344CB8AC3E}">
        <p14:creationId xmlns:p14="http://schemas.microsoft.com/office/powerpoint/2010/main" val="3923984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70CD32C-1965-F1E6-EC7B-ED65303E4AB0}"/>
              </a:ext>
            </a:extLst>
          </p:cNvPr>
          <p:cNvGrpSpPr/>
          <p:nvPr/>
        </p:nvGrpSpPr>
        <p:grpSpPr>
          <a:xfrm>
            <a:off x="5377402" y="1600200"/>
            <a:ext cx="2970884" cy="4332534"/>
            <a:chOff x="5377402" y="1600200"/>
            <a:chExt cx="2970884" cy="4332534"/>
          </a:xfrm>
        </p:grpSpPr>
        <p:pic>
          <p:nvPicPr>
            <p:cNvPr id="1030" name="Picture 6" descr="Terra Bella Compost">
              <a:extLst>
                <a:ext uri="{FF2B5EF4-FFF2-40B4-BE49-F238E27FC236}">
                  <a16:creationId xmlns:a16="http://schemas.microsoft.com/office/drawing/2014/main" id="{196A5A36-725E-36BF-D760-A0E21C9DD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402" y="1600200"/>
              <a:ext cx="2970884" cy="4801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putting a garbage can into a truck&#10;&#10;Description automatically generated">
              <a:extLst>
                <a:ext uri="{FF2B5EF4-FFF2-40B4-BE49-F238E27FC236}">
                  <a16:creationId xmlns:a16="http://schemas.microsoft.com/office/drawing/2014/main" id="{7001E544-700C-8C67-AA86-874DAFAF1554}"/>
                </a:ext>
              </a:extLst>
            </p:cNvPr>
            <p:cNvPicPr>
              <a:picLocks noChangeAspect="1"/>
            </p:cNvPicPr>
            <p:nvPr/>
          </p:nvPicPr>
          <p:blipFill>
            <a:blip r:embed="rId4"/>
            <a:stretch>
              <a:fillRect/>
            </a:stretch>
          </p:blipFill>
          <p:spPr>
            <a:xfrm>
              <a:off x="5832142" y="2434423"/>
              <a:ext cx="1967800" cy="3498311"/>
            </a:xfrm>
            <a:prstGeom prst="rect">
              <a:avLst/>
            </a:prstGeom>
          </p:spPr>
        </p:pic>
      </p:grpSp>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pic>
        <p:nvPicPr>
          <p:cNvPr id="3" name="Picture 2"/>
          <p:cNvPicPr>
            <a:picLocks noChangeAspect="1"/>
          </p:cNvPicPr>
          <p:nvPr/>
        </p:nvPicPr>
        <p:blipFill>
          <a:blip r:embed="rId6"/>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0"/>
            <a:ext cx="8229600" cy="1143000"/>
          </a:xfrm>
        </p:spPr>
        <p:txBody>
          <a:bodyPr>
            <a:normAutofit/>
          </a:bodyPr>
          <a:lstStyle/>
          <a:p>
            <a:r>
              <a:rPr lang="en-US" dirty="0">
                <a:latin typeface="Avenir Next LT Pro" panose="020B0504020202020204" pitchFamily="34" charset="0"/>
              </a:rPr>
              <a:t>Campus Operations</a:t>
            </a:r>
          </a:p>
        </p:txBody>
      </p:sp>
      <p:sp>
        <p:nvSpPr>
          <p:cNvPr id="7" name="Content Placeholder 6">
            <a:extLst>
              <a:ext uri="{FF2B5EF4-FFF2-40B4-BE49-F238E27FC236}">
                <a16:creationId xmlns:a16="http://schemas.microsoft.com/office/drawing/2014/main" id="{6B2266E7-3B1B-741F-AD2B-D073362B51B4}"/>
              </a:ext>
            </a:extLst>
          </p:cNvPr>
          <p:cNvSpPr>
            <a:spLocks noGrp="1"/>
          </p:cNvSpPr>
          <p:nvPr>
            <p:ph sz="half" idx="1"/>
          </p:nvPr>
        </p:nvSpPr>
        <p:spPr>
          <a:xfrm>
            <a:off x="457199" y="1600200"/>
            <a:ext cx="4326333" cy="4388843"/>
          </a:xfrm>
        </p:spPr>
        <p:txBody>
          <a:bodyPr>
            <a:normAutofit fontScale="92500" lnSpcReduction="10000"/>
          </a:bodyPr>
          <a:lstStyle/>
          <a:p>
            <a:pPr>
              <a:spcBef>
                <a:spcPts val="0"/>
              </a:spcBef>
              <a:spcAft>
                <a:spcPts val="600"/>
              </a:spcAft>
            </a:pPr>
            <a:r>
              <a:rPr lang="en-US" sz="1600" dirty="0"/>
              <a:t>Facilities invests more than $1 million per year into energy efficiency projects</a:t>
            </a:r>
          </a:p>
          <a:p>
            <a:pPr>
              <a:spcBef>
                <a:spcPts val="0"/>
              </a:spcBef>
              <a:spcAft>
                <a:spcPts val="600"/>
              </a:spcAft>
            </a:pPr>
            <a:r>
              <a:rPr lang="en-US" sz="1600" dirty="0"/>
              <a:t>Facilities installs low-flow fixtures in building renovations to conserve water</a:t>
            </a:r>
          </a:p>
          <a:p>
            <a:pPr>
              <a:spcBef>
                <a:spcPts val="0"/>
              </a:spcBef>
              <a:spcAft>
                <a:spcPts val="600"/>
              </a:spcAft>
            </a:pPr>
            <a:r>
              <a:rPr lang="en-US" sz="1600" dirty="0"/>
              <a:t>12 dual-port Electric Vehicle (EV) Charging Stations on campus and ECU Transit has been purchasing Compressed Natural Gas and Electric Buses</a:t>
            </a:r>
          </a:p>
          <a:p>
            <a:pPr>
              <a:spcBef>
                <a:spcPts val="0"/>
              </a:spcBef>
              <a:spcAft>
                <a:spcPts val="600"/>
              </a:spcAft>
            </a:pPr>
            <a:r>
              <a:rPr lang="en-US" sz="1600" dirty="0"/>
              <a:t>Ross Hall Dental School, HSC Student Center, Main Campus Student Center, Life Sciences and Biotechnology Building are all green buildings</a:t>
            </a:r>
          </a:p>
          <a:p>
            <a:pPr>
              <a:spcBef>
                <a:spcPts val="0"/>
              </a:spcBef>
              <a:spcAft>
                <a:spcPts val="600"/>
              </a:spcAft>
            </a:pPr>
            <a:r>
              <a:rPr lang="en-US" sz="1600" dirty="0"/>
              <a:t>Grounds Services is planting pollinator-friendly native plants, using alternative fuel equipment, and installing stormwater best management practices</a:t>
            </a:r>
          </a:p>
          <a:p>
            <a:pPr>
              <a:spcBef>
                <a:spcPts val="0"/>
              </a:spcBef>
              <a:spcAft>
                <a:spcPts val="600"/>
              </a:spcAft>
            </a:pPr>
            <a:r>
              <a:rPr lang="en-US" sz="1600" dirty="0"/>
              <a:t>ECU Dining has been trayless since 2007, recycles used cooking oil, reduces single-use plastics, and composts pre-consumer food waste</a:t>
            </a:r>
          </a:p>
        </p:txBody>
      </p:sp>
      <p:grpSp>
        <p:nvGrpSpPr>
          <p:cNvPr id="22" name="Group 21">
            <a:extLst>
              <a:ext uri="{FF2B5EF4-FFF2-40B4-BE49-F238E27FC236}">
                <a16:creationId xmlns:a16="http://schemas.microsoft.com/office/drawing/2014/main" id="{8FDC483C-F982-4E50-AAA6-3C263056EF8B}"/>
              </a:ext>
            </a:extLst>
          </p:cNvPr>
          <p:cNvGrpSpPr/>
          <p:nvPr/>
        </p:nvGrpSpPr>
        <p:grpSpPr>
          <a:xfrm>
            <a:off x="5319925" y="1563818"/>
            <a:ext cx="3040219" cy="4380520"/>
            <a:chOff x="5319925" y="1563818"/>
            <a:chExt cx="3040219" cy="4380520"/>
          </a:xfrm>
        </p:grpSpPr>
        <p:pic>
          <p:nvPicPr>
            <p:cNvPr id="14" name="Picture 13" descr="Rain Water Cisterns">
              <a:extLst>
                <a:ext uri="{FF2B5EF4-FFF2-40B4-BE49-F238E27FC236}">
                  <a16:creationId xmlns:a16="http://schemas.microsoft.com/office/drawing/2014/main" id="{E1B8235A-5D2D-FEC2-533A-99BD6ABA572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19925" y="3791248"/>
              <a:ext cx="3028361" cy="2153090"/>
            </a:xfrm>
            <a:prstGeom prst="rect">
              <a:avLst/>
            </a:prstGeom>
            <a:noFill/>
            <a:ln>
              <a:noFill/>
            </a:ln>
          </p:spPr>
        </p:pic>
        <p:pic>
          <p:nvPicPr>
            <p:cNvPr id="20" name="7C91DA94-5602-46F1-82FA-5D5AF047F333" descr="7C91DA94-5602-46F1-82FA-5D5AF047F333">
              <a:extLst>
                <a:ext uri="{FF2B5EF4-FFF2-40B4-BE49-F238E27FC236}">
                  <a16:creationId xmlns:a16="http://schemas.microsoft.com/office/drawing/2014/main" id="{82151E2E-7088-4094-8BE2-D8AB0F488AE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42" t="15470" r="15897" b="9817"/>
            <a:stretch/>
          </p:blipFill>
          <p:spPr bwMode="auto">
            <a:xfrm>
              <a:off x="5323147" y="1563818"/>
              <a:ext cx="3036997" cy="212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17">
            <a:extLst>
              <a:ext uri="{FF2B5EF4-FFF2-40B4-BE49-F238E27FC236}">
                <a16:creationId xmlns:a16="http://schemas.microsoft.com/office/drawing/2014/main" id="{7701EA45-2D7E-4D84-8296-91086826D717}"/>
              </a:ext>
            </a:extLst>
          </p:cNvPr>
          <p:cNvPicPr>
            <a:picLocks noChangeAspect="1"/>
          </p:cNvPicPr>
          <p:nvPr/>
        </p:nvPicPr>
        <p:blipFill rotWithShape="1">
          <a:blip r:embed="rId9">
            <a:extLst>
              <a:ext uri="{28A0092B-C50C-407E-A947-70E740481C1C}">
                <a14:useLocalDpi xmlns:a14="http://schemas.microsoft.com/office/drawing/2010/main" val="0"/>
              </a:ext>
            </a:extLst>
          </a:blip>
          <a:srcRect l="6796" t="6796" r="7767" b="3883"/>
          <a:stretch/>
        </p:blipFill>
        <p:spPr>
          <a:xfrm>
            <a:off x="5223675" y="2013847"/>
            <a:ext cx="3220859" cy="3197249"/>
          </a:xfrm>
          <a:prstGeom prst="rect">
            <a:avLst/>
          </a:prstGeom>
        </p:spPr>
      </p:pic>
      <p:pic>
        <p:nvPicPr>
          <p:cNvPr id="23" name="Picture 22">
            <a:extLst>
              <a:ext uri="{FF2B5EF4-FFF2-40B4-BE49-F238E27FC236}">
                <a16:creationId xmlns:a16="http://schemas.microsoft.com/office/drawing/2014/main" id="{F5429680-0BFF-40FB-BF96-09AC5213D8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34262" y="1384482"/>
            <a:ext cx="866344" cy="4498780"/>
          </a:xfrm>
          <a:prstGeom prst="rect">
            <a:avLst/>
          </a:prstGeom>
        </p:spPr>
      </p:pic>
      <p:pic>
        <p:nvPicPr>
          <p:cNvPr id="1032" name="Picture 8" descr="AI-wd003 - 1 Color Please Use Wisely Every Drop Counts Water Conservation  3&quot;x5&quot; Decal">
            <a:extLst>
              <a:ext uri="{FF2B5EF4-FFF2-40B4-BE49-F238E27FC236}">
                <a16:creationId xmlns:a16="http://schemas.microsoft.com/office/drawing/2014/main" id="{B8D7FA31-9CC4-D560-E769-BF6450CBB78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8192" r="18964"/>
          <a:stretch/>
        </p:blipFill>
        <p:spPr bwMode="auto">
          <a:xfrm>
            <a:off x="5362815" y="1363081"/>
            <a:ext cx="2827186" cy="4498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ke Your Home More Energy Efficient - Infographic - HERS Index | Home  Energy Rating System | Energy Audit &amp; Ratings | RESNET">
            <a:extLst>
              <a:ext uri="{FF2B5EF4-FFF2-40B4-BE49-F238E27FC236}">
                <a16:creationId xmlns:a16="http://schemas.microsoft.com/office/drawing/2014/main" id="{44D8EE29-DC57-4859-BC62-C5BB4913913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1667" b="9861"/>
          <a:stretch/>
        </p:blipFill>
        <p:spPr bwMode="auto">
          <a:xfrm>
            <a:off x="5554307" y="1494762"/>
            <a:ext cx="2617073" cy="435149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a:extLst>
              <a:ext uri="{FF2B5EF4-FFF2-40B4-BE49-F238E27FC236}">
                <a16:creationId xmlns:a16="http://schemas.microsoft.com/office/drawing/2014/main" id="{5B52FF8A-DF47-EB26-525D-576A9931FE4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1790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subTnLst>
                                    <p:set>
                                      <p:cBhvr override="childStyle">
                                        <p:cTn dur="1" fill="hold" display="0" masterRel="nextClick" afterEffect="1"/>
                                        <p:tgtEl>
                                          <p:spTgt spid="103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21457"/>
            <a:ext cx="8229600" cy="1143000"/>
          </a:xfrm>
        </p:spPr>
        <p:txBody>
          <a:bodyPr>
            <a:normAutofit/>
          </a:bodyPr>
          <a:lstStyle/>
          <a:p>
            <a:r>
              <a:rPr lang="en-US" dirty="0">
                <a:latin typeface="Avenir Next LT Pro" panose="020B0504020202020204" pitchFamily="34" charset="0"/>
              </a:rPr>
              <a:t>Waste Minimization</a:t>
            </a:r>
          </a:p>
        </p:txBody>
      </p:sp>
      <p:pic>
        <p:nvPicPr>
          <p:cNvPr id="17" name="Picture 16">
            <a:extLst>
              <a:ext uri="{FF2B5EF4-FFF2-40B4-BE49-F238E27FC236}">
                <a16:creationId xmlns:a16="http://schemas.microsoft.com/office/drawing/2014/main" id="{09F0018B-960D-9ACC-E56D-FD4A33D3B14C}"/>
              </a:ext>
            </a:extLst>
          </p:cNvPr>
          <p:cNvPicPr>
            <a:picLocks noChangeAspect="1"/>
          </p:cNvPicPr>
          <p:nvPr/>
        </p:nvPicPr>
        <p:blipFill>
          <a:blip r:embed="rId5"/>
          <a:stretch>
            <a:fillRect/>
          </a:stretch>
        </p:blipFill>
        <p:spPr>
          <a:xfrm>
            <a:off x="619049" y="1358194"/>
            <a:ext cx="7905902" cy="4680119"/>
          </a:xfrm>
          <a:prstGeom prst="rect">
            <a:avLst/>
          </a:prstGeom>
        </p:spPr>
      </p:pic>
    </p:spTree>
    <p:extLst>
      <p:ext uri="{BB962C8B-B14F-4D97-AF65-F5344CB8AC3E}">
        <p14:creationId xmlns:p14="http://schemas.microsoft.com/office/powerpoint/2010/main" val="3860368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331232" y="21457"/>
            <a:ext cx="8481536" cy="1143000"/>
          </a:xfrm>
        </p:spPr>
        <p:txBody>
          <a:bodyPr>
            <a:normAutofit fontScale="90000"/>
          </a:bodyPr>
          <a:lstStyle/>
          <a:p>
            <a:r>
              <a:rPr lang="en-US" dirty="0">
                <a:latin typeface="Avenir Next LT Pro" panose="020B0504020202020204" pitchFamily="34" charset="0"/>
              </a:rPr>
              <a:t>Green Office Program – Version 3.0</a:t>
            </a:r>
          </a:p>
        </p:txBody>
      </p:sp>
      <p:pic>
        <p:nvPicPr>
          <p:cNvPr id="8" name="Picture 7" descr="Green logo with green text&#10;&#10;Description automatically generated with medium confidence">
            <a:extLst>
              <a:ext uri="{FF2B5EF4-FFF2-40B4-BE49-F238E27FC236}">
                <a16:creationId xmlns:a16="http://schemas.microsoft.com/office/drawing/2014/main" id="{CD388442-CADA-8365-2076-4BFEB8A1FAED}"/>
              </a:ext>
            </a:extLst>
          </p:cNvPr>
          <p:cNvPicPr>
            <a:picLocks noChangeAspect="1"/>
          </p:cNvPicPr>
          <p:nvPr/>
        </p:nvPicPr>
        <p:blipFill rotWithShape="1">
          <a:blip r:embed="rId5"/>
          <a:srcRect l="4498" t="3383" r="7674" b="5286"/>
          <a:stretch/>
        </p:blipFill>
        <p:spPr>
          <a:xfrm>
            <a:off x="316665" y="1635649"/>
            <a:ext cx="4919031" cy="2456762"/>
          </a:xfrm>
          <a:prstGeom prst="rect">
            <a:avLst/>
          </a:prstGeom>
        </p:spPr>
      </p:pic>
      <p:pic>
        <p:nvPicPr>
          <p:cNvPr id="10" name="Picture 9" descr="A close-up of a logo&#10;&#10;Description automatically generated">
            <a:extLst>
              <a:ext uri="{FF2B5EF4-FFF2-40B4-BE49-F238E27FC236}">
                <a16:creationId xmlns:a16="http://schemas.microsoft.com/office/drawing/2014/main" id="{A8A5A4AB-3269-740D-C722-4A8C3637EC0A}"/>
              </a:ext>
            </a:extLst>
          </p:cNvPr>
          <p:cNvPicPr>
            <a:picLocks noChangeAspect="1"/>
          </p:cNvPicPr>
          <p:nvPr/>
        </p:nvPicPr>
        <p:blipFill>
          <a:blip r:embed="rId6"/>
          <a:stretch>
            <a:fillRect/>
          </a:stretch>
        </p:blipFill>
        <p:spPr>
          <a:xfrm>
            <a:off x="754730" y="4474908"/>
            <a:ext cx="1825955" cy="1222966"/>
          </a:xfrm>
          <a:prstGeom prst="rect">
            <a:avLst/>
          </a:prstGeom>
        </p:spPr>
      </p:pic>
      <p:pic>
        <p:nvPicPr>
          <p:cNvPr id="12" name="Picture 11" descr="A logo for a green office program&#10;&#10;Description automatically generated">
            <a:extLst>
              <a:ext uri="{FF2B5EF4-FFF2-40B4-BE49-F238E27FC236}">
                <a16:creationId xmlns:a16="http://schemas.microsoft.com/office/drawing/2014/main" id="{572C4145-2C86-B3D5-4E70-78BAD6CB3513}"/>
              </a:ext>
            </a:extLst>
          </p:cNvPr>
          <p:cNvPicPr>
            <a:picLocks noChangeAspect="1"/>
          </p:cNvPicPr>
          <p:nvPr/>
        </p:nvPicPr>
        <p:blipFill rotWithShape="1">
          <a:blip r:embed="rId7"/>
          <a:srcRect r="2611"/>
          <a:stretch/>
        </p:blipFill>
        <p:spPr>
          <a:xfrm>
            <a:off x="2836947" y="4239705"/>
            <a:ext cx="1825955" cy="1425266"/>
          </a:xfrm>
          <a:prstGeom prst="rect">
            <a:avLst/>
          </a:prstGeom>
          <a:ln>
            <a:noFill/>
          </a:ln>
        </p:spPr>
      </p:pic>
      <p:pic>
        <p:nvPicPr>
          <p:cNvPr id="14" name="Picture 13" descr="A logo for a company&#10;&#10;Description automatically generated">
            <a:extLst>
              <a:ext uri="{FF2B5EF4-FFF2-40B4-BE49-F238E27FC236}">
                <a16:creationId xmlns:a16="http://schemas.microsoft.com/office/drawing/2014/main" id="{08D0FECE-AC3B-9E60-25E3-5F8C9BB98B51}"/>
              </a:ext>
            </a:extLst>
          </p:cNvPr>
          <p:cNvPicPr>
            <a:picLocks noChangeAspect="1"/>
          </p:cNvPicPr>
          <p:nvPr/>
        </p:nvPicPr>
        <p:blipFill>
          <a:blip r:embed="rId8"/>
          <a:stretch>
            <a:fillRect/>
          </a:stretch>
        </p:blipFill>
        <p:spPr>
          <a:xfrm>
            <a:off x="4919164" y="3915808"/>
            <a:ext cx="1825955" cy="1749163"/>
          </a:xfrm>
          <a:prstGeom prst="rect">
            <a:avLst/>
          </a:prstGeom>
        </p:spPr>
      </p:pic>
      <p:pic>
        <p:nvPicPr>
          <p:cNvPr id="16" name="Picture 15" descr="A logo for a tree&#10;&#10;Description automatically generated">
            <a:extLst>
              <a:ext uri="{FF2B5EF4-FFF2-40B4-BE49-F238E27FC236}">
                <a16:creationId xmlns:a16="http://schemas.microsoft.com/office/drawing/2014/main" id="{A2BF161F-9A68-25A0-5F1A-69528FDA033F}"/>
              </a:ext>
            </a:extLst>
          </p:cNvPr>
          <p:cNvPicPr>
            <a:picLocks noChangeAspect="1"/>
          </p:cNvPicPr>
          <p:nvPr/>
        </p:nvPicPr>
        <p:blipFill>
          <a:blip r:embed="rId9"/>
          <a:stretch>
            <a:fillRect/>
          </a:stretch>
        </p:blipFill>
        <p:spPr>
          <a:xfrm>
            <a:off x="7001381" y="3754733"/>
            <a:ext cx="1825954" cy="1852290"/>
          </a:xfrm>
          <a:prstGeom prst="rect">
            <a:avLst/>
          </a:prstGeom>
        </p:spPr>
      </p:pic>
      <p:sp>
        <p:nvSpPr>
          <p:cNvPr id="5" name="Rectangle 4">
            <a:extLst>
              <a:ext uri="{FF2B5EF4-FFF2-40B4-BE49-F238E27FC236}">
                <a16:creationId xmlns:a16="http://schemas.microsoft.com/office/drawing/2014/main" id="{85AD2FC5-41BA-1D9B-A41D-20E45B7B431E}"/>
              </a:ext>
            </a:extLst>
          </p:cNvPr>
          <p:cNvSpPr/>
          <p:nvPr/>
        </p:nvSpPr>
        <p:spPr>
          <a:xfrm>
            <a:off x="5476738" y="2105652"/>
            <a:ext cx="3350597" cy="1015663"/>
          </a:xfrm>
          <a:prstGeom prst="rect">
            <a:avLst/>
          </a:prstGeom>
          <a:noFill/>
        </p:spPr>
        <p:txBody>
          <a:bodyPr wrap="none" lIns="91440" tIns="45720" rIns="91440" bIns="45720">
            <a:spAutoFit/>
          </a:bodyPr>
          <a:lstStyle/>
          <a:p>
            <a:pPr algn="ctr"/>
            <a:r>
              <a:rPr lang="en-US" sz="2000" b="1" dirty="0">
                <a:ln w="3175" cmpd="sng">
                  <a:solidFill>
                    <a:srgbClr val="FFC000"/>
                  </a:solidFill>
                  <a:prstDash val="solid"/>
                </a:ln>
                <a:solidFill>
                  <a:srgbClr val="592A8A"/>
                </a:solidFill>
              </a:rPr>
              <a:t>Check Cornerstone next</a:t>
            </a:r>
          </a:p>
          <a:p>
            <a:pPr algn="ctr"/>
            <a:r>
              <a:rPr lang="en-US" sz="2000" b="1" dirty="0">
                <a:ln w="3175" cmpd="sng">
                  <a:solidFill>
                    <a:srgbClr val="FFC000"/>
                  </a:solidFill>
                  <a:prstDash val="solid"/>
                </a:ln>
                <a:solidFill>
                  <a:srgbClr val="592A8A"/>
                </a:solidFill>
              </a:rPr>
              <a:t>m</a:t>
            </a:r>
            <a:r>
              <a:rPr lang="en-US" sz="2000" b="1" cap="none" spc="0" dirty="0">
                <a:ln w="3175" cmpd="sng">
                  <a:solidFill>
                    <a:srgbClr val="FFC000"/>
                  </a:solidFill>
                  <a:prstDash val="solid"/>
                </a:ln>
                <a:solidFill>
                  <a:srgbClr val="592A8A"/>
                </a:solidFill>
                <a:effectLst/>
              </a:rPr>
              <a:t>onth for the introduct</a:t>
            </a:r>
            <a:r>
              <a:rPr lang="en-US" sz="2000" b="1" dirty="0">
                <a:ln w="3175" cmpd="sng">
                  <a:solidFill>
                    <a:srgbClr val="FFC000"/>
                  </a:solidFill>
                  <a:prstDash val="solid"/>
                </a:ln>
                <a:solidFill>
                  <a:srgbClr val="592A8A"/>
                </a:solidFill>
              </a:rPr>
              <a:t>ory </a:t>
            </a:r>
          </a:p>
          <a:p>
            <a:pPr algn="ctr"/>
            <a:r>
              <a:rPr lang="en-US" sz="2000" b="1" cap="none" spc="0" dirty="0">
                <a:ln w="3175" cmpd="sng">
                  <a:solidFill>
                    <a:srgbClr val="FFC000"/>
                  </a:solidFill>
                  <a:prstDash val="solid"/>
                </a:ln>
                <a:solidFill>
                  <a:srgbClr val="592A8A"/>
                </a:solidFill>
                <a:effectLst/>
              </a:rPr>
              <a:t>video and links to get started!</a:t>
            </a:r>
          </a:p>
        </p:txBody>
      </p:sp>
    </p:spTree>
    <p:extLst>
      <p:ext uri="{BB962C8B-B14F-4D97-AF65-F5344CB8AC3E}">
        <p14:creationId xmlns:p14="http://schemas.microsoft.com/office/powerpoint/2010/main" val="2253048493"/>
      </p:ext>
    </p:extLst>
  </p:cSld>
  <p:clrMapOvr>
    <a:masterClrMapping/>
  </p:clrMapOvr>
</p:sld>
</file>

<file path=ppt/theme/theme1.xml><?xml version="1.0" encoding="utf-8"?>
<a:theme xmlns:a="http://schemas.openxmlformats.org/drawingml/2006/main" name="East Carolina Univers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42E86CD4-5FFD-484E-B60A-F177A0900FC3}" vid="{EB3836B0-D181-4F45-8AC8-16B7C9EE74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Powerpointtemplate_ECU-Pirate_statue</Template>
  <TotalTime>6264</TotalTime>
  <Words>1764</Words>
  <Application>Microsoft Office PowerPoint</Application>
  <PresentationFormat>On-screen Show (4:3)</PresentationFormat>
  <Paragraphs>142</Paragraphs>
  <Slides>21</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-apple-system</vt:lpstr>
      <vt:lpstr>Arial</vt:lpstr>
      <vt:lpstr>Avenir Next LT Pro</vt:lpstr>
      <vt:lpstr>Calibri</vt:lpstr>
      <vt:lpstr>Quattrocento</vt:lpstr>
      <vt:lpstr>Source Sans Pro</vt:lpstr>
      <vt:lpstr>Symbol</vt:lpstr>
      <vt:lpstr>East Carolina University</vt:lpstr>
      <vt:lpstr>PowerPoint Presentation</vt:lpstr>
      <vt:lpstr>Sustainability</vt:lpstr>
      <vt:lpstr>Background Info</vt:lpstr>
      <vt:lpstr>Costs and Progress</vt:lpstr>
      <vt:lpstr>GHG Emissions Inventory</vt:lpstr>
      <vt:lpstr>GHG Emissions Inventory</vt:lpstr>
      <vt:lpstr>Campus Operations</vt:lpstr>
      <vt:lpstr>Waste Minimization</vt:lpstr>
      <vt:lpstr>Green Office Program – Version 3.0</vt:lpstr>
      <vt:lpstr>Academics</vt:lpstr>
      <vt:lpstr>Faculty Workshop</vt:lpstr>
      <vt:lpstr>Course Designation</vt:lpstr>
      <vt:lpstr>Student Engagement</vt:lpstr>
      <vt:lpstr>Annual Events</vt:lpstr>
      <vt:lpstr>Volunteer Opportunities</vt:lpstr>
      <vt:lpstr>Community Engagement</vt:lpstr>
      <vt:lpstr>Campus Designations</vt:lpstr>
      <vt:lpstr>Recruitment Value</vt:lpstr>
      <vt:lpstr>Health and Wellbeing</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Webb, Brandon</dc:creator>
  <cp:lastModifiedBy>Carwein, Chad Gregory</cp:lastModifiedBy>
  <cp:revision>50</cp:revision>
  <cp:lastPrinted>2022-09-22T18:48:46Z</cp:lastPrinted>
  <dcterms:created xsi:type="dcterms:W3CDTF">2017-09-21T16:40:18Z</dcterms:created>
  <dcterms:modified xsi:type="dcterms:W3CDTF">2025-01-08T19:58:01Z</dcterms:modified>
</cp:coreProperties>
</file>