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43891200" cy="32918400"/>
  <p:notesSz cx="6858000" cy="9144000"/>
  <p:defaultTextStyle>
    <a:defPPr>
      <a:defRPr lang="en-US"/>
    </a:defPPr>
    <a:lvl1pPr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5pPr>
    <a:lvl6pPr marL="2286000" algn="l" defTabSz="914400" rtl="0" eaLnBrk="1" latinLnBrk="0" hangingPunct="1">
      <a:defRPr sz="9900" kern="1200">
        <a:solidFill>
          <a:schemeClr val="tx1"/>
        </a:solidFill>
        <a:latin typeface="Arial" panose="020B0604020202020204" pitchFamily="34" charset="0"/>
        <a:ea typeface="+mn-ea"/>
        <a:cs typeface="+mn-cs"/>
      </a:defRPr>
    </a:lvl6pPr>
    <a:lvl7pPr marL="2743200" algn="l" defTabSz="914400" rtl="0" eaLnBrk="1" latinLnBrk="0" hangingPunct="1">
      <a:defRPr sz="9900" kern="1200">
        <a:solidFill>
          <a:schemeClr val="tx1"/>
        </a:solidFill>
        <a:latin typeface="Arial" panose="020B0604020202020204" pitchFamily="34" charset="0"/>
        <a:ea typeface="+mn-ea"/>
        <a:cs typeface="+mn-cs"/>
      </a:defRPr>
    </a:lvl7pPr>
    <a:lvl8pPr marL="3200400" algn="l" defTabSz="914400" rtl="0" eaLnBrk="1" latinLnBrk="0" hangingPunct="1">
      <a:defRPr sz="9900" kern="1200">
        <a:solidFill>
          <a:schemeClr val="tx1"/>
        </a:solidFill>
        <a:latin typeface="Arial" panose="020B0604020202020204" pitchFamily="34" charset="0"/>
        <a:ea typeface="+mn-ea"/>
        <a:cs typeface="+mn-cs"/>
      </a:defRPr>
    </a:lvl8pPr>
    <a:lvl9pPr marL="3657600" algn="l" defTabSz="914400" rtl="0" eaLnBrk="1" latinLnBrk="0" hangingPunct="1">
      <a:defRPr sz="9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D7F"/>
    <a:srgbClr val="FFC82E"/>
    <a:srgbClr val="333333"/>
    <a:srgbClr val="FFCC18"/>
    <a:srgbClr val="690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1D26C-5780-472A-A0A9-D1DA733DA4F3}" v="1" dt="2025-03-24T17:22:15.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4139" autoAdjust="0"/>
  </p:normalViewPr>
  <p:slideViewPr>
    <p:cSldViewPr>
      <p:cViewPr varScale="1">
        <p:scale>
          <a:sx n="25" d="100"/>
          <a:sy n="25" d="100"/>
        </p:scale>
        <p:origin x="1896" y="90"/>
      </p:cViewPr>
      <p:guideLst>
        <p:guide orient="horz" pos="10368"/>
        <p:guide pos="13824"/>
      </p:guideLst>
    </p:cSldViewPr>
  </p:slideViewPr>
  <p:notesTextViewPr>
    <p:cViewPr>
      <p:scale>
        <a:sx n="100" d="100"/>
        <a:sy n="100" d="100"/>
      </p:scale>
      <p:origin x="0" y="0"/>
    </p:cViewPr>
  </p:notesText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old, Amber" userId="8b764fec-1571-42a5-ad4b-cdd92207b5f5" providerId="ADAL" clId="{CD91D26C-5780-472A-A0A9-D1DA733DA4F3}"/>
    <pc:docChg chg="modSld">
      <pc:chgData name="Arnold, Amber" userId="8b764fec-1571-42a5-ad4b-cdd92207b5f5" providerId="ADAL" clId="{CD91D26C-5780-472A-A0A9-D1DA733DA4F3}" dt="2025-03-24T17:22:30.073" v="1" actId="20577"/>
      <pc:docMkLst>
        <pc:docMk/>
      </pc:docMkLst>
      <pc:sldChg chg="modSp mod">
        <pc:chgData name="Arnold, Amber" userId="8b764fec-1571-42a5-ad4b-cdd92207b5f5" providerId="ADAL" clId="{CD91D26C-5780-472A-A0A9-D1DA733DA4F3}" dt="2025-03-24T17:22:30.073" v="1" actId="20577"/>
        <pc:sldMkLst>
          <pc:docMk/>
          <pc:sldMk cId="0" sldId="256"/>
        </pc:sldMkLst>
        <pc:spChg chg="mod">
          <ac:chgData name="Arnold, Amber" userId="8b764fec-1571-42a5-ad4b-cdd92207b5f5" providerId="ADAL" clId="{CD91D26C-5780-472A-A0A9-D1DA733DA4F3}" dt="2025-03-24T17:22:30.073" v="1" actId="20577"/>
          <ac:spMkLst>
            <pc:docMk/>
            <pc:sldMk cId="0" sldId="256"/>
            <ac:spMk id="3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5769"/>
            <a:ext cx="37306250" cy="7056664"/>
          </a:xfrm>
        </p:spPr>
        <p:txBody>
          <a:bodyPr/>
          <a:lstStyle/>
          <a:p>
            <a:r>
              <a:rPr lang="en-US"/>
              <a:t>Click to edit Master title style</a:t>
            </a:r>
          </a:p>
        </p:txBody>
      </p:sp>
      <p:sp>
        <p:nvSpPr>
          <p:cNvPr id="3" name="Subtitle 2"/>
          <p:cNvSpPr>
            <a:spLocks noGrp="1"/>
          </p:cNvSpPr>
          <p:nvPr>
            <p:ph type="subTitle" idx="1"/>
          </p:nvPr>
        </p:nvSpPr>
        <p:spPr>
          <a:xfrm>
            <a:off x="6583363" y="18654033"/>
            <a:ext cx="30724475" cy="8411936"/>
          </a:xfrm>
        </p:spPr>
        <p:txBody>
          <a:bodyPr/>
          <a:lstStyle>
            <a:lvl1pPr marL="0" indent="0" algn="ctr">
              <a:buNone/>
              <a:defRPr/>
            </a:lvl1pPr>
            <a:lvl2pPr marL="391866" indent="0" algn="ctr">
              <a:buNone/>
              <a:defRPr/>
            </a:lvl2pPr>
            <a:lvl3pPr marL="783732" indent="0" algn="ctr">
              <a:buNone/>
              <a:defRPr/>
            </a:lvl3pPr>
            <a:lvl4pPr marL="1175598" indent="0" algn="ctr">
              <a:buNone/>
              <a:defRPr/>
            </a:lvl4pPr>
            <a:lvl5pPr marL="1567464" indent="0" algn="ctr">
              <a:buNone/>
              <a:defRPr/>
            </a:lvl5pPr>
            <a:lvl6pPr marL="1959331" indent="0" algn="ctr">
              <a:buNone/>
              <a:defRPr/>
            </a:lvl6pPr>
            <a:lvl7pPr marL="2351197" indent="0" algn="ctr">
              <a:buNone/>
              <a:defRPr/>
            </a:lvl7pPr>
            <a:lvl8pPr marL="2743063" indent="0" algn="ctr">
              <a:buNone/>
              <a:defRPr/>
            </a:lvl8pPr>
            <a:lvl9pPr marL="313492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D19969-28E2-44A5-A853-9ED619419002}" type="slidenum">
              <a:rPr lang="en-US" altLang="en-US"/>
              <a:pPr>
                <a:defRPr/>
              </a:pPr>
              <a:t>‹#›</a:t>
            </a:fld>
            <a:endParaRPr lang="en-US" altLang="en-US" dirty="0"/>
          </a:p>
        </p:txBody>
      </p:sp>
    </p:spTree>
    <p:extLst>
      <p:ext uri="{BB962C8B-B14F-4D97-AF65-F5344CB8AC3E}">
        <p14:creationId xmlns:p14="http://schemas.microsoft.com/office/powerpoint/2010/main" val="236011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2B0F42-4D17-46DA-BD1B-2429061E8743}" type="slidenum">
              <a:rPr lang="en-US" altLang="en-US"/>
              <a:pPr>
                <a:defRPr/>
              </a:pPr>
              <a:t>‹#›</a:t>
            </a:fld>
            <a:endParaRPr lang="en-US" altLang="en-US" dirty="0"/>
          </a:p>
        </p:txBody>
      </p:sp>
    </p:spTree>
    <p:extLst>
      <p:ext uri="{BB962C8B-B14F-4D97-AF65-F5344CB8AC3E}">
        <p14:creationId xmlns:p14="http://schemas.microsoft.com/office/powerpoint/2010/main" val="86703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172"/>
            <a:ext cx="9874250" cy="280878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514" y="1317172"/>
            <a:ext cx="29473525" cy="280878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6A5B34-6F48-4D25-A9CD-F4ECFCE5AA35}" type="slidenum">
              <a:rPr lang="en-US" altLang="en-US"/>
              <a:pPr>
                <a:defRPr/>
              </a:pPr>
              <a:t>‹#›</a:t>
            </a:fld>
            <a:endParaRPr lang="en-US" altLang="en-US" dirty="0"/>
          </a:p>
        </p:txBody>
      </p:sp>
    </p:spTree>
    <p:extLst>
      <p:ext uri="{BB962C8B-B14F-4D97-AF65-F5344CB8AC3E}">
        <p14:creationId xmlns:p14="http://schemas.microsoft.com/office/powerpoint/2010/main" val="416660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279C9B-77CE-48B4-B28A-FD5EF277587D}" type="slidenum">
              <a:rPr lang="en-US" altLang="en-US"/>
              <a:pPr>
                <a:defRPr/>
              </a:pPr>
              <a:t>‹#›</a:t>
            </a:fld>
            <a:endParaRPr lang="en-US" altLang="en-US" dirty="0"/>
          </a:p>
        </p:txBody>
      </p:sp>
    </p:spTree>
    <p:extLst>
      <p:ext uri="{BB962C8B-B14F-4D97-AF65-F5344CB8AC3E}">
        <p14:creationId xmlns:p14="http://schemas.microsoft.com/office/powerpoint/2010/main" val="137606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665"/>
            <a:ext cx="37307838" cy="6536871"/>
          </a:xfrm>
        </p:spPr>
        <p:txBody>
          <a:bodyPr anchor="t"/>
          <a:lstStyle>
            <a:lvl1pPr algn="l">
              <a:defRPr sz="3428" b="1" cap="all"/>
            </a:lvl1pPr>
          </a:lstStyle>
          <a:p>
            <a:r>
              <a:rPr lang="en-US"/>
              <a:t>Click to edit Master title style</a:t>
            </a:r>
          </a:p>
        </p:txBody>
      </p:sp>
      <p:sp>
        <p:nvSpPr>
          <p:cNvPr id="3" name="Text Placeholder 2"/>
          <p:cNvSpPr>
            <a:spLocks noGrp="1"/>
          </p:cNvSpPr>
          <p:nvPr>
            <p:ph type="body" idx="1"/>
          </p:nvPr>
        </p:nvSpPr>
        <p:spPr>
          <a:xfrm>
            <a:off x="3467100" y="13952764"/>
            <a:ext cx="37307838" cy="7200900"/>
          </a:xfrm>
        </p:spPr>
        <p:txBody>
          <a:bodyPr anchor="b"/>
          <a:lstStyle>
            <a:lvl1pPr marL="0" indent="0">
              <a:buNone/>
              <a:defRPr sz="1714"/>
            </a:lvl1pPr>
            <a:lvl2pPr marL="391866" indent="0">
              <a:buNone/>
              <a:defRPr sz="1543"/>
            </a:lvl2pPr>
            <a:lvl3pPr marL="783732" indent="0">
              <a:buNone/>
              <a:defRPr sz="1371"/>
            </a:lvl3pPr>
            <a:lvl4pPr marL="1175598" indent="0">
              <a:buNone/>
              <a:defRPr sz="1200"/>
            </a:lvl4pPr>
            <a:lvl5pPr marL="1567464" indent="0">
              <a:buNone/>
              <a:defRPr sz="1200"/>
            </a:lvl5pPr>
            <a:lvl6pPr marL="1959331" indent="0">
              <a:buNone/>
              <a:defRPr sz="1200"/>
            </a:lvl6pPr>
            <a:lvl7pPr marL="2351197" indent="0">
              <a:buNone/>
              <a:defRPr sz="1200"/>
            </a:lvl7pPr>
            <a:lvl8pPr marL="2743063" indent="0">
              <a:buNone/>
              <a:defRPr sz="1200"/>
            </a:lvl8pPr>
            <a:lvl9pPr marL="3134929"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53A2701-DB6E-458F-8330-4F0C30EDC0D3}" type="slidenum">
              <a:rPr lang="en-US" altLang="en-US"/>
              <a:pPr>
                <a:defRPr/>
              </a:pPr>
              <a:t>‹#›</a:t>
            </a:fld>
            <a:endParaRPr lang="en-US" altLang="en-US" dirty="0"/>
          </a:p>
        </p:txBody>
      </p:sp>
    </p:spTree>
    <p:extLst>
      <p:ext uri="{BB962C8B-B14F-4D97-AF65-F5344CB8AC3E}">
        <p14:creationId xmlns:p14="http://schemas.microsoft.com/office/powerpoint/2010/main" val="87601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514" y="7679872"/>
            <a:ext cx="19673887" cy="21725164"/>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79872"/>
            <a:ext cx="19673888" cy="21725164"/>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F96224D-36D6-4F45-BC4D-24940C41429D}" type="slidenum">
              <a:rPr lang="en-US" altLang="en-US"/>
              <a:pPr>
                <a:defRPr/>
              </a:pPr>
              <a:t>‹#›</a:t>
            </a:fld>
            <a:endParaRPr lang="en-US" altLang="en-US" dirty="0"/>
          </a:p>
        </p:txBody>
      </p:sp>
    </p:spTree>
    <p:extLst>
      <p:ext uri="{BB962C8B-B14F-4D97-AF65-F5344CB8AC3E}">
        <p14:creationId xmlns:p14="http://schemas.microsoft.com/office/powerpoint/2010/main" val="245517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8533"/>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8269"/>
            <a:ext cx="19392900" cy="3071132"/>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636"/>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9" y="7368269"/>
            <a:ext cx="19400837" cy="3071132"/>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6" name="Content Placeholder 5"/>
          <p:cNvSpPr>
            <a:spLocks noGrp="1"/>
          </p:cNvSpPr>
          <p:nvPr>
            <p:ph sz="quarter" idx="4"/>
          </p:nvPr>
        </p:nvSpPr>
        <p:spPr>
          <a:xfrm>
            <a:off x="22296439" y="10439400"/>
            <a:ext cx="19400837" cy="18965636"/>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6505705-DD69-44E0-A8C7-4A6E267F8A53}" type="slidenum">
              <a:rPr lang="en-US" altLang="en-US"/>
              <a:pPr>
                <a:defRPr/>
              </a:pPr>
              <a:t>‹#›</a:t>
            </a:fld>
            <a:endParaRPr lang="en-US" altLang="en-US" dirty="0"/>
          </a:p>
        </p:txBody>
      </p:sp>
    </p:spTree>
    <p:extLst>
      <p:ext uri="{BB962C8B-B14F-4D97-AF65-F5344CB8AC3E}">
        <p14:creationId xmlns:p14="http://schemas.microsoft.com/office/powerpoint/2010/main" val="28315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AD3703E-C6F2-4EA9-99C7-52BE10137226}" type="slidenum">
              <a:rPr lang="en-US" altLang="en-US"/>
              <a:pPr>
                <a:defRPr/>
              </a:pPr>
              <a:t>‹#›</a:t>
            </a:fld>
            <a:endParaRPr lang="en-US" altLang="en-US" dirty="0"/>
          </a:p>
        </p:txBody>
      </p:sp>
    </p:spTree>
    <p:extLst>
      <p:ext uri="{BB962C8B-B14F-4D97-AF65-F5344CB8AC3E}">
        <p14:creationId xmlns:p14="http://schemas.microsoft.com/office/powerpoint/2010/main" val="246833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F20E3B2-E9B2-4CD1-A2DA-540293DB5BFD}" type="slidenum">
              <a:rPr lang="en-US" altLang="en-US"/>
              <a:pPr>
                <a:defRPr/>
              </a:pPr>
              <a:t>‹#›</a:t>
            </a:fld>
            <a:endParaRPr lang="en-US" altLang="en-US" dirty="0"/>
          </a:p>
        </p:txBody>
      </p:sp>
    </p:spTree>
    <p:extLst>
      <p:ext uri="{BB962C8B-B14F-4D97-AF65-F5344CB8AC3E}">
        <p14:creationId xmlns:p14="http://schemas.microsoft.com/office/powerpoint/2010/main" val="8202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0369"/>
            <a:ext cx="14439900" cy="5577567"/>
          </a:xfrm>
        </p:spPr>
        <p:txBody>
          <a:bodyPr anchor="b"/>
          <a:lstStyle>
            <a:lvl1pPr algn="l">
              <a:defRPr sz="1714" b="1"/>
            </a:lvl1pPr>
          </a:lstStyle>
          <a:p>
            <a:r>
              <a:rPr lang="en-US"/>
              <a:t>Click to edit Master title style</a:t>
            </a:r>
          </a:p>
        </p:txBody>
      </p:sp>
      <p:sp>
        <p:nvSpPr>
          <p:cNvPr id="3" name="Content Placeholder 2"/>
          <p:cNvSpPr>
            <a:spLocks noGrp="1"/>
          </p:cNvSpPr>
          <p:nvPr>
            <p:ph idx="1"/>
          </p:nvPr>
        </p:nvSpPr>
        <p:spPr>
          <a:xfrm>
            <a:off x="17160875" y="1310369"/>
            <a:ext cx="24536400" cy="28094667"/>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7936"/>
            <a:ext cx="14439900" cy="22517100"/>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3378681-8F5A-4039-87B7-2117A3A2611E}" type="slidenum">
              <a:rPr lang="en-US" altLang="en-US"/>
              <a:pPr>
                <a:defRPr/>
              </a:pPr>
              <a:t>‹#›</a:t>
            </a:fld>
            <a:endParaRPr lang="en-US" altLang="en-US" dirty="0"/>
          </a:p>
        </p:txBody>
      </p:sp>
    </p:spTree>
    <p:extLst>
      <p:ext uri="{BB962C8B-B14F-4D97-AF65-F5344CB8AC3E}">
        <p14:creationId xmlns:p14="http://schemas.microsoft.com/office/powerpoint/2010/main" val="20446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4" y="23042336"/>
            <a:ext cx="26335037" cy="2721429"/>
          </a:xfrm>
        </p:spPr>
        <p:txBody>
          <a:bodyPr anchor="b"/>
          <a:lstStyle>
            <a:lvl1pPr algn="l">
              <a:defRPr sz="1714" b="1"/>
            </a:lvl1pPr>
          </a:lstStyle>
          <a:p>
            <a:r>
              <a:rPr lang="en-US"/>
              <a:t>Click to edit Master title style</a:t>
            </a:r>
          </a:p>
        </p:txBody>
      </p:sp>
      <p:sp>
        <p:nvSpPr>
          <p:cNvPr id="3" name="Picture Placeholder 2"/>
          <p:cNvSpPr>
            <a:spLocks noGrp="1"/>
          </p:cNvSpPr>
          <p:nvPr>
            <p:ph type="pic" idx="1"/>
          </p:nvPr>
        </p:nvSpPr>
        <p:spPr>
          <a:xfrm>
            <a:off x="8602664" y="2941865"/>
            <a:ext cx="26335037" cy="19750768"/>
          </a:xfrm>
        </p:spPr>
        <p:txBody>
          <a:bodyPr/>
          <a:lstStyle>
            <a:lvl1pPr marL="0" indent="0">
              <a:buNone/>
              <a:defRPr sz="2743"/>
            </a:lvl1pPr>
            <a:lvl2pPr marL="391866" indent="0">
              <a:buNone/>
              <a:defRPr sz="2400"/>
            </a:lvl2pPr>
            <a:lvl3pPr marL="783732" indent="0">
              <a:buNone/>
              <a:defRPr sz="2057"/>
            </a:lvl3pPr>
            <a:lvl4pPr marL="1175598" indent="0">
              <a:buNone/>
              <a:defRPr sz="1714"/>
            </a:lvl4pPr>
            <a:lvl5pPr marL="1567464" indent="0">
              <a:buNone/>
              <a:defRPr sz="1714"/>
            </a:lvl5pPr>
            <a:lvl6pPr marL="1959331" indent="0">
              <a:buNone/>
              <a:defRPr sz="1714"/>
            </a:lvl6pPr>
            <a:lvl7pPr marL="2351197" indent="0">
              <a:buNone/>
              <a:defRPr sz="1714"/>
            </a:lvl7pPr>
            <a:lvl8pPr marL="2743063" indent="0">
              <a:buNone/>
              <a:defRPr sz="1714"/>
            </a:lvl8pPr>
            <a:lvl9pPr marL="3134929" indent="0">
              <a:buNone/>
              <a:defRPr sz="1714"/>
            </a:lvl9pPr>
          </a:lstStyle>
          <a:p>
            <a:pPr lvl="0"/>
            <a:endParaRPr lang="en-US" noProof="0" dirty="0"/>
          </a:p>
        </p:txBody>
      </p:sp>
      <p:sp>
        <p:nvSpPr>
          <p:cNvPr id="4" name="Text Placeholder 3"/>
          <p:cNvSpPr>
            <a:spLocks noGrp="1"/>
          </p:cNvSpPr>
          <p:nvPr>
            <p:ph type="body" sz="half" idx="2"/>
          </p:nvPr>
        </p:nvSpPr>
        <p:spPr>
          <a:xfrm>
            <a:off x="8602664" y="25763765"/>
            <a:ext cx="26335037" cy="3863068"/>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372026-9697-4905-82BA-4DE817F0BC15}" type="slidenum">
              <a:rPr lang="en-US" altLang="en-US"/>
              <a:pPr>
                <a:defRPr/>
              </a:pPr>
              <a:t>‹#›</a:t>
            </a:fld>
            <a:endParaRPr lang="en-US" altLang="en-US" dirty="0"/>
          </a:p>
        </p:txBody>
      </p:sp>
    </p:spTree>
    <p:extLst>
      <p:ext uri="{BB962C8B-B14F-4D97-AF65-F5344CB8AC3E}">
        <p14:creationId xmlns:p14="http://schemas.microsoft.com/office/powerpoint/2010/main" val="274054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7625"/>
            <a:ext cx="39500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3246" tIns="251623" rIns="503246" bIns="251623"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195513" y="7680325"/>
            <a:ext cx="395001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3246" tIns="251623" rIns="503246" bIns="2516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195513" y="29976763"/>
            <a:ext cx="10239375" cy="2286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l" eaLnBrk="1" hangingPunct="1">
              <a:defRPr sz="66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14997113" y="29976763"/>
            <a:ext cx="13896975" cy="2286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ctr" eaLnBrk="1" hangingPunct="1">
              <a:defRPr sz="66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31456313" y="29976763"/>
            <a:ext cx="10239375" cy="2286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r" eaLnBrk="1" hangingPunct="1">
              <a:defRPr sz="6600" smtClean="0"/>
            </a:lvl1pPr>
          </a:lstStyle>
          <a:p>
            <a:pPr>
              <a:defRPr/>
            </a:pPr>
            <a:fld id="{CAE537AD-9BB0-4881-8848-C6BA09023DF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3238" rtl="0" eaLnBrk="0" fontAlgn="base" hangingPunct="0">
        <a:spcBef>
          <a:spcPct val="0"/>
        </a:spcBef>
        <a:spcAft>
          <a:spcPct val="0"/>
        </a:spcAft>
        <a:defRPr sz="20700">
          <a:solidFill>
            <a:schemeClr val="tx2"/>
          </a:solidFill>
          <a:latin typeface="+mj-lt"/>
          <a:ea typeface="+mj-ea"/>
          <a:cs typeface="+mj-cs"/>
        </a:defRPr>
      </a:lvl1pPr>
      <a:lvl2pPr algn="ctr" defTabSz="4313238" rtl="0" eaLnBrk="0" fontAlgn="base" hangingPunct="0">
        <a:spcBef>
          <a:spcPct val="0"/>
        </a:spcBef>
        <a:spcAft>
          <a:spcPct val="0"/>
        </a:spcAft>
        <a:defRPr sz="20700">
          <a:solidFill>
            <a:schemeClr val="tx2"/>
          </a:solidFill>
          <a:latin typeface="Arial" charset="0"/>
        </a:defRPr>
      </a:lvl2pPr>
      <a:lvl3pPr algn="ctr" defTabSz="4313238" rtl="0" eaLnBrk="0" fontAlgn="base" hangingPunct="0">
        <a:spcBef>
          <a:spcPct val="0"/>
        </a:spcBef>
        <a:spcAft>
          <a:spcPct val="0"/>
        </a:spcAft>
        <a:defRPr sz="20700">
          <a:solidFill>
            <a:schemeClr val="tx2"/>
          </a:solidFill>
          <a:latin typeface="Arial" charset="0"/>
        </a:defRPr>
      </a:lvl3pPr>
      <a:lvl4pPr algn="ctr" defTabSz="4313238" rtl="0" eaLnBrk="0" fontAlgn="base" hangingPunct="0">
        <a:spcBef>
          <a:spcPct val="0"/>
        </a:spcBef>
        <a:spcAft>
          <a:spcPct val="0"/>
        </a:spcAft>
        <a:defRPr sz="20700">
          <a:solidFill>
            <a:schemeClr val="tx2"/>
          </a:solidFill>
          <a:latin typeface="Arial" charset="0"/>
        </a:defRPr>
      </a:lvl4pPr>
      <a:lvl5pPr algn="ctr" defTabSz="4313238" rtl="0" eaLnBrk="0" fontAlgn="base" hangingPunct="0">
        <a:spcBef>
          <a:spcPct val="0"/>
        </a:spcBef>
        <a:spcAft>
          <a:spcPct val="0"/>
        </a:spcAft>
        <a:defRPr sz="20700">
          <a:solidFill>
            <a:schemeClr val="tx2"/>
          </a:solidFill>
          <a:latin typeface="Arial" charset="0"/>
        </a:defRPr>
      </a:lvl5pPr>
      <a:lvl6pPr marL="391866" algn="ctr" defTabSz="4313249" rtl="0" fontAlgn="base">
        <a:spcBef>
          <a:spcPct val="0"/>
        </a:spcBef>
        <a:spcAft>
          <a:spcPct val="0"/>
        </a:spcAft>
        <a:defRPr sz="20742">
          <a:solidFill>
            <a:schemeClr val="tx2"/>
          </a:solidFill>
          <a:latin typeface="Arial" charset="0"/>
        </a:defRPr>
      </a:lvl6pPr>
      <a:lvl7pPr marL="783732" algn="ctr" defTabSz="4313249" rtl="0" fontAlgn="base">
        <a:spcBef>
          <a:spcPct val="0"/>
        </a:spcBef>
        <a:spcAft>
          <a:spcPct val="0"/>
        </a:spcAft>
        <a:defRPr sz="20742">
          <a:solidFill>
            <a:schemeClr val="tx2"/>
          </a:solidFill>
          <a:latin typeface="Arial" charset="0"/>
        </a:defRPr>
      </a:lvl7pPr>
      <a:lvl8pPr marL="1175598" algn="ctr" defTabSz="4313249" rtl="0" fontAlgn="base">
        <a:spcBef>
          <a:spcPct val="0"/>
        </a:spcBef>
        <a:spcAft>
          <a:spcPct val="0"/>
        </a:spcAft>
        <a:defRPr sz="20742">
          <a:solidFill>
            <a:schemeClr val="tx2"/>
          </a:solidFill>
          <a:latin typeface="Arial" charset="0"/>
        </a:defRPr>
      </a:lvl8pPr>
      <a:lvl9pPr marL="1567464" algn="ctr" defTabSz="4313249" rtl="0" fontAlgn="base">
        <a:spcBef>
          <a:spcPct val="0"/>
        </a:spcBef>
        <a:spcAft>
          <a:spcPct val="0"/>
        </a:spcAft>
        <a:defRPr sz="20742">
          <a:solidFill>
            <a:schemeClr val="tx2"/>
          </a:solidFill>
          <a:latin typeface="Arial" charset="0"/>
        </a:defRPr>
      </a:lvl9pPr>
    </p:titleStyle>
    <p:bodyStyle>
      <a:lvl1pPr marL="1617663" indent="-1617663" algn="l" defTabSz="4313238" rtl="0" eaLnBrk="0" fontAlgn="base" hangingPunct="0">
        <a:spcBef>
          <a:spcPct val="20000"/>
        </a:spcBef>
        <a:spcAft>
          <a:spcPct val="0"/>
        </a:spcAft>
        <a:buChar char="•"/>
        <a:defRPr sz="15100">
          <a:solidFill>
            <a:schemeClr val="tx1"/>
          </a:solidFill>
          <a:latin typeface="+mn-lt"/>
          <a:ea typeface="+mn-ea"/>
          <a:cs typeface="+mn-cs"/>
        </a:defRPr>
      </a:lvl1pPr>
      <a:lvl2pPr marL="3503613" indent="-1346200" algn="l" defTabSz="4313238" rtl="0" eaLnBrk="0" fontAlgn="base" hangingPunct="0">
        <a:spcBef>
          <a:spcPct val="20000"/>
        </a:spcBef>
        <a:spcAft>
          <a:spcPct val="0"/>
        </a:spcAft>
        <a:buChar char="–"/>
        <a:defRPr sz="13200">
          <a:solidFill>
            <a:schemeClr val="tx1"/>
          </a:solidFill>
          <a:latin typeface="+mn-lt"/>
        </a:defRPr>
      </a:lvl2pPr>
      <a:lvl3pPr marL="5391150" indent="-1077913" algn="l" defTabSz="4313238" rtl="0" eaLnBrk="0" fontAlgn="base" hangingPunct="0">
        <a:spcBef>
          <a:spcPct val="20000"/>
        </a:spcBef>
        <a:spcAft>
          <a:spcPct val="0"/>
        </a:spcAft>
        <a:buChar char="•"/>
        <a:defRPr sz="11300">
          <a:solidFill>
            <a:schemeClr val="tx1"/>
          </a:solidFill>
          <a:latin typeface="+mn-lt"/>
        </a:defRPr>
      </a:lvl3pPr>
      <a:lvl4pPr marL="7548563" indent="-1076325" algn="l" defTabSz="4313238" rtl="0" eaLnBrk="0" fontAlgn="base" hangingPunct="0">
        <a:spcBef>
          <a:spcPct val="20000"/>
        </a:spcBef>
        <a:spcAft>
          <a:spcPct val="0"/>
        </a:spcAft>
        <a:buChar char="–"/>
        <a:defRPr sz="9500">
          <a:solidFill>
            <a:schemeClr val="tx1"/>
          </a:solidFill>
          <a:latin typeface="+mn-lt"/>
        </a:defRPr>
      </a:lvl4pPr>
      <a:lvl5pPr marL="9702800" indent="-1074738" algn="l" defTabSz="4313238" rtl="0" eaLnBrk="0" fontAlgn="base" hangingPunct="0">
        <a:spcBef>
          <a:spcPct val="20000"/>
        </a:spcBef>
        <a:spcAft>
          <a:spcPct val="0"/>
        </a:spcAft>
        <a:buChar char="»"/>
        <a:defRPr sz="9500">
          <a:solidFill>
            <a:schemeClr val="tx1"/>
          </a:solidFill>
          <a:latin typeface="+mn-lt"/>
        </a:defRPr>
      </a:lvl5pPr>
      <a:lvl6pPr marL="10095995" indent="-1076272" algn="l" defTabSz="4313249" rtl="0" fontAlgn="base">
        <a:spcBef>
          <a:spcPct val="20000"/>
        </a:spcBef>
        <a:spcAft>
          <a:spcPct val="0"/>
        </a:spcAft>
        <a:buChar char="»"/>
        <a:defRPr sz="9514">
          <a:solidFill>
            <a:schemeClr val="tx1"/>
          </a:solidFill>
          <a:latin typeface="+mn-lt"/>
        </a:defRPr>
      </a:lvl6pPr>
      <a:lvl7pPr marL="10487861" indent="-1076272" algn="l" defTabSz="4313249" rtl="0" fontAlgn="base">
        <a:spcBef>
          <a:spcPct val="20000"/>
        </a:spcBef>
        <a:spcAft>
          <a:spcPct val="0"/>
        </a:spcAft>
        <a:buChar char="»"/>
        <a:defRPr sz="9514">
          <a:solidFill>
            <a:schemeClr val="tx1"/>
          </a:solidFill>
          <a:latin typeface="+mn-lt"/>
        </a:defRPr>
      </a:lvl7pPr>
      <a:lvl8pPr marL="10879727" indent="-1076272" algn="l" defTabSz="4313249" rtl="0" fontAlgn="base">
        <a:spcBef>
          <a:spcPct val="20000"/>
        </a:spcBef>
        <a:spcAft>
          <a:spcPct val="0"/>
        </a:spcAft>
        <a:buChar char="»"/>
        <a:defRPr sz="9514">
          <a:solidFill>
            <a:schemeClr val="tx1"/>
          </a:solidFill>
          <a:latin typeface="+mn-lt"/>
        </a:defRPr>
      </a:lvl8pPr>
      <a:lvl9pPr marL="11271594" indent="-1076272" algn="l" defTabSz="4313249" rtl="0" fontAlgn="base">
        <a:spcBef>
          <a:spcPct val="20000"/>
        </a:spcBef>
        <a:spcAft>
          <a:spcPct val="0"/>
        </a:spcAft>
        <a:buChar char="»"/>
        <a:defRPr sz="9514">
          <a:solidFill>
            <a:schemeClr val="tx1"/>
          </a:solidFill>
          <a:latin typeface="+mn-lt"/>
        </a:defRPr>
      </a:lvl9pPr>
    </p:bodyStyle>
    <p:otherStyle>
      <a:defPPr>
        <a:defRPr lang="en-US"/>
      </a:defPPr>
      <a:lvl1pPr marL="0" algn="l" defTabSz="783732" rtl="0" eaLnBrk="1" latinLnBrk="0" hangingPunct="1">
        <a:defRPr sz="1543" kern="1200">
          <a:solidFill>
            <a:schemeClr val="tx1"/>
          </a:solidFill>
          <a:latin typeface="+mn-lt"/>
          <a:ea typeface="+mn-ea"/>
          <a:cs typeface="+mn-cs"/>
        </a:defRPr>
      </a:lvl1pPr>
      <a:lvl2pPr marL="391866" algn="l" defTabSz="783732" rtl="0" eaLnBrk="1" latinLnBrk="0" hangingPunct="1">
        <a:defRPr sz="1543" kern="1200">
          <a:solidFill>
            <a:schemeClr val="tx1"/>
          </a:solidFill>
          <a:latin typeface="+mn-lt"/>
          <a:ea typeface="+mn-ea"/>
          <a:cs typeface="+mn-cs"/>
        </a:defRPr>
      </a:lvl2pPr>
      <a:lvl3pPr marL="783732" algn="l" defTabSz="783732" rtl="0" eaLnBrk="1" latinLnBrk="0" hangingPunct="1">
        <a:defRPr sz="1543" kern="1200">
          <a:solidFill>
            <a:schemeClr val="tx1"/>
          </a:solidFill>
          <a:latin typeface="+mn-lt"/>
          <a:ea typeface="+mn-ea"/>
          <a:cs typeface="+mn-cs"/>
        </a:defRPr>
      </a:lvl3pPr>
      <a:lvl4pPr marL="1175598" algn="l" defTabSz="783732" rtl="0" eaLnBrk="1" latinLnBrk="0" hangingPunct="1">
        <a:defRPr sz="1543" kern="1200">
          <a:solidFill>
            <a:schemeClr val="tx1"/>
          </a:solidFill>
          <a:latin typeface="+mn-lt"/>
          <a:ea typeface="+mn-ea"/>
          <a:cs typeface="+mn-cs"/>
        </a:defRPr>
      </a:lvl4pPr>
      <a:lvl5pPr marL="1567464" algn="l" defTabSz="783732" rtl="0" eaLnBrk="1" latinLnBrk="0" hangingPunct="1">
        <a:defRPr sz="1543" kern="1200">
          <a:solidFill>
            <a:schemeClr val="tx1"/>
          </a:solidFill>
          <a:latin typeface="+mn-lt"/>
          <a:ea typeface="+mn-ea"/>
          <a:cs typeface="+mn-cs"/>
        </a:defRPr>
      </a:lvl5pPr>
      <a:lvl6pPr marL="1959331" algn="l" defTabSz="783732" rtl="0" eaLnBrk="1" latinLnBrk="0" hangingPunct="1">
        <a:defRPr sz="1543" kern="1200">
          <a:solidFill>
            <a:schemeClr val="tx1"/>
          </a:solidFill>
          <a:latin typeface="+mn-lt"/>
          <a:ea typeface="+mn-ea"/>
          <a:cs typeface="+mn-cs"/>
        </a:defRPr>
      </a:lvl6pPr>
      <a:lvl7pPr marL="2351197" algn="l" defTabSz="783732" rtl="0" eaLnBrk="1" latinLnBrk="0" hangingPunct="1">
        <a:defRPr sz="1543" kern="1200">
          <a:solidFill>
            <a:schemeClr val="tx1"/>
          </a:solidFill>
          <a:latin typeface="+mn-lt"/>
          <a:ea typeface="+mn-ea"/>
          <a:cs typeface="+mn-cs"/>
        </a:defRPr>
      </a:lvl7pPr>
      <a:lvl8pPr marL="2743063" algn="l" defTabSz="783732" rtl="0" eaLnBrk="1" latinLnBrk="0" hangingPunct="1">
        <a:defRPr sz="1543" kern="1200">
          <a:solidFill>
            <a:schemeClr val="tx1"/>
          </a:solidFill>
          <a:latin typeface="+mn-lt"/>
          <a:ea typeface="+mn-ea"/>
          <a:cs typeface="+mn-cs"/>
        </a:defRPr>
      </a:lvl8pPr>
      <a:lvl9pPr marL="3134929" algn="l" defTabSz="783732"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mailto:ruppn@ecu.edu"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5"/>
          <p:cNvSpPr>
            <a:spLocks noChangeArrowheads="1"/>
          </p:cNvSpPr>
          <p:nvPr/>
        </p:nvSpPr>
        <p:spPr bwMode="auto">
          <a:xfrm>
            <a:off x="12125325" y="5341938"/>
            <a:ext cx="17337088"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1" name="Rectangle 36"/>
          <p:cNvSpPr>
            <a:spLocks noChangeArrowheads="1"/>
          </p:cNvSpPr>
          <p:nvPr/>
        </p:nvSpPr>
        <p:spPr bwMode="auto">
          <a:xfrm>
            <a:off x="31094363" y="5337175"/>
            <a:ext cx="11426825"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2" name="Rectangle 37"/>
          <p:cNvSpPr>
            <a:spLocks noChangeArrowheads="1"/>
          </p:cNvSpPr>
          <p:nvPr/>
        </p:nvSpPr>
        <p:spPr bwMode="auto">
          <a:xfrm>
            <a:off x="31094363" y="13958888"/>
            <a:ext cx="11426825"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3" name="Rectangle 38"/>
          <p:cNvSpPr>
            <a:spLocks noChangeArrowheads="1"/>
          </p:cNvSpPr>
          <p:nvPr/>
        </p:nvSpPr>
        <p:spPr bwMode="auto">
          <a:xfrm>
            <a:off x="31094363" y="22579013"/>
            <a:ext cx="11426825"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4" name="Rectangle 41"/>
          <p:cNvSpPr>
            <a:spLocks noChangeArrowheads="1"/>
          </p:cNvSpPr>
          <p:nvPr/>
        </p:nvSpPr>
        <p:spPr bwMode="auto">
          <a:xfrm>
            <a:off x="1109663" y="5337175"/>
            <a:ext cx="9150350"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6" name="Rectangle 39"/>
          <p:cNvSpPr>
            <a:spLocks noChangeArrowheads="1"/>
          </p:cNvSpPr>
          <p:nvPr/>
        </p:nvSpPr>
        <p:spPr bwMode="auto">
          <a:xfrm>
            <a:off x="1109663" y="11606213"/>
            <a:ext cx="9150350"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91" name="Text Box 43"/>
          <p:cNvSpPr txBox="1">
            <a:spLocks noChangeArrowheads="1"/>
          </p:cNvSpPr>
          <p:nvPr/>
        </p:nvSpPr>
        <p:spPr bwMode="auto">
          <a:xfrm>
            <a:off x="1088881" y="11436638"/>
            <a:ext cx="9148763" cy="705246"/>
          </a:xfrm>
          <a:prstGeom prst="rect">
            <a:avLst/>
          </a:prstGeom>
          <a:gradFill rotWithShape="0">
            <a:gsLst>
              <a:gs pos="0">
                <a:srgbClr val="502D7F"/>
              </a:gs>
              <a:gs pos="100000">
                <a:schemeClr val="tx2"/>
              </a:gs>
            </a:gsLst>
            <a:lin ang="0" scaled="1"/>
          </a:gradFill>
          <a:ln w="9525">
            <a:noFill/>
            <a:miter lim="800000"/>
            <a:headEnd/>
            <a:tailEnd/>
          </a:ln>
          <a:effectLst/>
        </p:spPr>
        <p:txBody>
          <a:bodyPr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Research Questions Addressed</a:t>
            </a:r>
            <a:endParaRPr lang="en-US" sz="3257" dirty="0">
              <a:effectLst>
                <a:outerShdw blurRad="38100" dist="38100" dir="2700000" algn="tl">
                  <a:srgbClr val="FFFFFF"/>
                </a:outerShdw>
              </a:effectLst>
              <a:latin typeface="Times New Roman" pitchFamily="18" charset="0"/>
            </a:endParaRPr>
          </a:p>
        </p:txBody>
      </p:sp>
      <p:sp>
        <p:nvSpPr>
          <p:cNvPr id="2092" name="Text Box 44"/>
          <p:cNvSpPr txBox="1">
            <a:spLocks noChangeArrowheads="1"/>
          </p:cNvSpPr>
          <p:nvPr/>
        </p:nvSpPr>
        <p:spPr bwMode="auto">
          <a:xfrm>
            <a:off x="914400" y="5257800"/>
            <a:ext cx="9148763" cy="704850"/>
          </a:xfrm>
          <a:prstGeom prst="rect">
            <a:avLst/>
          </a:prstGeom>
          <a:gradFill rotWithShape="0">
            <a:gsLst>
              <a:gs pos="0">
                <a:srgbClr val="502D7F"/>
              </a:gs>
              <a:gs pos="100000">
                <a:schemeClr val="tx2"/>
              </a:gs>
            </a:gsLst>
            <a:lin ang="0" scaled="1"/>
          </a:gradFill>
          <a:ln w="9525">
            <a:noFill/>
            <a:miter lim="800000"/>
            <a:headEnd/>
            <a:tailEnd/>
          </a:ln>
          <a:effectLst/>
        </p:spPr>
        <p:txBody>
          <a:bodyPr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Research Interests</a:t>
            </a:r>
            <a:endParaRPr lang="en-US" sz="3257" dirty="0">
              <a:effectLst>
                <a:outerShdw blurRad="38100" dist="38100" dir="2700000" algn="tl">
                  <a:srgbClr val="FFFFFF"/>
                </a:outerShdw>
              </a:effectLst>
              <a:latin typeface="Times New Roman" pitchFamily="18" charset="0"/>
            </a:endParaRPr>
          </a:p>
        </p:txBody>
      </p:sp>
      <p:sp>
        <p:nvSpPr>
          <p:cNvPr id="2093" name="Text Box 45"/>
          <p:cNvSpPr txBox="1">
            <a:spLocks noChangeArrowheads="1"/>
          </p:cNvSpPr>
          <p:nvPr/>
        </p:nvSpPr>
        <p:spPr bwMode="auto">
          <a:xfrm>
            <a:off x="11890375" y="5264150"/>
            <a:ext cx="17378363" cy="1285533"/>
          </a:xfrm>
          <a:prstGeom prst="rect">
            <a:avLst/>
          </a:prstGeom>
          <a:gradFill rotWithShape="0">
            <a:gsLst>
              <a:gs pos="0">
                <a:srgbClr val="502D7F"/>
              </a:gs>
              <a:gs pos="100000">
                <a:schemeClr val="tx2"/>
              </a:gs>
            </a:gsLst>
            <a:lin ang="0" scaled="1"/>
          </a:gradFill>
          <a:ln w="9525">
            <a:noFill/>
            <a:miter lim="800000"/>
            <a:headEnd/>
            <a:tailEnd/>
          </a:ln>
          <a:effectLst/>
        </p:spPr>
        <p:txBody>
          <a:bodyPr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Daily Flight Cancellation Rate Surrounding MAX Grounding: Southwest vs. Non-MAX Airlines</a:t>
            </a:r>
            <a:endParaRPr lang="en-US" sz="3257" dirty="0">
              <a:effectLst>
                <a:outerShdw blurRad="38100" dist="38100" dir="2700000" algn="tl">
                  <a:srgbClr val="FFFFFF"/>
                </a:outerShdw>
              </a:effectLst>
              <a:latin typeface="Times New Roman" pitchFamily="18" charset="0"/>
            </a:endParaRPr>
          </a:p>
        </p:txBody>
      </p:sp>
      <p:sp>
        <p:nvSpPr>
          <p:cNvPr id="2094" name="Text Box 46"/>
          <p:cNvSpPr txBox="1">
            <a:spLocks noChangeArrowheads="1"/>
          </p:cNvSpPr>
          <p:nvPr/>
        </p:nvSpPr>
        <p:spPr bwMode="auto">
          <a:xfrm>
            <a:off x="30899100" y="5257800"/>
            <a:ext cx="11425238" cy="704850"/>
          </a:xfrm>
          <a:prstGeom prst="rect">
            <a:avLst/>
          </a:prstGeom>
          <a:gradFill rotWithShape="0">
            <a:gsLst>
              <a:gs pos="0">
                <a:srgbClr val="502D7F"/>
              </a:gs>
              <a:gs pos="100000">
                <a:schemeClr val="tx2"/>
              </a:gs>
            </a:gsLst>
            <a:lin ang="0" scaled="1"/>
          </a:gradFill>
          <a:ln w="9525">
            <a:noFill/>
            <a:miter lim="800000"/>
            <a:headEnd/>
            <a:tailEnd/>
          </a:ln>
          <a:effectLst/>
        </p:spPr>
        <p:txBody>
          <a:bodyPr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Teaching Strategies </a:t>
            </a:r>
            <a:endParaRPr lang="en-US" sz="3257" dirty="0">
              <a:latin typeface="Times New Roman" pitchFamily="18" charset="0"/>
            </a:endParaRPr>
          </a:p>
        </p:txBody>
      </p:sp>
      <p:sp>
        <p:nvSpPr>
          <p:cNvPr id="2099" name="Text Box 51"/>
          <p:cNvSpPr txBox="1">
            <a:spLocks noChangeArrowheads="1"/>
          </p:cNvSpPr>
          <p:nvPr/>
        </p:nvSpPr>
        <p:spPr bwMode="auto">
          <a:xfrm>
            <a:off x="30899100" y="13879513"/>
            <a:ext cx="11425238" cy="705246"/>
          </a:xfrm>
          <a:prstGeom prst="rect">
            <a:avLst/>
          </a:prstGeom>
          <a:gradFill rotWithShape="0">
            <a:gsLst>
              <a:gs pos="0">
                <a:srgbClr val="502D7F"/>
              </a:gs>
              <a:gs pos="100000">
                <a:schemeClr val="tx2"/>
              </a:gs>
            </a:gsLst>
            <a:lin ang="0" scaled="1"/>
          </a:gradFill>
          <a:ln w="9525">
            <a:noFill/>
            <a:miter lim="800000"/>
            <a:headEnd/>
            <a:tailEnd/>
          </a:ln>
          <a:effectLst/>
        </p:spPr>
        <p:txBody>
          <a:bodyPr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Importance of Assigning Homework in Econ2113</a:t>
            </a:r>
            <a:endParaRPr lang="en-US" sz="3257" dirty="0">
              <a:latin typeface="Times New Roman" pitchFamily="18" charset="0"/>
            </a:endParaRPr>
          </a:p>
        </p:txBody>
      </p:sp>
      <p:sp>
        <p:nvSpPr>
          <p:cNvPr id="2101" name="Text Box 53"/>
          <p:cNvSpPr txBox="1">
            <a:spLocks noChangeArrowheads="1"/>
          </p:cNvSpPr>
          <p:nvPr/>
        </p:nvSpPr>
        <p:spPr bwMode="auto">
          <a:xfrm>
            <a:off x="30899100" y="22501225"/>
            <a:ext cx="11425238" cy="705246"/>
          </a:xfrm>
          <a:prstGeom prst="rect">
            <a:avLst/>
          </a:prstGeom>
          <a:gradFill rotWithShape="0">
            <a:gsLst>
              <a:gs pos="0">
                <a:srgbClr val="502D7F"/>
              </a:gs>
              <a:gs pos="100000">
                <a:schemeClr val="tx2"/>
              </a:gs>
            </a:gsLst>
            <a:lin ang="0" scaled="1"/>
          </a:gradFill>
          <a:ln w="9525">
            <a:noFill/>
            <a:miter lim="800000"/>
            <a:headEnd/>
            <a:tailEnd/>
          </a:ln>
          <a:effectLst/>
        </p:spPr>
        <p:txBody>
          <a:bodyPr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Bringing Research to the Classroom</a:t>
            </a:r>
            <a:endParaRPr lang="en-US" sz="3257" dirty="0">
              <a:latin typeface="Times New Roman" pitchFamily="18" charset="0"/>
            </a:endParaRPr>
          </a:p>
        </p:txBody>
      </p:sp>
      <p:sp>
        <p:nvSpPr>
          <p:cNvPr id="2067" name="Rectangle 57"/>
          <p:cNvSpPr>
            <a:spLocks noChangeArrowheads="1"/>
          </p:cNvSpPr>
          <p:nvPr/>
        </p:nvSpPr>
        <p:spPr bwMode="auto">
          <a:xfrm>
            <a:off x="457200" y="681038"/>
            <a:ext cx="42748200" cy="3890962"/>
          </a:xfrm>
          <a:prstGeom prst="rect">
            <a:avLst/>
          </a:prstGeom>
          <a:gradFill rotWithShape="0">
            <a:gsLst>
              <a:gs pos="0">
                <a:srgbClr val="502D7F"/>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68" name="Text Box 58"/>
          <p:cNvSpPr txBox="1">
            <a:spLocks noChangeArrowheads="1"/>
          </p:cNvSpPr>
          <p:nvPr/>
        </p:nvSpPr>
        <p:spPr bwMode="auto">
          <a:xfrm>
            <a:off x="10858500" y="1371600"/>
            <a:ext cx="219456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750" tIns="61875" rIns="123750" bIns="61875"/>
          <a:lstStyle>
            <a:lvl1pPr defTabSz="1443038" eaLnBrk="0" hangingPunct="0">
              <a:defRPr sz="9900">
                <a:solidFill>
                  <a:schemeClr val="tx1"/>
                </a:solidFill>
                <a:latin typeface="Arial" panose="020B0604020202020204" pitchFamily="34" charset="0"/>
              </a:defRPr>
            </a:lvl1pPr>
            <a:lvl2pPr marL="742950" indent="-285750" defTabSz="1443038" eaLnBrk="0" hangingPunct="0">
              <a:defRPr sz="9900">
                <a:solidFill>
                  <a:schemeClr val="tx1"/>
                </a:solidFill>
                <a:latin typeface="Arial" panose="020B0604020202020204" pitchFamily="34" charset="0"/>
              </a:defRPr>
            </a:lvl2pPr>
            <a:lvl3pPr marL="1143000" indent="-228600" defTabSz="1443038" eaLnBrk="0" hangingPunct="0">
              <a:defRPr sz="9900">
                <a:solidFill>
                  <a:schemeClr val="tx1"/>
                </a:solidFill>
                <a:latin typeface="Arial" panose="020B0604020202020204" pitchFamily="34" charset="0"/>
              </a:defRPr>
            </a:lvl3pPr>
            <a:lvl4pPr marL="1600200" indent="-228600" defTabSz="1443038" eaLnBrk="0" hangingPunct="0">
              <a:defRPr sz="9900">
                <a:solidFill>
                  <a:schemeClr val="tx1"/>
                </a:solidFill>
                <a:latin typeface="Arial" panose="020B0604020202020204" pitchFamily="34" charset="0"/>
              </a:defRPr>
            </a:lvl4pPr>
            <a:lvl5pPr marL="2057400" indent="-228600" defTabSz="1443038" eaLnBrk="0" hangingPunct="0">
              <a:defRPr sz="9900">
                <a:solidFill>
                  <a:schemeClr val="tx1"/>
                </a:solidFill>
                <a:latin typeface="Arial" panose="020B0604020202020204" pitchFamily="34" charset="0"/>
              </a:defRPr>
            </a:lvl5pPr>
            <a:lvl6pPr marL="2514600" indent="-228600" algn="ctr" defTabSz="1443038"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defTabSz="1443038"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defTabSz="1443038"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defTabSz="1443038" eaLnBrk="0" fontAlgn="base" hangingPunct="0">
              <a:spcBef>
                <a:spcPct val="0"/>
              </a:spcBef>
              <a:spcAft>
                <a:spcPct val="0"/>
              </a:spcAft>
              <a:defRPr sz="9900">
                <a:solidFill>
                  <a:schemeClr val="tx1"/>
                </a:solidFill>
                <a:latin typeface="Arial" panose="020B0604020202020204" pitchFamily="34" charset="0"/>
              </a:defRPr>
            </a:lvl9pPr>
          </a:lstStyle>
          <a:p>
            <a:pPr algn="ctr">
              <a:spcBef>
                <a:spcPct val="30000"/>
              </a:spcBef>
              <a:defRPr/>
            </a:pPr>
            <a:r>
              <a:rPr lang="en-US" altLang="en-US" sz="7542" b="1" dirty="0">
                <a:solidFill>
                  <a:srgbClr val="FFC82E"/>
                </a:solidFill>
              </a:rPr>
              <a:t>Nicholas G. Rupp</a:t>
            </a:r>
          </a:p>
          <a:p>
            <a:pPr algn="ctr">
              <a:spcBef>
                <a:spcPct val="30000"/>
              </a:spcBef>
              <a:defRPr/>
            </a:pPr>
            <a:r>
              <a:rPr lang="en-US" altLang="en-US" sz="5400" b="1" dirty="0">
                <a:solidFill>
                  <a:schemeClr val="bg1"/>
                </a:solidFill>
              </a:rPr>
              <a:t>Research and Teaching in Economics</a:t>
            </a:r>
          </a:p>
        </p:txBody>
      </p:sp>
      <p:sp>
        <p:nvSpPr>
          <p:cNvPr id="2069" name="Rectangle 59"/>
          <p:cNvSpPr>
            <a:spLocks noChangeArrowheads="1"/>
          </p:cNvSpPr>
          <p:nvPr/>
        </p:nvSpPr>
        <p:spPr bwMode="auto">
          <a:xfrm>
            <a:off x="36804600" y="1600200"/>
            <a:ext cx="581342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750" tIns="61875" rIns="123750" bIns="61875"/>
          <a:lstStyle>
            <a:lvl1pPr defTabSz="1443038" eaLnBrk="0" hangingPunct="0">
              <a:defRPr sz="9900">
                <a:solidFill>
                  <a:schemeClr val="tx1"/>
                </a:solidFill>
                <a:latin typeface="Arial" panose="020B0604020202020204" pitchFamily="34" charset="0"/>
              </a:defRPr>
            </a:lvl1pPr>
            <a:lvl2pPr marL="742950" indent="-285750" defTabSz="1443038" eaLnBrk="0" hangingPunct="0">
              <a:defRPr sz="9900">
                <a:solidFill>
                  <a:schemeClr val="tx1"/>
                </a:solidFill>
                <a:latin typeface="Arial" panose="020B0604020202020204" pitchFamily="34" charset="0"/>
              </a:defRPr>
            </a:lvl2pPr>
            <a:lvl3pPr marL="1143000" indent="-228600" defTabSz="1443038" eaLnBrk="0" hangingPunct="0">
              <a:defRPr sz="9900">
                <a:solidFill>
                  <a:schemeClr val="tx1"/>
                </a:solidFill>
                <a:latin typeface="Arial" panose="020B0604020202020204" pitchFamily="34" charset="0"/>
              </a:defRPr>
            </a:lvl3pPr>
            <a:lvl4pPr marL="1600200" indent="-228600" defTabSz="1443038" eaLnBrk="0" hangingPunct="0">
              <a:defRPr sz="9900">
                <a:solidFill>
                  <a:schemeClr val="tx1"/>
                </a:solidFill>
                <a:latin typeface="Arial" panose="020B0604020202020204" pitchFamily="34" charset="0"/>
              </a:defRPr>
            </a:lvl4pPr>
            <a:lvl5pPr marL="2057400" indent="-228600" defTabSz="1443038" eaLnBrk="0" hangingPunct="0">
              <a:defRPr sz="9900">
                <a:solidFill>
                  <a:schemeClr val="tx1"/>
                </a:solidFill>
                <a:latin typeface="Arial" panose="020B0604020202020204" pitchFamily="34" charset="0"/>
              </a:defRPr>
            </a:lvl5pPr>
            <a:lvl6pPr marL="2514600" indent="-228600" algn="ctr" defTabSz="1443038"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defTabSz="1443038"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defTabSz="1443038"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defTabSz="1443038" eaLnBrk="0" fontAlgn="base" hangingPunct="0">
              <a:spcBef>
                <a:spcPct val="0"/>
              </a:spcBef>
              <a:spcAft>
                <a:spcPct val="0"/>
              </a:spcAft>
              <a:defRPr sz="9900">
                <a:solidFill>
                  <a:schemeClr val="tx1"/>
                </a:solidFill>
                <a:latin typeface="Arial" panose="020B0604020202020204" pitchFamily="34" charset="0"/>
              </a:defRPr>
            </a:lvl9pPr>
          </a:lstStyle>
          <a:p>
            <a:pPr algn="r">
              <a:lnSpc>
                <a:spcPct val="70000"/>
              </a:lnSpc>
              <a:spcBef>
                <a:spcPct val="30000"/>
              </a:spcBef>
              <a:defRPr/>
            </a:pPr>
            <a:r>
              <a:rPr lang="en-US" altLang="en-US" sz="2800" dirty="0">
                <a:solidFill>
                  <a:schemeClr val="bg1"/>
                </a:solidFill>
                <a:latin typeface="Garamond" panose="02020404030301010803" pitchFamily="18" charset="0"/>
              </a:rPr>
              <a:t>Department of Economics</a:t>
            </a:r>
          </a:p>
          <a:p>
            <a:pPr algn="r">
              <a:lnSpc>
                <a:spcPct val="70000"/>
              </a:lnSpc>
              <a:spcBef>
                <a:spcPct val="30000"/>
              </a:spcBef>
              <a:defRPr/>
            </a:pPr>
            <a:r>
              <a:rPr lang="en-US" altLang="en-US" sz="2800" dirty="0">
                <a:solidFill>
                  <a:schemeClr val="bg1"/>
                </a:solidFill>
                <a:latin typeface="Garamond" panose="02020404030301010803" pitchFamily="18" charset="0"/>
              </a:rPr>
              <a:t>East Carolina University</a:t>
            </a:r>
            <a:br>
              <a:rPr lang="en-US" altLang="en-US" sz="2800" dirty="0">
                <a:solidFill>
                  <a:schemeClr val="bg1"/>
                </a:solidFill>
                <a:latin typeface="Garamond" panose="02020404030301010803" pitchFamily="18" charset="0"/>
              </a:rPr>
            </a:br>
            <a:r>
              <a:rPr lang="en-US" altLang="en-US" sz="2800" dirty="0">
                <a:solidFill>
                  <a:schemeClr val="bg1"/>
                </a:solidFill>
                <a:latin typeface="Garamond" panose="02020404030301010803" pitchFamily="18" charset="0"/>
              </a:rPr>
              <a:t>Greenville, North Carolina 27858</a:t>
            </a:r>
          </a:p>
          <a:p>
            <a:pPr algn="r">
              <a:lnSpc>
                <a:spcPct val="70000"/>
              </a:lnSpc>
              <a:spcBef>
                <a:spcPct val="30000"/>
              </a:spcBef>
              <a:defRPr/>
            </a:pPr>
            <a:r>
              <a:rPr lang="en-US" altLang="en-US" sz="2800" dirty="0">
                <a:solidFill>
                  <a:schemeClr val="bg1"/>
                </a:solidFill>
                <a:latin typeface="Garamond" panose="02020404030301010803" pitchFamily="18" charset="0"/>
                <a:hlinkClick r:id="rId2"/>
              </a:rPr>
              <a:t>ruppn@ecu.edu</a:t>
            </a:r>
            <a:r>
              <a:rPr lang="en-US" altLang="en-US" sz="2800" dirty="0">
                <a:solidFill>
                  <a:schemeClr val="bg1"/>
                </a:solidFill>
                <a:latin typeface="Garamond" panose="02020404030301010803" pitchFamily="18" charset="0"/>
              </a:rPr>
              <a:t> </a:t>
            </a:r>
          </a:p>
          <a:p>
            <a:pPr algn="r">
              <a:lnSpc>
                <a:spcPct val="70000"/>
              </a:lnSpc>
              <a:spcBef>
                <a:spcPct val="30000"/>
              </a:spcBef>
              <a:defRPr/>
            </a:pPr>
            <a:endParaRPr lang="en-US" altLang="en-US" sz="3771" b="1" dirty="0">
              <a:solidFill>
                <a:schemeClr val="bg1"/>
              </a:solidFill>
            </a:endParaRPr>
          </a:p>
          <a:p>
            <a:pPr algn="r">
              <a:spcBef>
                <a:spcPct val="50000"/>
              </a:spcBef>
              <a:defRPr/>
            </a:pPr>
            <a:endParaRPr lang="en-US" altLang="en-US" sz="3257" dirty="0">
              <a:latin typeface="Times New Roman" panose="02020603050405020304" pitchFamily="18" charset="0"/>
            </a:endParaRPr>
          </a:p>
        </p:txBody>
      </p:sp>
      <p:sp>
        <p:nvSpPr>
          <p:cNvPr id="2071" name="Rectangle 63"/>
          <p:cNvSpPr>
            <a:spLocks noChangeArrowheads="1"/>
          </p:cNvSpPr>
          <p:nvPr/>
        </p:nvSpPr>
        <p:spPr bwMode="auto">
          <a:xfrm>
            <a:off x="1109663" y="22579013"/>
            <a:ext cx="9150350"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112" name="Text Box 64"/>
          <p:cNvSpPr txBox="1">
            <a:spLocks noChangeArrowheads="1"/>
          </p:cNvSpPr>
          <p:nvPr/>
        </p:nvSpPr>
        <p:spPr bwMode="auto">
          <a:xfrm>
            <a:off x="1020113" y="22471857"/>
            <a:ext cx="9148763" cy="704850"/>
          </a:xfrm>
          <a:prstGeom prst="rect">
            <a:avLst/>
          </a:prstGeom>
          <a:gradFill rotWithShape="0">
            <a:gsLst>
              <a:gs pos="0">
                <a:srgbClr val="502D7F"/>
              </a:gs>
              <a:gs pos="100000">
                <a:schemeClr val="tx2"/>
              </a:gs>
            </a:gsLst>
            <a:lin ang="0" scaled="1"/>
          </a:gradFill>
          <a:ln w="9525">
            <a:noFill/>
            <a:miter lim="800000"/>
            <a:headEnd/>
            <a:tailEnd/>
          </a:ln>
          <a:effectLst/>
        </p:spPr>
        <p:txBody>
          <a:bodyPr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References</a:t>
            </a:r>
            <a:endParaRPr lang="en-US" sz="3257" dirty="0">
              <a:effectLst>
                <a:outerShdw blurRad="38100" dist="38100" dir="2700000" algn="tl">
                  <a:srgbClr val="FFFFFF"/>
                </a:outerShdw>
              </a:effectLst>
              <a:latin typeface="Times New Roman" pitchFamily="18" charset="0"/>
            </a:endParaRPr>
          </a:p>
        </p:txBody>
      </p:sp>
      <p:sp>
        <p:nvSpPr>
          <p:cNvPr id="2" name="TextBox 1"/>
          <p:cNvSpPr txBox="1"/>
          <p:nvPr/>
        </p:nvSpPr>
        <p:spPr>
          <a:xfrm>
            <a:off x="914400" y="6629400"/>
            <a:ext cx="9345613" cy="4707731"/>
          </a:xfrm>
          <a:prstGeom prst="rect">
            <a:avLst/>
          </a:prstGeom>
          <a:noFill/>
          <a:ln>
            <a:noFill/>
          </a:ln>
        </p:spPr>
        <p:txBody>
          <a:bodyPr wrap="square" rtlCol="0">
            <a:noAutofit/>
          </a:bodyPr>
          <a:lstStyle/>
          <a:p>
            <a:pPr marL="571500" indent="-571500">
              <a:buFont typeface="Arial" panose="020B0604020202020204" pitchFamily="34" charset="0"/>
              <a:buChar char="•"/>
            </a:pPr>
            <a:r>
              <a:rPr lang="en-US" sz="3600" i="1" dirty="0"/>
              <a:t>Airline pricing behavior</a:t>
            </a:r>
          </a:p>
          <a:p>
            <a:pPr marL="571500" indent="-571500">
              <a:buFont typeface="Arial" panose="020B0604020202020204" pitchFamily="34" charset="0"/>
              <a:buChar char="•"/>
            </a:pPr>
            <a:r>
              <a:rPr lang="en-US" sz="3600" i="1" dirty="0"/>
              <a:t>Airline service quality (flight delays and cancellations)</a:t>
            </a:r>
          </a:p>
          <a:p>
            <a:pPr marL="571500" indent="-571500">
              <a:buFont typeface="Arial" panose="020B0604020202020204" pitchFamily="34" charset="0"/>
              <a:buChar char="•"/>
            </a:pPr>
            <a:r>
              <a:rPr lang="en-US" sz="3600" i="1" dirty="0"/>
              <a:t>Airline scheduling following Boeing Max grounding by FAA</a:t>
            </a:r>
          </a:p>
          <a:p>
            <a:pPr marL="571500" indent="-571500">
              <a:buFont typeface="Arial" panose="020B0604020202020204" pitchFamily="34" charset="0"/>
              <a:buChar char="•"/>
            </a:pPr>
            <a:r>
              <a:rPr lang="en-US" sz="3600" i="1" dirty="0"/>
              <a:t>Airline use of Artificial Intelligence</a:t>
            </a:r>
          </a:p>
          <a:p>
            <a:pPr marL="571500" indent="-571500">
              <a:buFont typeface="Arial" panose="020B0604020202020204" pitchFamily="34" charset="0"/>
              <a:buChar char="•"/>
            </a:pPr>
            <a:r>
              <a:rPr lang="en-US" sz="3600" i="1" dirty="0"/>
              <a:t>Business class fares following entry by new competitor </a:t>
            </a:r>
          </a:p>
        </p:txBody>
      </p:sp>
      <p:sp>
        <p:nvSpPr>
          <p:cNvPr id="28" name="TextBox 27"/>
          <p:cNvSpPr txBox="1"/>
          <p:nvPr/>
        </p:nvSpPr>
        <p:spPr>
          <a:xfrm>
            <a:off x="908195" y="12727781"/>
            <a:ext cx="9372600" cy="9190832"/>
          </a:xfrm>
          <a:prstGeom prst="rect">
            <a:avLst/>
          </a:prstGeom>
          <a:noFill/>
          <a:ln>
            <a:noFill/>
          </a:ln>
        </p:spPr>
        <p:txBody>
          <a:bodyPr wrap="square" rtlCol="0">
            <a:noAutofit/>
          </a:bodyPr>
          <a:lstStyle/>
          <a:p>
            <a:pPr marL="571500" indent="-571500">
              <a:buFont typeface="Arial" panose="020B0604020202020204" pitchFamily="34" charset="0"/>
              <a:buChar char="•"/>
            </a:pPr>
            <a:r>
              <a:rPr lang="en-US" sz="3600" i="1" dirty="0"/>
              <a:t>How do rival airlines respond following an airline merger? (He and Rupp, 2025)</a:t>
            </a:r>
          </a:p>
          <a:p>
            <a:pPr marL="571500" indent="-571500">
              <a:buFont typeface="Arial" panose="020B0604020202020204" pitchFamily="34" charset="0"/>
              <a:buChar char="•"/>
            </a:pPr>
            <a:r>
              <a:rPr lang="en-US" sz="3600" i="1" dirty="0"/>
              <a:t>How do business class fares respond following entry by a new competitor? (Rupp and Tan, 2025)</a:t>
            </a:r>
          </a:p>
          <a:p>
            <a:pPr marL="571500" indent="-571500">
              <a:buFont typeface="Arial" panose="020B0604020202020204" pitchFamily="34" charset="0"/>
              <a:buChar char="•"/>
            </a:pPr>
            <a:r>
              <a:rPr lang="en-US" sz="3600" i="1" dirty="0"/>
              <a:t>Why do airlines offer lower prices to consumers who purchase bundled tickets? (Escobari, Jindapon, Rupp, 2024)</a:t>
            </a:r>
          </a:p>
          <a:p>
            <a:pPr marL="571500" indent="-571500">
              <a:buFont typeface="Arial" panose="020B0604020202020204" pitchFamily="34" charset="0"/>
              <a:buChar char="•"/>
            </a:pPr>
            <a:r>
              <a:rPr lang="en-US" sz="3600" i="1" dirty="0"/>
              <a:t>How valuable is a platform to a seller? (Bilotkach, Pai, and Rupp, 2024)</a:t>
            </a:r>
          </a:p>
          <a:p>
            <a:pPr marL="571500" indent="-571500">
              <a:buFont typeface="Arial" panose="020B0604020202020204" pitchFamily="34" charset="0"/>
              <a:buChar char="•"/>
            </a:pPr>
            <a:r>
              <a:rPr lang="en-US" sz="3600" i="1" dirty="0"/>
              <a:t>When do firms offer higher product quality? (He and Rupp, 2025)</a:t>
            </a:r>
          </a:p>
          <a:p>
            <a:pPr marL="571500" indent="-571500">
              <a:buFont typeface="Arial" panose="020B0604020202020204" pitchFamily="34" charset="0"/>
              <a:buChar char="•"/>
            </a:pPr>
            <a:r>
              <a:rPr lang="en-US" sz="3600" i="1" dirty="0"/>
              <a:t>How to mergers impact product quality? (Rupp and Tan, 2019)</a:t>
            </a:r>
          </a:p>
          <a:p>
            <a:pPr marL="571500" indent="-571500">
              <a:buFont typeface="Arial" panose="020B0604020202020204" pitchFamily="34" charset="0"/>
              <a:buChar char="•"/>
            </a:pPr>
            <a:r>
              <a:rPr lang="en-US" sz="3600" i="1" dirty="0"/>
              <a:t>Why do firms dynamically price discriminate? (Escobari, Rupp, Meskey 2019)</a:t>
            </a:r>
          </a:p>
        </p:txBody>
      </p:sp>
      <p:sp>
        <p:nvSpPr>
          <p:cNvPr id="29" name="TextBox 28"/>
          <p:cNvSpPr txBox="1"/>
          <p:nvPr/>
        </p:nvSpPr>
        <p:spPr>
          <a:xfrm>
            <a:off x="796276" y="23987415"/>
            <a:ext cx="9372600" cy="6172200"/>
          </a:xfrm>
          <a:prstGeom prst="rect">
            <a:avLst/>
          </a:prstGeom>
          <a:noFill/>
          <a:ln>
            <a:noFill/>
          </a:ln>
        </p:spPr>
        <p:txBody>
          <a:bodyPr wrap="square" rtlCol="0">
            <a:noAutofit/>
          </a:bodyPr>
          <a:lstStyle/>
          <a:p>
            <a:r>
              <a:rPr lang="en-US" sz="2200" dirty="0">
                <a:effectLst/>
                <a:latin typeface="Times New Roman" panose="02020603050405020304" pitchFamily="18" charset="0"/>
                <a:ea typeface="Times New Roman" panose="02020603050405020304" pitchFamily="18" charset="0"/>
              </a:rPr>
              <a:t>“Run-up to a Merger: Pre-Consolidation Pricing by Merging Airlines and Their Rivals” (with Qingxin He), forthcoming </a:t>
            </a:r>
            <a:r>
              <a:rPr lang="en-US" sz="2200" i="1" dirty="0">
                <a:effectLst/>
                <a:latin typeface="Times New Roman" panose="02020603050405020304" pitchFamily="18" charset="0"/>
                <a:ea typeface="Times New Roman" panose="02020603050405020304" pitchFamily="18" charset="0"/>
              </a:rPr>
              <a:t>Review of Industrial Organization</a:t>
            </a:r>
            <a:r>
              <a:rPr lang="en-US" sz="2200" dirty="0">
                <a:effectLst/>
                <a:latin typeface="Times New Roman" panose="02020603050405020304" pitchFamily="18" charset="0"/>
                <a:ea typeface="Times New Roman" panose="02020603050405020304" pitchFamily="18" charset="0"/>
              </a:rPr>
              <a:t>, 2025 </a:t>
            </a:r>
          </a:p>
          <a:p>
            <a:r>
              <a:rPr lang="en-US" sz="2200" dirty="0">
                <a:effectLst/>
                <a:latin typeface="Times New Roman" panose="02020603050405020304" pitchFamily="18" charset="0"/>
                <a:ea typeface="Times New Roman" panose="02020603050405020304" pitchFamily="18" charset="0"/>
              </a:rPr>
              <a:t>“An Evaluation of Legislation Designed to Improve Airline Pilots' Safety and Performance” (with Kerry Tan), forthcoming </a:t>
            </a:r>
            <a:r>
              <a:rPr lang="en-US" sz="2200" i="1" dirty="0">
                <a:effectLst/>
                <a:latin typeface="Times New Roman" panose="02020603050405020304" pitchFamily="18" charset="0"/>
                <a:ea typeface="Times New Roman" panose="02020603050405020304" pitchFamily="18" charset="0"/>
              </a:rPr>
              <a:t>Journal of Economics and Management Strategy</a:t>
            </a:r>
            <a:r>
              <a:rPr lang="en-US" sz="2200" dirty="0">
                <a:effectLst/>
                <a:latin typeface="Times New Roman" panose="02020603050405020304" pitchFamily="18" charset="0"/>
                <a:ea typeface="Times New Roman" panose="02020603050405020304" pitchFamily="18" charset="0"/>
              </a:rPr>
              <a:t>, 2024 </a:t>
            </a:r>
          </a:p>
          <a:p>
            <a:r>
              <a:rPr lang="en-US" sz="2200" dirty="0">
                <a:effectLst/>
                <a:latin typeface="Times New Roman" panose="02020603050405020304" pitchFamily="18" charset="0"/>
                <a:ea typeface="Times New Roman" panose="02020603050405020304" pitchFamily="18" charset="0"/>
              </a:rPr>
              <a:t>•“Bundling in advance sales: Theory and evidence from round-trip vs two one-way tickets” with Escobari, Diego and Jindapon, Paan, Journal of Industrial Economics, 2024 (May 1), </a:t>
            </a:r>
          </a:p>
          <a:p>
            <a:r>
              <a:rPr lang="en-US" sz="2200" dirty="0">
                <a:effectLst/>
                <a:latin typeface="Times New Roman" panose="02020603050405020304" pitchFamily="18" charset="0"/>
                <a:ea typeface="Times New Roman" panose="02020603050405020304" pitchFamily="18" charset="0"/>
              </a:rPr>
              <a:t>“</a:t>
            </a:r>
            <a:r>
              <a:rPr lang="en-US" sz="2200" dirty="0">
                <a:effectLst/>
                <a:latin typeface="Aptos Display" panose="020B0004020202020204" pitchFamily="34" charset="0"/>
                <a:ea typeface="Times New Roman" panose="02020603050405020304" pitchFamily="18" charset="0"/>
                <a:cs typeface="Times New Roman" panose="02020603050405020304" pitchFamily="18" charset="0"/>
              </a:rPr>
              <a:t>Value of a Platform to a Seller: Case of American Airlines and Online Travel Agencies</a:t>
            </a:r>
            <a:r>
              <a:rPr lang="en-US" sz="2200" dirty="0">
                <a:effectLst/>
                <a:latin typeface="Times New Roman" panose="02020603050405020304" pitchFamily="18" charset="0"/>
                <a:ea typeface="Times New Roman" panose="02020603050405020304" pitchFamily="18" charset="0"/>
              </a:rPr>
              <a:t>” (with Volodymyr Bilotkach and Vivek Pai), </a:t>
            </a:r>
            <a:r>
              <a:rPr lang="en-US" sz="2200" i="1" dirty="0">
                <a:effectLst/>
                <a:latin typeface="Times New Roman" panose="02020603050405020304" pitchFamily="18" charset="0"/>
                <a:ea typeface="Times New Roman" panose="02020603050405020304" pitchFamily="18" charset="0"/>
              </a:rPr>
              <a:t>Journal of Transport Economics &amp; Policy.</a:t>
            </a:r>
            <a:r>
              <a:rPr lang="en-US" sz="2200" dirty="0">
                <a:effectLst/>
                <a:latin typeface="Times New Roman" panose="02020603050405020304" pitchFamily="18" charset="0"/>
                <a:ea typeface="Times New Roman" panose="02020603050405020304" pitchFamily="18" charset="0"/>
              </a:rPr>
              <a:t> October 2024, 58(4), pp. 322-356., </a:t>
            </a:r>
          </a:p>
          <a:p>
            <a:r>
              <a:rPr lang="en-US" sz="2200" dirty="0">
                <a:effectLst/>
                <a:latin typeface="Times New Roman" panose="02020603050405020304" pitchFamily="18" charset="0"/>
                <a:ea typeface="Times New Roman" panose="02020603050405020304" pitchFamily="18" charset="0"/>
              </a:rPr>
              <a:t>“When do Firms Offer Higher Product Quality? Evidence from the Allocation of Inflight Amenities” (with Myongjin Kim and Qihong Liu), </a:t>
            </a:r>
            <a:r>
              <a:rPr lang="en-US" sz="2200" i="1" dirty="0">
                <a:effectLst/>
                <a:latin typeface="Times New Roman" panose="02020603050405020304" pitchFamily="18" charset="0"/>
                <a:ea typeface="Times New Roman" panose="02020603050405020304" pitchFamily="18" charset="0"/>
              </a:rPr>
              <a:t>Review of Industrial Organization</a:t>
            </a:r>
            <a:r>
              <a:rPr lang="en-US" sz="2200" dirty="0">
                <a:effectLst/>
                <a:latin typeface="Times New Roman" panose="02020603050405020304" pitchFamily="18" charset="0"/>
                <a:ea typeface="Times New Roman" panose="02020603050405020304" pitchFamily="18" charset="0"/>
              </a:rPr>
              <a:t>, 2023, 62(2), 149-177. </a:t>
            </a:r>
          </a:p>
          <a:p>
            <a:r>
              <a:rPr lang="en-US" sz="2200" dirty="0">
                <a:effectLst/>
                <a:latin typeface="Times New Roman" panose="02020603050405020304" pitchFamily="18" charset="0"/>
                <a:ea typeface="Times New Roman" panose="02020603050405020304" pitchFamily="18" charset="0"/>
              </a:rPr>
              <a:t>“Mergers and Product Quality: A Silver Lining from De-hubbing in the U.S. Airline Industry” (with Kerry M. Tan) </a:t>
            </a:r>
            <a:r>
              <a:rPr lang="en-US" sz="2200" i="1" dirty="0">
                <a:effectLst/>
                <a:latin typeface="Times New Roman" panose="02020603050405020304" pitchFamily="18" charset="0"/>
                <a:ea typeface="Times New Roman" panose="02020603050405020304" pitchFamily="18" charset="0"/>
              </a:rPr>
              <a:t>Contemporary Economic Policy</a:t>
            </a:r>
            <a:r>
              <a:rPr lang="en-US" sz="2200" dirty="0">
                <a:effectLst/>
                <a:latin typeface="Times New Roman" panose="02020603050405020304" pitchFamily="18" charset="0"/>
                <a:ea typeface="Times New Roman" panose="02020603050405020304" pitchFamily="18" charset="0"/>
              </a:rPr>
              <a:t>, 2019, 37(4), pp. 652-72. </a:t>
            </a:r>
          </a:p>
          <a:p>
            <a:r>
              <a:rPr lang="en-US" sz="2200" dirty="0">
                <a:effectLst/>
                <a:latin typeface="Times New Roman" panose="02020603050405020304" pitchFamily="18" charset="0"/>
                <a:ea typeface="Times New Roman" panose="02020603050405020304" pitchFamily="18" charset="0"/>
              </a:rPr>
              <a:t> “An Analysis of Dynamic Price Discrimination in Airlines” (with Diego Escobari and Joe Meskey) </a:t>
            </a:r>
            <a:r>
              <a:rPr lang="en-US" sz="2200" i="1" dirty="0">
                <a:effectLst/>
                <a:latin typeface="Times New Roman" panose="02020603050405020304" pitchFamily="18" charset="0"/>
                <a:ea typeface="Times New Roman" panose="02020603050405020304" pitchFamily="18" charset="0"/>
              </a:rPr>
              <a:t>Southern Economic Journal </a:t>
            </a:r>
            <a:r>
              <a:rPr lang="en-US" sz="2200" dirty="0">
                <a:effectLst/>
                <a:latin typeface="Times New Roman" panose="02020603050405020304" pitchFamily="18" charset="0"/>
                <a:ea typeface="Times New Roman" panose="02020603050405020304" pitchFamily="18" charset="0"/>
              </a:rPr>
              <a:t>(lead article)</a:t>
            </a:r>
            <a:r>
              <a:rPr lang="en-US" sz="2200" i="1" dirty="0">
                <a:effectLst/>
                <a:latin typeface="Times New Roman" panose="02020603050405020304" pitchFamily="18" charset="0"/>
                <a:ea typeface="Times New Roman" panose="02020603050405020304" pitchFamily="18" charset="0"/>
              </a:rPr>
              <a:t>,</a:t>
            </a:r>
            <a:r>
              <a:rPr lang="en-US" sz="2200" dirty="0">
                <a:effectLst/>
                <a:latin typeface="Times New Roman" panose="02020603050405020304" pitchFamily="18" charset="0"/>
                <a:ea typeface="Times New Roman" panose="02020603050405020304" pitchFamily="18" charset="0"/>
              </a:rPr>
              <a:t> January 2019, 85:3, pp. 639-662. </a:t>
            </a:r>
          </a:p>
          <a:p>
            <a:r>
              <a:rPr lang="en-US" sz="2200" dirty="0">
                <a:effectLst/>
                <a:latin typeface="Times New Roman" panose="02020603050405020304" pitchFamily="18" charset="0"/>
                <a:ea typeface="Times New Roman" panose="02020603050405020304" pitchFamily="18" charset="0"/>
              </a:rPr>
              <a:t>“JetBlue and Business Fares”, (with Kerry Tan), 2025.</a:t>
            </a: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i="1" dirty="0"/>
          </a:p>
        </p:txBody>
      </p:sp>
      <p:sp>
        <p:nvSpPr>
          <p:cNvPr id="31" name="TextBox 30"/>
          <p:cNvSpPr txBox="1"/>
          <p:nvPr/>
        </p:nvSpPr>
        <p:spPr>
          <a:xfrm>
            <a:off x="30861000" y="6629400"/>
            <a:ext cx="11660188" cy="6824664"/>
          </a:xfrm>
          <a:prstGeom prst="rect">
            <a:avLst/>
          </a:prstGeom>
          <a:noFill/>
          <a:ln>
            <a:noFill/>
          </a:ln>
        </p:spPr>
        <p:txBody>
          <a:bodyPr wrap="square" rtlCol="0">
            <a:noAutofit/>
          </a:bodyPr>
          <a:lstStyle/>
          <a:p>
            <a:pPr marL="571500" indent="-571500">
              <a:buFont typeface="Arial" panose="020B0604020202020204" pitchFamily="34" charset="0"/>
              <a:buChar char="•"/>
            </a:pPr>
            <a:r>
              <a:rPr lang="en-US" sz="3600" i="1" dirty="0"/>
              <a:t>Keep it simple!</a:t>
            </a:r>
          </a:p>
          <a:p>
            <a:pPr marL="571500" indent="-571500">
              <a:buFont typeface="Arial" panose="020B0604020202020204" pitchFamily="34" charset="0"/>
              <a:buChar char="•"/>
            </a:pPr>
            <a:r>
              <a:rPr lang="en-US" sz="3600" i="1" dirty="0"/>
              <a:t>Make it interesting!</a:t>
            </a:r>
          </a:p>
          <a:p>
            <a:pPr marL="571500" indent="-571500">
              <a:buFont typeface="Arial" panose="020B0604020202020204" pitchFamily="34" charset="0"/>
              <a:buChar char="•"/>
            </a:pPr>
            <a:r>
              <a:rPr lang="en-US" sz="3600" i="1" dirty="0"/>
              <a:t>Incorporate Learning Assistants into the classroom</a:t>
            </a:r>
          </a:p>
          <a:p>
            <a:pPr marL="571500" indent="-571500">
              <a:buFont typeface="Arial" panose="020B0604020202020204" pitchFamily="34" charset="0"/>
              <a:buChar char="•"/>
            </a:pPr>
            <a:r>
              <a:rPr lang="en-US" sz="3600" i="1" dirty="0"/>
              <a:t>Engage students through think-pair-share activities</a:t>
            </a:r>
          </a:p>
          <a:p>
            <a:pPr marL="571500" indent="-571500">
              <a:buFont typeface="Arial" panose="020B0604020202020204" pitchFamily="34" charset="0"/>
              <a:buChar char="•"/>
            </a:pPr>
            <a:r>
              <a:rPr lang="en-US" sz="3600" i="1" dirty="0"/>
              <a:t>Split time between lecture and problem solving</a:t>
            </a:r>
          </a:p>
          <a:p>
            <a:pPr marL="571500" indent="-571500">
              <a:buFont typeface="Arial" panose="020B0604020202020204" pitchFamily="34" charset="0"/>
              <a:buChar char="•"/>
            </a:pPr>
            <a:r>
              <a:rPr lang="en-US" sz="3600" i="1" dirty="0"/>
              <a:t>Assign homework</a:t>
            </a:r>
          </a:p>
          <a:p>
            <a:pPr marL="571500" indent="-571500">
              <a:buFont typeface="Arial" panose="020B0604020202020204" pitchFamily="34" charset="0"/>
              <a:buChar char="•"/>
            </a:pPr>
            <a:r>
              <a:rPr lang="en-US" sz="3600" i="1" dirty="0"/>
              <a:t>Provide lots of resources</a:t>
            </a:r>
          </a:p>
          <a:p>
            <a:pPr marL="571500" indent="-571500">
              <a:buFont typeface="Arial" panose="020B0604020202020204" pitchFamily="34" charset="0"/>
              <a:buChar char="•"/>
            </a:pPr>
            <a:r>
              <a:rPr lang="en-US" sz="3600" i="1" dirty="0"/>
              <a:t>Solve lots of problems</a:t>
            </a:r>
          </a:p>
          <a:p>
            <a:pPr marL="571500" indent="-571500">
              <a:buFont typeface="Arial" panose="020B0604020202020204" pitchFamily="34" charset="0"/>
              <a:buChar char="•"/>
            </a:pPr>
            <a:r>
              <a:rPr lang="en-US" sz="3600" i="1" dirty="0"/>
              <a:t>Start class with a story, video, joke or performance</a:t>
            </a:r>
          </a:p>
          <a:p>
            <a:pPr marL="571500" indent="-571500">
              <a:buFont typeface="Arial" panose="020B0604020202020204" pitchFamily="34" charset="0"/>
              <a:buChar char="•"/>
            </a:pPr>
            <a:r>
              <a:rPr lang="en-US" sz="3600" i="1" dirty="0"/>
              <a:t>Use audience response system (Poll Everywhere)</a:t>
            </a:r>
          </a:p>
          <a:p>
            <a:pPr marL="571500" indent="-571500">
              <a:buFont typeface="Arial" panose="020B0604020202020204" pitchFamily="34" charset="0"/>
              <a:buChar char="•"/>
            </a:pPr>
            <a:r>
              <a:rPr lang="en-US" sz="3600" i="1" dirty="0"/>
              <a:t>Offer multiple Learning Assistants Help Sessions before tests</a:t>
            </a:r>
          </a:p>
        </p:txBody>
      </p:sp>
      <p:sp>
        <p:nvSpPr>
          <p:cNvPr id="32" name="TextBox 31"/>
          <p:cNvSpPr txBox="1"/>
          <p:nvPr/>
        </p:nvSpPr>
        <p:spPr>
          <a:xfrm>
            <a:off x="30824198" y="15039579"/>
            <a:ext cx="11660188" cy="6588126"/>
          </a:xfrm>
          <a:prstGeom prst="rect">
            <a:avLst/>
          </a:prstGeom>
          <a:noFill/>
          <a:ln>
            <a:noFill/>
          </a:ln>
        </p:spPr>
        <p:txBody>
          <a:bodyPr wrap="square" rtlCol="0">
            <a:noAutofit/>
          </a:bodyPr>
          <a:lstStyle/>
          <a:p>
            <a:pPr marL="571500" indent="-571500">
              <a:buFont typeface="Arial" panose="020B0604020202020204" pitchFamily="34" charset="0"/>
              <a:buChar char="•"/>
            </a:pPr>
            <a:r>
              <a:rPr lang="en-US" sz="3600" i="1" dirty="0"/>
              <a:t>Field experiment in Econ 2113, where half of class was “required” to complete homework (5% of grade) </a:t>
            </a:r>
          </a:p>
          <a:p>
            <a:pPr marL="571500" indent="-571500">
              <a:buFont typeface="Arial" panose="020B0604020202020204" pitchFamily="34" charset="0"/>
              <a:buChar char="•"/>
            </a:pPr>
            <a:r>
              <a:rPr lang="en-US" sz="3600" i="1" dirty="0"/>
              <a:t>Half class had “optional” homework (0% of grade)</a:t>
            </a:r>
          </a:p>
          <a:p>
            <a:pPr marL="571500" indent="-571500">
              <a:buFont typeface="Arial" panose="020B0604020202020204" pitchFamily="34" charset="0"/>
              <a:buChar char="•"/>
            </a:pPr>
            <a:r>
              <a:rPr lang="en-US" sz="3600" i="1" dirty="0"/>
              <a:t>Homework plays an important role in student learning</a:t>
            </a:r>
          </a:p>
          <a:p>
            <a:pPr marL="571500" indent="-571500">
              <a:buFont typeface="Arial" panose="020B0604020202020204" pitchFamily="34" charset="0"/>
              <a:buChar char="•"/>
            </a:pPr>
            <a:r>
              <a:rPr lang="en-US" sz="3600" i="1" dirty="0"/>
              <a:t>Homework required students had higher retention rates (exceeding 95 percent vs. less than 90 percent for optional HW group), higher test scores (5 to 6 percent), more good grades (Bs), and lower failure rates</a:t>
            </a:r>
          </a:p>
          <a:p>
            <a:pPr marL="571500" indent="-571500">
              <a:buFont typeface="Arial" panose="020B0604020202020204" pitchFamily="34" charset="0"/>
              <a:buChar char="•"/>
            </a:pPr>
            <a:r>
              <a:rPr lang="en-US" sz="3600" i="1" dirty="0"/>
              <a:t>Among students who failed the first test, those in the homework-required group had between 10 to 14-p;ercent higher test averages compared to students who are not required to submit homework</a:t>
            </a:r>
          </a:p>
        </p:txBody>
      </p:sp>
      <p:sp>
        <p:nvSpPr>
          <p:cNvPr id="33" name="TextBox 32"/>
          <p:cNvSpPr txBox="1"/>
          <p:nvPr/>
        </p:nvSpPr>
        <p:spPr>
          <a:xfrm>
            <a:off x="30860999" y="23788687"/>
            <a:ext cx="11757026" cy="6588126"/>
          </a:xfrm>
          <a:prstGeom prst="rect">
            <a:avLst/>
          </a:prstGeom>
          <a:noFill/>
          <a:ln>
            <a:noFill/>
          </a:ln>
        </p:spPr>
        <p:txBody>
          <a:bodyPr wrap="square" rtlCol="0">
            <a:noAutofit/>
          </a:bodyPr>
          <a:lstStyle/>
          <a:p>
            <a:pPr marL="571500" indent="-571500">
              <a:buFont typeface="Arial" panose="020B0604020202020204" pitchFamily="34" charset="0"/>
              <a:buChar char="•"/>
            </a:pPr>
            <a:r>
              <a:rPr lang="en-US" sz="3600" i="1" dirty="0"/>
              <a:t>Econ 4020 – students lar about price discrimination (charging different prices to consumers for the same good). My research has shown that airlines dynamically price discriminate by changing prices each day prior to departure</a:t>
            </a:r>
          </a:p>
          <a:p>
            <a:pPr marL="571500" indent="-571500">
              <a:buFont typeface="Arial" panose="020B0604020202020204" pitchFamily="34" charset="0"/>
              <a:buChar char="•"/>
            </a:pPr>
            <a:r>
              <a:rPr lang="en-US" sz="3600" i="1" dirty="0"/>
              <a:t>Econ 3323 – Costa Rica Agriculture and Costa Rica Eco-tourism industry – students travel to Costa Rica to see and learn from organic pineapple farmers. Students get to ask questions of the planation owner</a:t>
            </a:r>
          </a:p>
          <a:p>
            <a:pPr marL="571500" indent="-571500">
              <a:buFont typeface="Arial" panose="020B0604020202020204" pitchFamily="34" charset="0"/>
              <a:buChar char="•"/>
            </a:pPr>
            <a:r>
              <a:rPr lang="en-US" sz="3600" i="1" dirty="0"/>
              <a:t>HNRS 2013 – Economics of Wine and Craft Beer – student acquire first-hand knowledge of beer industry by brewing 5-gallon beer batch and speaking with people who work in the beer and wine industries </a:t>
            </a:r>
          </a:p>
          <a:p>
            <a:pPr marL="571500" indent="-571500">
              <a:buFont typeface="Arial" panose="020B0604020202020204" pitchFamily="34" charset="0"/>
              <a:buChar char="•"/>
            </a:pPr>
            <a:endParaRPr lang="en-US" sz="3600" i="1" dirty="0"/>
          </a:p>
        </p:txBody>
      </p:sp>
      <p:pic>
        <p:nvPicPr>
          <p:cNvPr id="4" name="Picture 3">
            <a:extLst>
              <a:ext uri="{FF2B5EF4-FFF2-40B4-BE49-F238E27FC236}">
                <a16:creationId xmlns:a16="http://schemas.microsoft.com/office/drawing/2014/main" id="{9AFC199B-BD44-4C43-BFA9-62855DE44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78069"/>
            <a:ext cx="8004541" cy="2936731"/>
          </a:xfrm>
          <a:prstGeom prst="rect">
            <a:avLst/>
          </a:prstGeom>
        </p:spPr>
      </p:pic>
      <p:pic>
        <p:nvPicPr>
          <p:cNvPr id="5" name="Picture 4" descr="A person in a blue shirt&#10;&#10;AI-generated content may be incorrect.">
            <a:extLst>
              <a:ext uri="{FF2B5EF4-FFF2-40B4-BE49-F238E27FC236}">
                <a16:creationId xmlns:a16="http://schemas.microsoft.com/office/drawing/2014/main" id="{1531CC44-1B53-C99A-1D37-7424A6D65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06722" y="606822"/>
            <a:ext cx="3192462" cy="3990578"/>
          </a:xfrm>
          <a:prstGeom prst="rect">
            <a:avLst/>
          </a:prstGeom>
        </p:spPr>
      </p:pic>
      <p:pic>
        <p:nvPicPr>
          <p:cNvPr id="8" name="Picture 7">
            <a:extLst>
              <a:ext uri="{FF2B5EF4-FFF2-40B4-BE49-F238E27FC236}">
                <a16:creationId xmlns:a16="http://schemas.microsoft.com/office/drawing/2014/main" id="{71B6D516-891B-5BFD-79F8-957F37BACA3C}"/>
              </a:ext>
            </a:extLst>
          </p:cNvPr>
          <p:cNvPicPr>
            <a:picLocks noChangeAspect="1"/>
          </p:cNvPicPr>
          <p:nvPr/>
        </p:nvPicPr>
        <p:blipFill>
          <a:blip r:embed="rId5"/>
          <a:stretch>
            <a:fillRect/>
          </a:stretch>
        </p:blipFill>
        <p:spPr>
          <a:xfrm>
            <a:off x="11662392" y="6645275"/>
            <a:ext cx="18050373" cy="8685212"/>
          </a:xfrm>
          <a:prstGeom prst="rect">
            <a:avLst/>
          </a:prstGeom>
        </p:spPr>
      </p:pic>
      <p:pic>
        <p:nvPicPr>
          <p:cNvPr id="9" name="Picture 8">
            <a:extLst>
              <a:ext uri="{FF2B5EF4-FFF2-40B4-BE49-F238E27FC236}">
                <a16:creationId xmlns:a16="http://schemas.microsoft.com/office/drawing/2014/main" id="{80B12647-8DCA-D956-2D72-3D55ED3CD3DB}"/>
              </a:ext>
            </a:extLst>
          </p:cNvPr>
          <p:cNvPicPr>
            <a:picLocks noChangeAspect="1"/>
          </p:cNvPicPr>
          <p:nvPr/>
        </p:nvPicPr>
        <p:blipFill>
          <a:blip r:embed="rId6"/>
          <a:stretch>
            <a:fillRect/>
          </a:stretch>
        </p:blipFill>
        <p:spPr>
          <a:xfrm>
            <a:off x="12014564" y="19678885"/>
            <a:ext cx="18092158" cy="8219603"/>
          </a:xfrm>
          <a:prstGeom prst="rect">
            <a:avLst/>
          </a:prstGeom>
        </p:spPr>
      </p:pic>
      <p:sp>
        <p:nvSpPr>
          <p:cNvPr id="13" name="TextBox 12">
            <a:extLst>
              <a:ext uri="{FF2B5EF4-FFF2-40B4-BE49-F238E27FC236}">
                <a16:creationId xmlns:a16="http://schemas.microsoft.com/office/drawing/2014/main" id="{8DA1EBF9-3468-A989-C99B-68AC423A4B50}"/>
              </a:ext>
            </a:extLst>
          </p:cNvPr>
          <p:cNvSpPr txBox="1"/>
          <p:nvPr/>
        </p:nvSpPr>
        <p:spPr>
          <a:xfrm>
            <a:off x="13226597" y="15741910"/>
            <a:ext cx="17060286" cy="3046988"/>
          </a:xfrm>
          <a:prstGeom prst="rect">
            <a:avLst/>
          </a:prstGeom>
          <a:noFill/>
        </p:spPr>
        <p:txBody>
          <a:bodyPr wrap="square" rtlCol="0">
            <a:spAutoFit/>
          </a:bodyPr>
          <a:lstStyle/>
          <a:p>
            <a:pPr marL="342900" indent="-342900">
              <a:buFont typeface="Arial" panose="020B0604020202020204" pitchFamily="34" charset="0"/>
              <a:buChar char="•"/>
            </a:pPr>
            <a:r>
              <a:rPr lang="en-US" sz="3200" dirty="0"/>
              <a:t>MAX airlines initially had higher cancellation rates</a:t>
            </a:r>
          </a:p>
          <a:p>
            <a:pPr marL="342900" indent="-342900">
              <a:buFont typeface="Arial" panose="020B0604020202020204" pitchFamily="34" charset="0"/>
              <a:buChar char="•"/>
            </a:pPr>
            <a:r>
              <a:rPr lang="en-US" sz="3200" dirty="0"/>
              <a:t>MAX carriers rapidly responded by finding replacement aircraft after removing MAX from their operating schedule</a:t>
            </a:r>
          </a:p>
          <a:p>
            <a:pPr marL="342900" indent="-342900">
              <a:buFont typeface="Arial" panose="020B0604020202020204" pitchFamily="34" charset="0"/>
              <a:buChar char="•"/>
            </a:pPr>
            <a:r>
              <a:rPr lang="en-US" sz="3200" dirty="0"/>
              <a:t>Quick adjustments prevented competitors from encroaching on MAX routes</a:t>
            </a:r>
          </a:p>
          <a:p>
            <a:pPr marL="342900" indent="-342900">
              <a:buFont typeface="Arial" panose="020B0604020202020204" pitchFamily="34" charset="0"/>
              <a:buChar char="•"/>
            </a:pPr>
            <a:r>
              <a:rPr lang="en-US" sz="3200" dirty="0"/>
              <a:t>Below graph shows initial increase in flight delays in short-run (first 30 days) but little disruption in long-run (30+ days)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18"/>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5032375" rtl="0" eaLnBrk="1" fontAlgn="base" latinLnBrk="0" hangingPunct="1">
          <a:lnSpc>
            <a:spcPct val="100000"/>
          </a:lnSpc>
          <a:spcBef>
            <a:spcPct val="0"/>
          </a:spcBef>
          <a:spcAft>
            <a:spcPct val="0"/>
          </a:spcAft>
          <a:buClrTx/>
          <a:buSzTx/>
          <a:buFontTx/>
          <a:buNone/>
          <a:tabLst/>
          <a:defRPr kumimoji="0" lang="en-US" sz="9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18"/>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5032375" rtl="0" eaLnBrk="1" fontAlgn="base" latinLnBrk="0" hangingPunct="1">
          <a:lnSpc>
            <a:spcPct val="100000"/>
          </a:lnSpc>
          <a:spcBef>
            <a:spcPct val="0"/>
          </a:spcBef>
          <a:spcAft>
            <a:spcPct val="0"/>
          </a:spcAft>
          <a:buClrTx/>
          <a:buSzTx/>
          <a:buFontTx/>
          <a:buNone/>
          <a:tabLst/>
          <a:defRPr kumimoji="0" lang="en-US" sz="9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4eb971d-0d45-42da-bdb2-07177b35c093">
      <Terms xmlns="http://schemas.microsoft.com/office/infopath/2007/PartnerControls"/>
    </lcf76f155ced4ddcb4097134ff3c332f>
    <TaxCatchAll xmlns="3bb5a1de-28fe-4bce-b77f-2427b6bee8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626E41ABD6CF4291605E6C467AD7AD" ma:contentTypeVersion="19" ma:contentTypeDescription="Create a new document." ma:contentTypeScope="" ma:versionID="55944218f184178ffe5f766d7e27b43b">
  <xsd:schema xmlns:xsd="http://www.w3.org/2001/XMLSchema" xmlns:xs="http://www.w3.org/2001/XMLSchema" xmlns:p="http://schemas.microsoft.com/office/2006/metadata/properties" xmlns:ns2="34eb971d-0d45-42da-bdb2-07177b35c093" xmlns:ns3="3bb5a1de-28fe-4bce-b77f-2427b6bee8ca" targetNamespace="http://schemas.microsoft.com/office/2006/metadata/properties" ma:root="true" ma:fieldsID="ff55835150fd08a5c4f5a76ab75ed76e" ns2:_="" ns3:_="">
    <xsd:import namespace="34eb971d-0d45-42da-bdb2-07177b35c093"/>
    <xsd:import namespace="3bb5a1de-28fe-4bce-b77f-2427b6bee8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eb971d-0d45-42da-bdb2-07177b35c0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0cd38b-47d1-479b-a863-216ca283e7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5a1de-28fe-4bce-b77f-2427b6bee8c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3f00df-fd63-4ff7-9758-7884412d7eb2}" ma:internalName="TaxCatchAll" ma:showField="CatchAllData" ma:web="3bb5a1de-28fe-4bce-b77f-2427b6bee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7821E7-DBC1-48BB-BA88-2B85EBA43D68}">
  <ds:schemaRefs>
    <ds:schemaRef ds:uri="http://purl.org/dc/terms/"/>
    <ds:schemaRef ds:uri="http://purl.org/dc/elements/1.1/"/>
    <ds:schemaRef ds:uri="http://www.w3.org/XML/1998/namespace"/>
    <ds:schemaRef ds:uri="http://purl.org/dc/dcmitype/"/>
    <ds:schemaRef ds:uri="34eb971d-0d45-42da-bdb2-07177b35c093"/>
    <ds:schemaRef ds:uri="http://schemas.microsoft.com/office/infopath/2007/PartnerControls"/>
    <ds:schemaRef ds:uri="http://schemas.microsoft.com/office/2006/documentManagement/types"/>
    <ds:schemaRef ds:uri="http://schemas.openxmlformats.org/package/2006/metadata/core-properties"/>
    <ds:schemaRef ds:uri="3bb5a1de-28fe-4bce-b77f-2427b6bee8ca"/>
    <ds:schemaRef ds:uri="http://schemas.microsoft.com/office/2006/metadata/properties"/>
  </ds:schemaRefs>
</ds:datastoreItem>
</file>

<file path=customXml/itemProps2.xml><?xml version="1.0" encoding="utf-8"?>
<ds:datastoreItem xmlns:ds="http://schemas.openxmlformats.org/officeDocument/2006/customXml" ds:itemID="{78676C42-0D69-402E-972B-DDB005CEBCBD}">
  <ds:schemaRefs>
    <ds:schemaRef ds:uri="http://schemas.microsoft.com/sharepoint/v3/contenttype/forms"/>
  </ds:schemaRefs>
</ds:datastoreItem>
</file>

<file path=customXml/itemProps3.xml><?xml version="1.0" encoding="utf-8"?>
<ds:datastoreItem xmlns:ds="http://schemas.openxmlformats.org/officeDocument/2006/customXml" ds:itemID="{98E99F0E-CA40-4329-8AC6-38504C3F7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eb971d-0d45-42da-bdb2-07177b35c093"/>
    <ds:schemaRef ds:uri="3bb5a1de-28fe-4bce-b77f-2427b6bee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375</TotalTime>
  <Words>811</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 Display</vt:lpstr>
      <vt:lpstr>Arial</vt:lpstr>
      <vt:lpstr>Garamond</vt:lpstr>
      <vt:lpstr>Times New Roman</vt:lpstr>
      <vt:lpstr>Default Design</vt:lpstr>
      <vt:lpstr>PowerPoint Presentation</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EltonC</dc:creator>
  <cp:lastModifiedBy>Arnold, Amber</cp:lastModifiedBy>
  <cp:revision>40</cp:revision>
  <dcterms:created xsi:type="dcterms:W3CDTF">2005-01-10T15:51:10Z</dcterms:created>
  <dcterms:modified xsi:type="dcterms:W3CDTF">2025-03-24T17:22:35Z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0x010100A0626E41ABD6CF4291605E6C467AD7AD</vt:lpwstr>
  </property>
  <property fmtid="{D5CDD505-2E9C-101B-9397-08002B2CF9AE}" pid="3" name="MediaServiceImageTags">
    <vt:lpwstr/>
  </property>
</Properties>
</file>