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5" r:id="rId3"/>
    <p:sldId id="257" r:id="rId4"/>
    <p:sldId id="259" r:id="rId5"/>
    <p:sldId id="258" r:id="rId6"/>
    <p:sldId id="260" r:id="rId7"/>
    <p:sldId id="262" r:id="rId8"/>
    <p:sldId id="264" r:id="rId9"/>
    <p:sldId id="263" r:id="rId10"/>
    <p:sldId id="261"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92A8A"/>
    <a:srgbClr val="FFCC00"/>
    <a:srgbClr val="FFFF00"/>
    <a:srgbClr val="482A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35"/>
    <p:restoredTop sz="95755"/>
  </p:normalViewPr>
  <p:slideViewPr>
    <p:cSldViewPr>
      <p:cViewPr varScale="1">
        <p:scale>
          <a:sx n="105" d="100"/>
          <a:sy n="105" d="100"/>
        </p:scale>
        <p:origin x="130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22A91F-3C74-5F41-848D-321CDCAB0FBD}" type="datetimeFigureOut">
              <a:rPr lang="en-US" smtClean="0"/>
              <a:t>2/10/25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C8129-A58C-E34D-9D6D-8654199073D6}" type="slidenum">
              <a:rPr lang="en-US" smtClean="0"/>
              <a:t>‹#›</a:t>
            </a:fld>
            <a:endParaRPr lang="en-US"/>
          </a:p>
        </p:txBody>
      </p:sp>
    </p:spTree>
    <p:extLst>
      <p:ext uri="{BB962C8B-B14F-4D97-AF65-F5344CB8AC3E}">
        <p14:creationId xmlns:p14="http://schemas.microsoft.com/office/powerpoint/2010/main" val="283504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0C8129-A58C-E34D-9D6D-8654199073D6}" type="slidenum">
              <a:rPr lang="en-US" smtClean="0"/>
              <a:t>6</a:t>
            </a:fld>
            <a:endParaRPr lang="en-US"/>
          </a:p>
        </p:txBody>
      </p:sp>
    </p:spTree>
    <p:extLst>
      <p:ext uri="{BB962C8B-B14F-4D97-AF65-F5344CB8AC3E}">
        <p14:creationId xmlns:p14="http://schemas.microsoft.com/office/powerpoint/2010/main" val="2556680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HNRS seminars are WI. Will go through a review</a:t>
            </a:r>
          </a:p>
          <a:p>
            <a:r>
              <a:rPr lang="en-US" dirty="0"/>
              <a:t>Gen Ed: not mandatory. Advised in some cases. Will go through review</a:t>
            </a:r>
          </a:p>
        </p:txBody>
      </p:sp>
      <p:sp>
        <p:nvSpPr>
          <p:cNvPr id="4" name="Slide Number Placeholder 3"/>
          <p:cNvSpPr>
            <a:spLocks noGrp="1"/>
          </p:cNvSpPr>
          <p:nvPr>
            <p:ph type="sldNum" sz="quarter" idx="5"/>
          </p:nvPr>
        </p:nvSpPr>
        <p:spPr/>
        <p:txBody>
          <a:bodyPr/>
          <a:lstStyle/>
          <a:p>
            <a:fld id="{0C0C8129-A58C-E34D-9D6D-8654199073D6}" type="slidenum">
              <a:rPr lang="en-US" smtClean="0"/>
              <a:t>8</a:t>
            </a:fld>
            <a:endParaRPr lang="en-US"/>
          </a:p>
        </p:txBody>
      </p:sp>
    </p:spTree>
    <p:extLst>
      <p:ext uri="{BB962C8B-B14F-4D97-AF65-F5344CB8AC3E}">
        <p14:creationId xmlns:p14="http://schemas.microsoft.com/office/powerpoint/2010/main" val="1808404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0C8129-A58C-E34D-9D6D-8654199073D6}" type="slidenum">
              <a:rPr lang="en-US" smtClean="0"/>
              <a:t>9</a:t>
            </a:fld>
            <a:endParaRPr lang="en-US"/>
          </a:p>
        </p:txBody>
      </p:sp>
    </p:spTree>
    <p:extLst>
      <p:ext uri="{BB962C8B-B14F-4D97-AF65-F5344CB8AC3E}">
        <p14:creationId xmlns:p14="http://schemas.microsoft.com/office/powerpoint/2010/main" val="948983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762000" y="1447800"/>
            <a:ext cx="7772400" cy="1470025"/>
          </a:xfrm>
        </p:spPr>
        <p:txBody>
          <a:bodyPr/>
          <a:lstStyle>
            <a:lvl1pPr>
              <a:defRPr/>
            </a:lvl1pPr>
          </a:lstStyle>
          <a:p>
            <a:r>
              <a:rPr lang="en-US" b="1" kern="0">
                <a:latin typeface="Museo Slab 700" charset="0"/>
              </a:rPr>
              <a:t>Click to edit Master title style</a:t>
            </a:r>
            <a:endParaRPr lang="en-US" dirty="0"/>
          </a:p>
        </p:txBody>
      </p:sp>
      <p:sp>
        <p:nvSpPr>
          <p:cNvPr id="20483" name="Rectangle 3"/>
          <p:cNvSpPr>
            <a:spLocks noGrp="1" noChangeArrowheads="1"/>
          </p:cNvSpPr>
          <p:nvPr>
            <p:ph type="subTitle" idx="1"/>
          </p:nvPr>
        </p:nvSpPr>
        <p:spPr>
          <a:xfrm>
            <a:off x="1447800" y="2895600"/>
            <a:ext cx="6400800" cy="1752600"/>
          </a:xfrm>
        </p:spPr>
        <p:txBody>
          <a:bodyPr/>
          <a:lstStyle>
            <a:lvl1pPr marL="0" indent="0" algn="ctr">
              <a:buFontTx/>
              <a:buNone/>
              <a:defRPr sz="2800"/>
            </a:lvl1pPr>
          </a:lstStyle>
          <a:p>
            <a:r>
              <a:rPr lang="en-US"/>
              <a:t>Click to edit Master subtitle style</a:t>
            </a:r>
            <a:endParaRPr lang="en-US" dirty="0"/>
          </a:p>
        </p:txBody>
      </p:sp>
      <p:sp>
        <p:nvSpPr>
          <p:cNvPr id="6" name="Rectangle 4"/>
          <p:cNvSpPr>
            <a:spLocks noGrp="1" noChangeArrowheads="1"/>
          </p:cNvSpPr>
          <p:nvPr>
            <p:ph type="dt" sz="half" idx="10"/>
          </p:nvPr>
        </p:nvSpPr>
        <p:spPr/>
        <p:txBody>
          <a:bodyPr/>
          <a:lstStyle>
            <a:lvl1pPr>
              <a:defRPr smtClean="0"/>
            </a:lvl1pPr>
          </a:lstStyle>
          <a:p>
            <a:pPr>
              <a:defRPr/>
            </a:pPr>
            <a:endParaRPr lang="en-US"/>
          </a:p>
        </p:txBody>
      </p:sp>
      <p:sp>
        <p:nvSpPr>
          <p:cNvPr id="7" name="Rectangle 5"/>
          <p:cNvSpPr>
            <a:spLocks noGrp="1" noChangeArrowheads="1"/>
          </p:cNvSpPr>
          <p:nvPr>
            <p:ph type="ftr" sz="quarter" idx="11"/>
          </p:nvPr>
        </p:nvSpPr>
        <p:spPr/>
        <p:txBody>
          <a:bodyPr/>
          <a:lstStyle>
            <a:lvl1pPr>
              <a:defRPr smtClean="0"/>
            </a:lvl1pPr>
          </a:lstStyle>
          <a:p>
            <a:pPr>
              <a:defRPr/>
            </a:pPr>
            <a:endParaRPr lang="en-US"/>
          </a:p>
        </p:txBody>
      </p:sp>
      <p:sp>
        <p:nvSpPr>
          <p:cNvPr id="8" name="Rectangle 6"/>
          <p:cNvSpPr>
            <a:spLocks noGrp="1" noChangeArrowheads="1"/>
          </p:cNvSpPr>
          <p:nvPr>
            <p:ph type="sldNum" sz="quarter" idx="12"/>
          </p:nvPr>
        </p:nvSpPr>
        <p:spPr/>
        <p:txBody>
          <a:bodyPr/>
          <a:lstStyle>
            <a:lvl1pPr>
              <a:defRPr smtClean="0"/>
            </a:lvl1pPr>
          </a:lstStyle>
          <a:p>
            <a:pPr>
              <a:defRPr/>
            </a:pPr>
            <a:fld id="{48134FC5-AC40-40E7-B127-DE6D2C19E6A7}" type="slidenum">
              <a:rPr lang="en-US"/>
              <a:pPr>
                <a:defRPr/>
              </a:pPr>
              <a:t>‹#›</a:t>
            </a:fld>
            <a:endParaRPr lang="en-US"/>
          </a:p>
        </p:txBody>
      </p:sp>
      <p:pic>
        <p:nvPicPr>
          <p:cNvPr id="9" name="Picture 8"/>
          <p:cNvPicPr>
            <a:picLocks noChangeAspect="1"/>
          </p:cNvPicPr>
          <p:nvPr userDrawn="1"/>
        </p:nvPicPr>
        <p:blipFill>
          <a:blip r:embed="rId2"/>
          <a:stretch>
            <a:fillRect/>
          </a:stretch>
        </p:blipFill>
        <p:spPr>
          <a:xfrm>
            <a:off x="2514600" y="4482049"/>
            <a:ext cx="4241426" cy="1552793"/>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rPr>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482684-3E19-4047-A916-BCDA6771099E}"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b="1" kern="0">
                <a:latin typeface="Museo Slab 700" charset="0"/>
              </a:rPr>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12ABAB-EE1A-4B8D-A77A-27EB0FDAB820}"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rPr>
              <a:t>Click to edit Master title style</a:t>
            </a:r>
            <a:endParaRPr lang="en-US" kern="0"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2CCC4E-2EED-4E2B-B6E0-39AAFF7F1EDD}"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b="1" kern="0">
                <a:latin typeface="Museo Slab 700" charset="0"/>
              </a:rPr>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BFE238-80CA-493A-A607-00F8ED31B864}"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rPr>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2836F1-E1D0-4654-B37B-0B89641BFEE3}"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b="1" kern="0">
                <a:latin typeface="Museo Slab 700" charset="0"/>
              </a:rPr>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6C5B1CC-486D-47F1-BA5D-EE5EB59B34D4}"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kern="0">
                <a:latin typeface="Museo Slab 700" charset="0"/>
              </a:rPr>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3CA1E7-0D5D-4C3B-A032-67A0C96024C4}"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41AE1B-AB52-465D-B0EC-5EE579E63F95}"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b="1" kern="0">
                <a:latin typeface="Museo Slab 700" charset="0"/>
              </a:rPr>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C238FB-6C01-40F9-B2F2-548E12ACC2F5}"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b="1" kern="0">
                <a:latin typeface="Museo Slab 700" charset="0"/>
              </a:rPr>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DDE157-BA68-4A56-B5A5-62C4C5065F25}"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b="1" kern="0">
                <a:latin typeface="Museo Slab 700" charset="0"/>
              </a:rPr>
              <a:t>Click to edit Master title style</a:t>
            </a:r>
            <a:endParaRPr lang="en-US" dirty="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74E9FC09-72D6-4106-AB3C-0B9FB96EE01C}" type="slidenum">
              <a:rPr lang="en-US"/>
              <a:pPr>
                <a:defRPr/>
              </a:pPr>
              <a:t>‹#›</a:t>
            </a:fld>
            <a:endParaRPr lang="en-US"/>
          </a:p>
        </p:txBody>
      </p:sp>
      <p:pic>
        <p:nvPicPr>
          <p:cNvPr id="9" name="Picture 8"/>
          <p:cNvPicPr>
            <a:picLocks noChangeAspect="1"/>
          </p:cNvPicPr>
          <p:nvPr userDrawn="1"/>
        </p:nvPicPr>
        <p:blipFill>
          <a:blip r:embed="rId13"/>
          <a:stretch>
            <a:fillRect/>
          </a:stretch>
        </p:blipFill>
        <p:spPr>
          <a:xfrm>
            <a:off x="6244995" y="5270917"/>
            <a:ext cx="2475143" cy="90615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500"/>
                                        <p:tgtEl>
                                          <p:spTgt spid="1027">
                                            <p:txEl>
                                              <p:pRg st="0" end="0"/>
                                            </p:txEl>
                                          </p:spTgt>
                                        </p:tgtEl>
                                      </p:cBhvr>
                                    </p:animEffect>
                                    <p:anim calcmode="lin" valueType="num">
                                      <p:cBhvr>
                                        <p:cTn id="15"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27">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Effect transition="in" filter="fade">
                                      <p:cBhvr>
                                        <p:cTn id="19" dur="500"/>
                                        <p:tgtEl>
                                          <p:spTgt spid="1027">
                                            <p:txEl>
                                              <p:pRg st="1" end="1"/>
                                            </p:txEl>
                                          </p:spTgt>
                                        </p:tgtEl>
                                      </p:cBhvr>
                                    </p:animEffect>
                                    <p:anim calcmode="lin" valueType="num">
                                      <p:cBhvr>
                                        <p:cTn id="20"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027">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027">
                                            <p:txEl>
                                              <p:pRg st="2" end="2"/>
                                            </p:txEl>
                                          </p:spTgt>
                                        </p:tgtEl>
                                        <p:attrNameLst>
                                          <p:attrName>style.visibility</p:attrName>
                                        </p:attrNameLst>
                                      </p:cBhvr>
                                      <p:to>
                                        <p:strVal val="visible"/>
                                      </p:to>
                                    </p:set>
                                    <p:animEffect transition="in" filter="fade">
                                      <p:cBhvr>
                                        <p:cTn id="24" dur="500"/>
                                        <p:tgtEl>
                                          <p:spTgt spid="1027">
                                            <p:txEl>
                                              <p:pRg st="2" end="2"/>
                                            </p:txEl>
                                          </p:spTgt>
                                        </p:tgtEl>
                                      </p:cBhvr>
                                    </p:animEffect>
                                    <p:anim calcmode="lin" valueType="num">
                                      <p:cBhvr>
                                        <p:cTn id="25" dur="5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027">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027">
                                            <p:txEl>
                                              <p:pRg st="3" end="3"/>
                                            </p:txEl>
                                          </p:spTgt>
                                        </p:tgtEl>
                                        <p:attrNameLst>
                                          <p:attrName>style.visibility</p:attrName>
                                        </p:attrNameLst>
                                      </p:cBhvr>
                                      <p:to>
                                        <p:strVal val="visible"/>
                                      </p:to>
                                    </p:set>
                                    <p:animEffect transition="in" filter="fade">
                                      <p:cBhvr>
                                        <p:cTn id="29" dur="500"/>
                                        <p:tgtEl>
                                          <p:spTgt spid="1027">
                                            <p:txEl>
                                              <p:pRg st="3" end="3"/>
                                            </p:txEl>
                                          </p:spTgt>
                                        </p:tgtEl>
                                      </p:cBhvr>
                                    </p:animEffect>
                                    <p:anim calcmode="lin" valueType="num">
                                      <p:cBhvr>
                                        <p:cTn id="30" dur="5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027">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027">
                                            <p:txEl>
                                              <p:pRg st="4" end="4"/>
                                            </p:txEl>
                                          </p:spTgt>
                                        </p:tgtEl>
                                        <p:attrNameLst>
                                          <p:attrName>style.visibility</p:attrName>
                                        </p:attrNameLst>
                                      </p:cBhvr>
                                      <p:to>
                                        <p:strVal val="visible"/>
                                      </p:to>
                                    </p:set>
                                    <p:animEffect transition="in" filter="fade">
                                      <p:cBhvr>
                                        <p:cTn id="34" dur="500"/>
                                        <p:tgtEl>
                                          <p:spTgt spid="1027">
                                            <p:txEl>
                                              <p:pRg st="4" end="4"/>
                                            </p:txEl>
                                          </p:spTgt>
                                        </p:tgtEl>
                                      </p:cBhvr>
                                    </p:animEffect>
                                    <p:anim calcmode="lin" valueType="num">
                                      <p:cBhvr>
                                        <p:cTn id="35" dur="5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02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44"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500"/>
                        <p:tgtEl>
                          <p:spTgt spid="1027"/>
                        </p:tgtEl>
                      </p:cBhvr>
                    </p:animEffect>
                    <p:anim calcmode="lin" valueType="num">
                      <p:cBhvr>
                        <p:cTn dur="500" fill="hold"/>
                        <p:tgtEl>
                          <p:spTgt spid="1027"/>
                        </p:tgtEl>
                        <p:attrNameLst>
                          <p:attrName>ppt_x</p:attrName>
                        </p:attrNameLst>
                      </p:cBhvr>
                      <p:tavLst>
                        <p:tav tm="0">
                          <p:val>
                            <p:strVal val="#ppt_x"/>
                          </p:val>
                        </p:tav>
                        <p:tav tm="100000">
                          <p:val>
                            <p:strVal val="#ppt_x"/>
                          </p:val>
                        </p:tav>
                      </p:tavLst>
                    </p:anim>
                    <p:anim calcmode="lin" valueType="num">
                      <p:cBhvr>
                        <p:cTn dur="500" fill="hold"/>
                        <p:tgtEl>
                          <p:spTgt spid="1027"/>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1" fontAlgn="base" hangingPunct="1">
        <a:spcBef>
          <a:spcPct val="0"/>
        </a:spcBef>
        <a:spcAft>
          <a:spcPct val="0"/>
        </a:spcAft>
        <a:defRPr sz="4000" b="0" i="0">
          <a:solidFill>
            <a:srgbClr val="FFCC00"/>
          </a:solidFill>
          <a:latin typeface="Avenir Next Medium" charset="0"/>
          <a:ea typeface="+mj-ea"/>
          <a:cs typeface="+mj-cs"/>
        </a:defRPr>
      </a:lvl1pPr>
      <a:lvl2pPr algn="ctr" rtl="0" eaLnBrk="1" fontAlgn="base" hangingPunct="1">
        <a:spcBef>
          <a:spcPct val="0"/>
        </a:spcBef>
        <a:spcAft>
          <a:spcPct val="0"/>
        </a:spcAft>
        <a:defRPr sz="4000">
          <a:solidFill>
            <a:srgbClr val="FFCC00"/>
          </a:solidFill>
          <a:latin typeface="Gotham-Bold" pitchFamily="2" charset="0"/>
        </a:defRPr>
      </a:lvl2pPr>
      <a:lvl3pPr algn="ctr" rtl="0" eaLnBrk="1" fontAlgn="base" hangingPunct="1">
        <a:spcBef>
          <a:spcPct val="0"/>
        </a:spcBef>
        <a:spcAft>
          <a:spcPct val="0"/>
        </a:spcAft>
        <a:defRPr sz="4000">
          <a:solidFill>
            <a:srgbClr val="FFCC00"/>
          </a:solidFill>
          <a:latin typeface="Gotham-Bold" pitchFamily="2" charset="0"/>
        </a:defRPr>
      </a:lvl3pPr>
      <a:lvl4pPr algn="ctr" rtl="0" eaLnBrk="1" fontAlgn="base" hangingPunct="1">
        <a:spcBef>
          <a:spcPct val="0"/>
        </a:spcBef>
        <a:spcAft>
          <a:spcPct val="0"/>
        </a:spcAft>
        <a:defRPr sz="4000">
          <a:solidFill>
            <a:srgbClr val="FFCC00"/>
          </a:solidFill>
          <a:latin typeface="Gotham-Bold" pitchFamily="2" charset="0"/>
        </a:defRPr>
      </a:lvl4pPr>
      <a:lvl5pPr algn="ctr" rtl="0" eaLnBrk="1" fontAlgn="base" hangingPunct="1">
        <a:spcBef>
          <a:spcPct val="0"/>
        </a:spcBef>
        <a:spcAft>
          <a:spcPct val="0"/>
        </a:spcAft>
        <a:defRPr sz="4000">
          <a:solidFill>
            <a:srgbClr val="FFCC00"/>
          </a:solidFill>
          <a:latin typeface="Gotham-Bold" pitchFamily="2" charset="0"/>
        </a:defRPr>
      </a:lvl5pPr>
      <a:lvl6pPr marL="457200" algn="ctr" rtl="0" eaLnBrk="1" fontAlgn="base" hangingPunct="1">
        <a:spcBef>
          <a:spcPct val="0"/>
        </a:spcBef>
        <a:spcAft>
          <a:spcPct val="0"/>
        </a:spcAft>
        <a:defRPr sz="4000">
          <a:solidFill>
            <a:srgbClr val="FFCC00"/>
          </a:solidFill>
          <a:latin typeface="Gotham-Bold" pitchFamily="2" charset="0"/>
        </a:defRPr>
      </a:lvl6pPr>
      <a:lvl7pPr marL="914400" algn="ctr" rtl="0" eaLnBrk="1" fontAlgn="base" hangingPunct="1">
        <a:spcBef>
          <a:spcPct val="0"/>
        </a:spcBef>
        <a:spcAft>
          <a:spcPct val="0"/>
        </a:spcAft>
        <a:defRPr sz="4000">
          <a:solidFill>
            <a:srgbClr val="FFCC00"/>
          </a:solidFill>
          <a:latin typeface="Gotham-Bold" pitchFamily="2" charset="0"/>
        </a:defRPr>
      </a:lvl7pPr>
      <a:lvl8pPr marL="1371600" algn="ctr" rtl="0" eaLnBrk="1" fontAlgn="base" hangingPunct="1">
        <a:spcBef>
          <a:spcPct val="0"/>
        </a:spcBef>
        <a:spcAft>
          <a:spcPct val="0"/>
        </a:spcAft>
        <a:defRPr sz="4000">
          <a:solidFill>
            <a:srgbClr val="FFCC00"/>
          </a:solidFill>
          <a:latin typeface="Gotham-Bold" pitchFamily="2" charset="0"/>
        </a:defRPr>
      </a:lvl8pPr>
      <a:lvl9pPr marL="1828800" algn="ctr" rtl="0" eaLnBrk="1" fontAlgn="base" hangingPunct="1">
        <a:spcBef>
          <a:spcPct val="0"/>
        </a:spcBef>
        <a:spcAft>
          <a:spcPct val="0"/>
        </a:spcAft>
        <a:defRPr sz="4000">
          <a:solidFill>
            <a:srgbClr val="FFCC00"/>
          </a:solidFill>
          <a:latin typeface="Gotham-Bold" pitchFamily="2" charset="0"/>
        </a:defRPr>
      </a:lvl9pPr>
    </p:titleStyle>
    <p:bodyStyle>
      <a:lvl1pPr marL="342900" indent="-342900" algn="l" rtl="0" eaLnBrk="1" fontAlgn="base" hangingPunct="1">
        <a:spcBef>
          <a:spcPct val="20000"/>
        </a:spcBef>
        <a:spcAft>
          <a:spcPct val="0"/>
        </a:spcAft>
        <a:buChar char="•"/>
        <a:defRPr sz="3200" b="0" i="0">
          <a:solidFill>
            <a:schemeClr val="tx1"/>
          </a:solidFill>
          <a:latin typeface="Avenir Next Regular" charset="0"/>
          <a:ea typeface="+mn-ea"/>
          <a:cs typeface="+mn-cs"/>
        </a:defRPr>
      </a:lvl1pPr>
      <a:lvl2pPr marL="742950" indent="-285750" algn="l" rtl="0" eaLnBrk="1" fontAlgn="base" hangingPunct="1">
        <a:spcBef>
          <a:spcPct val="20000"/>
        </a:spcBef>
        <a:spcAft>
          <a:spcPct val="0"/>
        </a:spcAft>
        <a:buChar char="–"/>
        <a:defRPr sz="2800" b="0" i="0">
          <a:solidFill>
            <a:schemeClr val="tx1"/>
          </a:solidFill>
          <a:latin typeface="Avenir Next Regular" charset="0"/>
        </a:defRPr>
      </a:lvl2pPr>
      <a:lvl3pPr marL="1143000" indent="-228600" algn="l" rtl="0" eaLnBrk="1" fontAlgn="base" hangingPunct="1">
        <a:spcBef>
          <a:spcPct val="20000"/>
        </a:spcBef>
        <a:spcAft>
          <a:spcPct val="0"/>
        </a:spcAft>
        <a:buChar char="•"/>
        <a:defRPr sz="2400" b="0" i="0">
          <a:solidFill>
            <a:schemeClr val="tx1"/>
          </a:solidFill>
          <a:latin typeface="Avenir Next Regular" charset="0"/>
        </a:defRPr>
      </a:lvl3pPr>
      <a:lvl4pPr marL="1600200" indent="-228600" algn="l" rtl="0" eaLnBrk="1" fontAlgn="base" hangingPunct="1">
        <a:spcBef>
          <a:spcPct val="20000"/>
        </a:spcBef>
        <a:spcAft>
          <a:spcPct val="0"/>
        </a:spcAft>
        <a:buChar char="–"/>
        <a:defRPr sz="2000" b="0" i="0">
          <a:solidFill>
            <a:schemeClr val="tx1"/>
          </a:solidFill>
          <a:latin typeface="Avenir Next Regular" charset="0"/>
        </a:defRPr>
      </a:lvl4pPr>
      <a:lvl5pPr marL="2057400" indent="-228600" algn="l" rtl="0" eaLnBrk="1" fontAlgn="base" hangingPunct="1">
        <a:spcBef>
          <a:spcPct val="20000"/>
        </a:spcBef>
        <a:spcAft>
          <a:spcPct val="0"/>
        </a:spcAft>
        <a:buChar char="»"/>
        <a:defRPr sz="2000" b="0" i="0">
          <a:solidFill>
            <a:schemeClr val="tx1"/>
          </a:solidFill>
          <a:latin typeface="Avenir Next Regular"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ordk@ec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fordk@ec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honors.ecu.edu/wp-content/pv-uploads/sites/124/HNRS-2013-Mosier-Spring-2024.pdf" TargetMode="External"/><Relationship Id="rId2" Type="http://schemas.openxmlformats.org/officeDocument/2006/relationships/hyperlink" Target="mailto:fordk@ecu.ed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fordk@ecu.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592A8A"/>
            </a:gs>
            <a:gs pos="100000">
              <a:schemeClr val="bg1"/>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685800"/>
            <a:ext cx="7772400" cy="1752601"/>
          </a:xfrm>
        </p:spPr>
        <p:txBody>
          <a:bodyPr/>
          <a:lstStyle/>
          <a:p>
            <a:pPr eaLnBrk="1" hangingPunct="1"/>
            <a:r>
              <a:rPr lang="en-US" dirty="0"/>
              <a:t>Proposing an Honors College Seminar</a:t>
            </a:r>
            <a:endParaRPr lang="en-US" b="1" dirty="0">
              <a:latin typeface="Museo Slab 700" charset="0"/>
              <a:ea typeface="Museo Slab 700" charset="0"/>
              <a:cs typeface="Museo Slab 700" charset="0"/>
            </a:endParaRPr>
          </a:p>
        </p:txBody>
      </p:sp>
      <p:sp>
        <p:nvSpPr>
          <p:cNvPr id="2051" name="Rectangle 3"/>
          <p:cNvSpPr>
            <a:spLocks noGrp="1" noChangeArrowheads="1"/>
          </p:cNvSpPr>
          <p:nvPr>
            <p:ph type="subTitle" idx="1"/>
          </p:nvPr>
        </p:nvSpPr>
        <p:spPr>
          <a:xfrm>
            <a:off x="1371600" y="2438401"/>
            <a:ext cx="6400800" cy="2057399"/>
          </a:xfrm>
        </p:spPr>
        <p:txBody>
          <a:bodyPr/>
          <a:lstStyle/>
          <a:p>
            <a:r>
              <a:rPr lang="en-US" sz="2400" dirty="0"/>
              <a:t>Katie Ford</a:t>
            </a:r>
          </a:p>
          <a:p>
            <a:r>
              <a:rPr lang="en-US" sz="2400" dirty="0"/>
              <a:t>Associate Dean, Honors; Director of Brinkley-Lane Scholars</a:t>
            </a:r>
          </a:p>
          <a:p>
            <a:r>
              <a:rPr lang="en-US" sz="2400" dirty="0">
                <a:hlinkClick r:id="rId2"/>
              </a:rPr>
              <a:t>fordk@ecu.edu</a:t>
            </a:r>
            <a:r>
              <a:rPr lang="en-US" sz="2400" dirty="0"/>
              <a:t> </a:t>
            </a:r>
          </a:p>
          <a:p>
            <a:pPr eaLnBrk="1" hangingPunct="1"/>
            <a:endParaRPr lang="en-US" sz="2400" dirty="0">
              <a:latin typeface="Avenir Next" charset="0"/>
              <a:ea typeface="Avenir Next" charset="0"/>
              <a:cs typeface="Avenir Next"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Effect transition="in" filter="fade">
                                      <p:cBhvr>
                                        <p:cTn id="7" dur="1000"/>
                                        <p:tgtEl>
                                          <p:spTgt spid="2051">
                                            <p:txEl>
                                              <p:pRg st="0" end="0"/>
                                            </p:txEl>
                                          </p:spTgt>
                                        </p:tgtEl>
                                      </p:cBhvr>
                                    </p:animEffect>
                                    <p:anim calcmode="lin" valueType="num">
                                      <p:cBhvr>
                                        <p:cTn id="8" dur="10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1">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51">
                                            <p:txEl>
                                              <p:pRg st="1" end="1"/>
                                            </p:txEl>
                                          </p:spTgt>
                                        </p:tgtEl>
                                        <p:attrNameLst>
                                          <p:attrName>style.visibility</p:attrName>
                                        </p:attrNameLst>
                                      </p:cBhvr>
                                      <p:to>
                                        <p:strVal val="visible"/>
                                      </p:to>
                                    </p:set>
                                    <p:animEffect transition="in" filter="fade">
                                      <p:cBhvr>
                                        <p:cTn id="12" dur="1000"/>
                                        <p:tgtEl>
                                          <p:spTgt spid="2051">
                                            <p:txEl>
                                              <p:pRg st="1" end="1"/>
                                            </p:txEl>
                                          </p:spTgt>
                                        </p:tgtEl>
                                      </p:cBhvr>
                                    </p:animEffect>
                                    <p:anim calcmode="lin" valueType="num">
                                      <p:cBhvr>
                                        <p:cTn id="13" dur="10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051">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51">
                                            <p:txEl>
                                              <p:pRg st="2" end="2"/>
                                            </p:txEl>
                                          </p:spTgt>
                                        </p:tgtEl>
                                        <p:attrNameLst>
                                          <p:attrName>style.visibility</p:attrName>
                                        </p:attrNameLst>
                                      </p:cBhvr>
                                      <p:to>
                                        <p:strVal val="visible"/>
                                      </p:to>
                                    </p:set>
                                    <p:animEffect transition="in" filter="fade">
                                      <p:cBhvr>
                                        <p:cTn id="17" dur="1000"/>
                                        <p:tgtEl>
                                          <p:spTgt spid="2051">
                                            <p:txEl>
                                              <p:pRg st="2" end="2"/>
                                            </p:txEl>
                                          </p:spTgt>
                                        </p:tgtEl>
                                      </p:cBhvr>
                                    </p:animEffect>
                                    <p:anim calcmode="lin" valueType="num">
                                      <p:cBhvr>
                                        <p:cTn id="18" dur="1000" fill="hold"/>
                                        <p:tgtEl>
                                          <p:spTgt spid="20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05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BB58F-03CC-A54C-0409-60BE88EC3BBB}"/>
              </a:ext>
            </a:extLst>
          </p:cNvPr>
          <p:cNvSpPr>
            <a:spLocks noGrp="1"/>
          </p:cNvSpPr>
          <p:nvPr>
            <p:ph type="title"/>
          </p:nvPr>
        </p:nvSpPr>
        <p:spPr/>
        <p:txBody>
          <a:bodyPr/>
          <a:lstStyle/>
          <a:p>
            <a:r>
              <a:rPr lang="en-US" dirty="0"/>
              <a:t>Questions? </a:t>
            </a:r>
          </a:p>
        </p:txBody>
      </p:sp>
      <p:sp>
        <p:nvSpPr>
          <p:cNvPr id="3" name="Content Placeholder 2">
            <a:extLst>
              <a:ext uri="{FF2B5EF4-FFF2-40B4-BE49-F238E27FC236}">
                <a16:creationId xmlns:a16="http://schemas.microsoft.com/office/drawing/2014/main" id="{49F2731A-708D-54E7-DEFF-081A9DC924DA}"/>
              </a:ext>
            </a:extLst>
          </p:cNvPr>
          <p:cNvSpPr>
            <a:spLocks noGrp="1"/>
          </p:cNvSpPr>
          <p:nvPr>
            <p:ph idx="1"/>
          </p:nvPr>
        </p:nvSpPr>
        <p:spPr/>
        <p:txBody>
          <a:bodyPr/>
          <a:lstStyle/>
          <a:p>
            <a:pPr marL="0" indent="0" algn="ctr">
              <a:buNone/>
            </a:pPr>
            <a:endParaRPr lang="en-US" dirty="0"/>
          </a:p>
          <a:p>
            <a:pPr marL="0" indent="0" algn="ctr">
              <a:buNone/>
            </a:pPr>
            <a:r>
              <a:rPr lang="en-US" sz="3200" dirty="0"/>
              <a:t>Contact Katie Ford</a:t>
            </a:r>
          </a:p>
          <a:p>
            <a:pPr marL="0" indent="0" algn="ctr">
              <a:buNone/>
            </a:pPr>
            <a:r>
              <a:rPr lang="en-US" sz="3200" dirty="0">
                <a:hlinkClick r:id="rId2"/>
              </a:rPr>
              <a:t>fordk@ecu.edu</a:t>
            </a:r>
            <a:r>
              <a:rPr lang="en-US" sz="3200" dirty="0"/>
              <a:t> </a:t>
            </a:r>
          </a:p>
          <a:p>
            <a:pPr marL="0" indent="0" algn="ctr">
              <a:buNone/>
            </a:pPr>
            <a:endParaRPr lang="en-US"/>
          </a:p>
          <a:p>
            <a:pPr marL="0" indent="0" algn="ctr">
              <a:buNone/>
            </a:pPr>
            <a:endParaRPr lang="en-US" dirty="0"/>
          </a:p>
          <a:p>
            <a:pPr marL="0" indent="0" algn="ctr">
              <a:buNone/>
            </a:pPr>
            <a:r>
              <a:rPr lang="en-US" sz="3200" dirty="0"/>
              <a:t>Deadline for Spring 2026: March 1, 2025</a:t>
            </a:r>
          </a:p>
          <a:p>
            <a:pPr algn="ctr"/>
            <a:endParaRPr lang="en-US" dirty="0"/>
          </a:p>
        </p:txBody>
      </p:sp>
    </p:spTree>
    <p:extLst>
      <p:ext uri="{BB962C8B-B14F-4D97-AF65-F5344CB8AC3E}">
        <p14:creationId xmlns:p14="http://schemas.microsoft.com/office/powerpoint/2010/main" val="346876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7DFFF-DC8B-FA93-11BA-AD7A8E74D7F5}"/>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6E136F8A-82EA-EF17-3743-95CF29DE9064}"/>
              </a:ext>
            </a:extLst>
          </p:cNvPr>
          <p:cNvSpPr>
            <a:spLocks noGrp="1"/>
          </p:cNvSpPr>
          <p:nvPr>
            <p:ph idx="1"/>
          </p:nvPr>
        </p:nvSpPr>
        <p:spPr/>
        <p:txBody>
          <a:bodyPr/>
          <a:lstStyle/>
          <a:p>
            <a:r>
              <a:rPr lang="en-US" dirty="0"/>
              <a:t>What is an Honors Seminar</a:t>
            </a:r>
          </a:p>
          <a:p>
            <a:r>
              <a:rPr lang="en-US" dirty="0"/>
              <a:t>Components of an Honors seminar</a:t>
            </a:r>
          </a:p>
          <a:p>
            <a:r>
              <a:rPr lang="en-US" dirty="0"/>
              <a:t>Who takes an Honors Seminar</a:t>
            </a:r>
          </a:p>
          <a:p>
            <a:r>
              <a:rPr lang="en-US" dirty="0"/>
              <a:t>Examples</a:t>
            </a:r>
          </a:p>
          <a:p>
            <a:r>
              <a:rPr lang="en-US" dirty="0"/>
              <a:t>Seminar Proposal</a:t>
            </a:r>
          </a:p>
        </p:txBody>
      </p:sp>
    </p:spTree>
    <p:extLst>
      <p:ext uri="{BB962C8B-B14F-4D97-AF65-F5344CB8AC3E}">
        <p14:creationId xmlns:p14="http://schemas.microsoft.com/office/powerpoint/2010/main" val="369961845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a:t>What is an Honors Seminar? </a:t>
            </a:r>
          </a:p>
        </p:txBody>
      </p:sp>
      <p:sp>
        <p:nvSpPr>
          <p:cNvPr id="3075" name="Rectangle 3"/>
          <p:cNvSpPr>
            <a:spLocks noGrp="1" noChangeArrowheads="1"/>
          </p:cNvSpPr>
          <p:nvPr>
            <p:ph type="body" idx="1"/>
          </p:nvPr>
        </p:nvSpPr>
        <p:spPr/>
        <p:txBody>
          <a:bodyPr/>
          <a:lstStyle/>
          <a:p>
            <a:pPr marL="0" indent="0">
              <a:buNone/>
            </a:pPr>
            <a:r>
              <a:rPr lang="en-US" sz="2400" dirty="0"/>
              <a:t>An Honors seminar is a unique course experiences that allow students to pursue a variety of interesting topics in a discussion-based setting. </a:t>
            </a:r>
          </a:p>
          <a:p>
            <a:pPr marL="0" indent="0">
              <a:buNone/>
            </a:pPr>
            <a:endParaRPr lang="en-US" sz="1400" dirty="0"/>
          </a:p>
          <a:p>
            <a:pPr marL="0" indent="0">
              <a:buNone/>
            </a:pPr>
            <a:r>
              <a:rPr lang="en-US" sz="2400" dirty="0"/>
              <a:t>Seminars encourage students to pursue study in areas that they may not otherwise have access to. </a:t>
            </a:r>
          </a:p>
          <a:p>
            <a:pPr marL="0" indent="0">
              <a:buNone/>
            </a:pPr>
            <a:endParaRPr lang="en-US" sz="1400" dirty="0"/>
          </a:p>
          <a:p>
            <a:pPr marL="0" indent="0">
              <a:buNone/>
            </a:pPr>
            <a:r>
              <a:rPr lang="en-US" sz="2400" dirty="0"/>
              <a:t>Seminars give faculty the opportunity to teach on innovative topics and to teach to a small group of students.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075">
                                            <p:txEl>
                                              <p:pRg st="0" end="0"/>
                                            </p:txEl>
                                          </p:spTgt>
                                        </p:tgtEl>
                                        <p:attrNameLst>
                                          <p:attrName>style.visibility</p:attrName>
                                        </p:attrNameLst>
                                      </p:cBhvr>
                                      <p:to>
                                        <p:strVal val="visible"/>
                                      </p:to>
                                    </p:set>
                                    <p:animEffect transition="in" filter="fade">
                                      <p:cBhvr>
                                        <p:cTn id="14" dur="500"/>
                                        <p:tgtEl>
                                          <p:spTgt spid="3075">
                                            <p:txEl>
                                              <p:pRg st="0" end="0"/>
                                            </p:txEl>
                                          </p:spTgt>
                                        </p:tgtEl>
                                      </p:cBhvr>
                                    </p:animEffect>
                                    <p:anim calcmode="lin" valueType="num">
                                      <p:cBhvr>
                                        <p:cTn id="15"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7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Effect transition="in" filter="fade">
                                      <p:cBhvr>
                                        <p:cTn id="21" dur="500"/>
                                        <p:tgtEl>
                                          <p:spTgt spid="3075">
                                            <p:txEl>
                                              <p:pRg st="2" end="2"/>
                                            </p:txEl>
                                          </p:spTgt>
                                        </p:tgtEl>
                                      </p:cBhvr>
                                    </p:animEffect>
                                    <p:anim calcmode="lin" valueType="num">
                                      <p:cBhvr>
                                        <p:cTn id="22"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07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3075">
                                            <p:txEl>
                                              <p:pRg st="4" end="4"/>
                                            </p:txEl>
                                          </p:spTgt>
                                        </p:tgtEl>
                                        <p:attrNameLst>
                                          <p:attrName>style.visibility</p:attrName>
                                        </p:attrNameLst>
                                      </p:cBhvr>
                                      <p:to>
                                        <p:strVal val="visible"/>
                                      </p:to>
                                    </p:set>
                                    <p:animEffect transition="in" filter="fade">
                                      <p:cBhvr>
                                        <p:cTn id="28" dur="500"/>
                                        <p:tgtEl>
                                          <p:spTgt spid="3075">
                                            <p:txEl>
                                              <p:pRg st="4" end="4"/>
                                            </p:txEl>
                                          </p:spTgt>
                                        </p:tgtEl>
                                      </p:cBhvr>
                                    </p:animEffect>
                                    <p:anim calcmode="lin" valueType="num">
                                      <p:cBhvr>
                                        <p:cTn id="29"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07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CE4F-B481-4E77-86DF-990ABA495227}"/>
              </a:ext>
            </a:extLst>
          </p:cNvPr>
          <p:cNvSpPr>
            <a:spLocks noGrp="1"/>
          </p:cNvSpPr>
          <p:nvPr>
            <p:ph type="title"/>
          </p:nvPr>
        </p:nvSpPr>
        <p:spPr/>
        <p:txBody>
          <a:bodyPr/>
          <a:lstStyle/>
          <a:p>
            <a:r>
              <a:rPr lang="en-US" dirty="0"/>
              <a:t>Components of Honors seminars</a:t>
            </a:r>
          </a:p>
        </p:txBody>
      </p:sp>
      <p:sp>
        <p:nvSpPr>
          <p:cNvPr id="3" name="Content Placeholder 2">
            <a:extLst>
              <a:ext uri="{FF2B5EF4-FFF2-40B4-BE49-F238E27FC236}">
                <a16:creationId xmlns:a16="http://schemas.microsoft.com/office/drawing/2014/main" id="{6C2FF325-2C98-1AB3-1B73-B06744AFD435}"/>
              </a:ext>
            </a:extLst>
          </p:cNvPr>
          <p:cNvSpPr>
            <a:spLocks noGrp="1"/>
          </p:cNvSpPr>
          <p:nvPr>
            <p:ph idx="1"/>
          </p:nvPr>
        </p:nvSpPr>
        <p:spPr/>
        <p:txBody>
          <a:bodyPr/>
          <a:lstStyle/>
          <a:p>
            <a:pPr marL="0" indent="0">
              <a:buNone/>
            </a:pPr>
            <a:r>
              <a:rPr lang="en-US" sz="3200" dirty="0"/>
              <a:t>Seminars presuppose very little knowledge of the discipline. </a:t>
            </a:r>
          </a:p>
          <a:p>
            <a:pPr marL="0" indent="0">
              <a:buNone/>
            </a:pPr>
            <a:endParaRPr lang="en-US" sz="1400" dirty="0"/>
          </a:p>
          <a:p>
            <a:pPr marL="0" indent="0">
              <a:buNone/>
            </a:pPr>
            <a:r>
              <a:rPr lang="en-US" sz="3200" dirty="0"/>
              <a:t>Seminars are writing intensive and often satisfy general education and global or domestic diversity credit. </a:t>
            </a:r>
          </a:p>
          <a:p>
            <a:pPr marL="0" indent="0">
              <a:buNone/>
            </a:pPr>
            <a:endParaRPr lang="en-US" sz="1400" dirty="0"/>
          </a:p>
          <a:p>
            <a:pPr marL="0" indent="0">
              <a:buNone/>
            </a:pPr>
            <a:r>
              <a:rPr lang="en-US" dirty="0"/>
              <a:t>S</a:t>
            </a:r>
            <a:r>
              <a:rPr lang="en-US" sz="3200" dirty="0"/>
              <a:t>eminars usually enroll around 15 students</a:t>
            </a:r>
            <a:endParaRPr lang="en-US" dirty="0">
              <a:latin typeface="Avenir Next Medium" charset="0"/>
              <a:ea typeface="Avenir Next Medium" charset="0"/>
              <a:cs typeface="Avenir Next Medium" charset="0"/>
            </a:endParaRPr>
          </a:p>
          <a:p>
            <a:endParaRPr lang="en-US" dirty="0"/>
          </a:p>
        </p:txBody>
      </p:sp>
    </p:spTree>
    <p:extLst>
      <p:ext uri="{BB962C8B-B14F-4D97-AF65-F5344CB8AC3E}">
        <p14:creationId xmlns:p14="http://schemas.microsoft.com/office/powerpoint/2010/main" val="133158761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3AF2-DB5D-6E25-EDBA-1CB0EAD85B34}"/>
              </a:ext>
            </a:extLst>
          </p:cNvPr>
          <p:cNvSpPr>
            <a:spLocks noGrp="1"/>
          </p:cNvSpPr>
          <p:nvPr>
            <p:ph type="title"/>
          </p:nvPr>
        </p:nvSpPr>
        <p:spPr/>
        <p:txBody>
          <a:bodyPr/>
          <a:lstStyle/>
          <a:p>
            <a:r>
              <a:rPr lang="en-US" dirty="0"/>
              <a:t>Who takes an Honors seminar? And why? </a:t>
            </a:r>
          </a:p>
        </p:txBody>
      </p:sp>
      <p:sp>
        <p:nvSpPr>
          <p:cNvPr id="3" name="Content Placeholder 2">
            <a:extLst>
              <a:ext uri="{FF2B5EF4-FFF2-40B4-BE49-F238E27FC236}">
                <a16:creationId xmlns:a16="http://schemas.microsoft.com/office/drawing/2014/main" id="{36293660-10F5-2F27-839C-A40ABCDE173C}"/>
              </a:ext>
            </a:extLst>
          </p:cNvPr>
          <p:cNvSpPr>
            <a:spLocks noGrp="1"/>
          </p:cNvSpPr>
          <p:nvPr>
            <p:ph idx="1"/>
          </p:nvPr>
        </p:nvSpPr>
        <p:spPr/>
        <p:txBody>
          <a:bodyPr/>
          <a:lstStyle/>
          <a:p>
            <a:pPr marL="0" indent="0">
              <a:buNone/>
            </a:pPr>
            <a:r>
              <a:rPr lang="en-US" sz="3200" dirty="0"/>
              <a:t>All Honors students are required to take at least one seminar. </a:t>
            </a:r>
          </a:p>
          <a:p>
            <a:pPr marL="0" indent="0">
              <a:buNone/>
            </a:pPr>
            <a:endParaRPr lang="en-US" dirty="0"/>
          </a:p>
          <a:p>
            <a:pPr marL="0" indent="0">
              <a:buNone/>
            </a:pPr>
            <a:r>
              <a:rPr lang="en-US" dirty="0"/>
              <a:t>Academically strong students</a:t>
            </a:r>
          </a:p>
          <a:p>
            <a:pPr marL="0" indent="0">
              <a:buNone/>
            </a:pPr>
            <a:endParaRPr lang="en-US" sz="3200" dirty="0"/>
          </a:p>
          <a:p>
            <a:pPr marL="0" indent="0">
              <a:buNone/>
            </a:pPr>
            <a:r>
              <a:rPr lang="en-US" sz="3200" dirty="0"/>
              <a:t>Mainly sophomores, juniors, and seniors enroll in Honors seminars. </a:t>
            </a:r>
          </a:p>
          <a:p>
            <a:endParaRPr lang="en-US" dirty="0"/>
          </a:p>
        </p:txBody>
      </p:sp>
    </p:spTree>
    <p:extLst>
      <p:ext uri="{BB962C8B-B14F-4D97-AF65-F5344CB8AC3E}">
        <p14:creationId xmlns:p14="http://schemas.microsoft.com/office/powerpoint/2010/main" val="25869757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5DE68-F19C-9012-99F7-A360D2120C7E}"/>
              </a:ext>
            </a:extLst>
          </p:cNvPr>
          <p:cNvSpPr>
            <a:spLocks noGrp="1"/>
          </p:cNvSpPr>
          <p:nvPr>
            <p:ph type="title"/>
          </p:nvPr>
        </p:nvSpPr>
        <p:spPr/>
        <p:txBody>
          <a:bodyPr/>
          <a:lstStyle/>
          <a:p>
            <a:r>
              <a:rPr lang="en-US" dirty="0"/>
              <a:t>Examples of recent Honors seminars</a:t>
            </a:r>
          </a:p>
        </p:txBody>
      </p:sp>
      <p:sp>
        <p:nvSpPr>
          <p:cNvPr id="3" name="Content Placeholder 2">
            <a:extLst>
              <a:ext uri="{FF2B5EF4-FFF2-40B4-BE49-F238E27FC236}">
                <a16:creationId xmlns:a16="http://schemas.microsoft.com/office/drawing/2014/main" id="{5EACE945-378E-4DC7-B034-B441D46A5393}"/>
              </a:ext>
            </a:extLst>
          </p:cNvPr>
          <p:cNvSpPr>
            <a:spLocks noGrp="1"/>
          </p:cNvSpPr>
          <p:nvPr>
            <p:ph idx="1"/>
          </p:nvPr>
        </p:nvSpPr>
        <p:spPr/>
        <p:txBody>
          <a:bodyPr/>
          <a:lstStyle/>
          <a:p>
            <a:pPr marL="0" indent="0">
              <a:buNone/>
            </a:pPr>
            <a:r>
              <a:rPr lang="en-US" sz="2400" dirty="0"/>
              <a:t>HNRS 2011 (HU, DD): Southern Literature in Film</a:t>
            </a:r>
          </a:p>
          <a:p>
            <a:pPr marL="0" indent="0">
              <a:buNone/>
            </a:pPr>
            <a:endParaRPr lang="en-US" sz="1400" dirty="0"/>
          </a:p>
          <a:p>
            <a:pPr marL="0" indent="0">
              <a:buNone/>
            </a:pPr>
            <a:r>
              <a:rPr lang="en-US" sz="2400" dirty="0"/>
              <a:t>HNRS 2012 (FA, DD): How to Invite Laughter and Applause </a:t>
            </a:r>
          </a:p>
          <a:p>
            <a:pPr marL="0" indent="0">
              <a:buNone/>
            </a:pPr>
            <a:endParaRPr lang="en-US" sz="1400" dirty="0"/>
          </a:p>
          <a:p>
            <a:pPr marL="0" indent="0">
              <a:buNone/>
            </a:pPr>
            <a:r>
              <a:rPr lang="en-US" sz="2400" dirty="0"/>
              <a:t>HNRS 2013 (SO): Becoming Tomorrow's Leader</a:t>
            </a:r>
          </a:p>
          <a:p>
            <a:pPr marL="0" indent="0">
              <a:buNone/>
            </a:pPr>
            <a:endParaRPr lang="en-US" sz="1400" dirty="0"/>
          </a:p>
          <a:p>
            <a:pPr marL="0" indent="0">
              <a:buNone/>
            </a:pPr>
            <a:r>
              <a:rPr lang="en-US" sz="2400" dirty="0"/>
              <a:t>HNRS 2014 (SC, GD): The Molecules That Made Us: Chemistry And The History of The World</a:t>
            </a:r>
          </a:p>
          <a:p>
            <a:pPr marL="0" indent="0">
              <a:buNone/>
            </a:pPr>
            <a:endParaRPr lang="en-US" sz="1400" dirty="0"/>
          </a:p>
          <a:p>
            <a:pPr marL="0" indent="0">
              <a:buNone/>
            </a:pPr>
            <a:r>
              <a:rPr lang="en-US" sz="2400" dirty="0"/>
              <a:t>HNRS 2116: Betting on Sports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5030661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57C56-5D46-93BE-0D66-DA6048C7C7E2}"/>
              </a:ext>
            </a:extLst>
          </p:cNvPr>
          <p:cNvSpPr>
            <a:spLocks noGrp="1"/>
          </p:cNvSpPr>
          <p:nvPr>
            <p:ph type="title"/>
          </p:nvPr>
        </p:nvSpPr>
        <p:spPr>
          <a:xfrm>
            <a:off x="457200" y="609600"/>
            <a:ext cx="8229600" cy="1524000"/>
          </a:xfrm>
        </p:spPr>
        <p:txBody>
          <a:bodyPr/>
          <a:lstStyle/>
          <a:p>
            <a:pPr>
              <a:spcBef>
                <a:spcPts val="0"/>
              </a:spcBef>
              <a:spcAft>
                <a:spcPts val="0"/>
              </a:spcAft>
              <a:tabLst>
                <a:tab pos="2743200" algn="ctr"/>
                <a:tab pos="5486400" algn="r"/>
              </a:tabLst>
            </a:pPr>
            <a:br>
              <a:rPr lang="en-US" sz="2400" b="1" cap="small" dirty="0">
                <a:effectLst/>
                <a:latin typeface="Times New Roman" panose="02020603050405020304" pitchFamily="18" charset="0"/>
                <a:ea typeface="Times New Roman" panose="02020603050405020304" pitchFamily="18" charset="0"/>
              </a:rPr>
            </a:br>
            <a:r>
              <a:rPr lang="en-US" sz="2400" b="1" cap="small" dirty="0">
                <a:effectLst/>
                <a:latin typeface="Times New Roman" panose="02020603050405020304" pitchFamily="18" charset="0"/>
                <a:ea typeface="Times New Roman" panose="02020603050405020304" pitchFamily="18" charset="0"/>
              </a:rPr>
              <a:t>Honors College Seminar Proposal Form for Spring 2026</a:t>
            </a:r>
            <a:br>
              <a:rPr lang="en-US" sz="2400" dirty="0">
                <a:effectLst/>
                <a:latin typeface="Times New Roman" panose="02020603050405020304" pitchFamily="18" charset="0"/>
                <a:ea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rPr>
              <a:t>Deadline: March 1</a:t>
            </a:r>
            <a:r>
              <a:rPr lang="en-US" sz="2400" b="1" baseline="30000" dirty="0">
                <a:effectLst/>
                <a:latin typeface="Times New Roman" panose="02020603050405020304" pitchFamily="18" charset="0"/>
                <a:ea typeface="Times New Roman" panose="02020603050405020304" pitchFamily="18" charset="0"/>
              </a:rPr>
              <a:t>st</a:t>
            </a:r>
            <a:r>
              <a:rPr lang="en-US" sz="2400" b="1" dirty="0">
                <a:effectLst/>
                <a:latin typeface="Times New Roman" panose="02020603050405020304" pitchFamily="18" charset="0"/>
                <a:ea typeface="Times New Roman" panose="02020603050405020304" pitchFamily="18" charset="0"/>
              </a:rPr>
              <a:t>, 2025</a:t>
            </a:r>
            <a:br>
              <a:rPr lang="en-US" sz="2400" b="1" dirty="0">
                <a:effectLst/>
                <a:latin typeface="Times New Roman" panose="02020603050405020304" pitchFamily="18" charset="0"/>
                <a:ea typeface="Times New Roman" panose="02020603050405020304" pitchFamily="18" charset="0"/>
              </a:rPr>
            </a:br>
            <a:r>
              <a:rPr lang="en-US" sz="1800" b="1" dirty="0">
                <a:effectLst/>
                <a:latin typeface="Times New Roman" panose="02020603050405020304" pitchFamily="18" charset="0"/>
                <a:ea typeface="Times New Roman" panose="02020603050405020304" pitchFamily="18" charset="0"/>
              </a:rPr>
              <a:t>Email to: Katherine Ford, </a:t>
            </a:r>
            <a:r>
              <a:rPr lang="en-US" sz="1800" b="1" u="sng" dirty="0">
                <a:solidFill>
                  <a:srgbClr val="0000FF"/>
                </a:solidFill>
                <a:effectLst/>
                <a:latin typeface="Times New Roman" panose="02020603050405020304" pitchFamily="18" charset="0"/>
                <a:ea typeface="Times New Roman" panose="02020603050405020304" pitchFamily="18" charset="0"/>
                <a:hlinkClick r:id="rId2"/>
              </a:rPr>
              <a:t>fordk@ecu.edu</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12DA387-BA33-F72B-2CE8-CD5611E4DB14}"/>
              </a:ext>
            </a:extLst>
          </p:cNvPr>
          <p:cNvSpPr>
            <a:spLocks noGrp="1"/>
          </p:cNvSpPr>
          <p:nvPr>
            <p:ph idx="1"/>
          </p:nvPr>
        </p:nvSpPr>
        <p:spPr>
          <a:xfrm>
            <a:off x="457200" y="2362200"/>
            <a:ext cx="8229600" cy="3763963"/>
          </a:xfrm>
        </p:spPr>
        <p:txBody>
          <a:bodyPr/>
          <a:lstStyle/>
          <a:p>
            <a:pPr marL="0" marR="0" indent="0">
              <a:spcBef>
                <a:spcPts val="0"/>
              </a:spcBef>
              <a:spcAft>
                <a:spcPts val="0"/>
              </a:spcAft>
              <a:buNone/>
              <a:tabLst>
                <a:tab pos="457200" algn="l"/>
              </a:tabLst>
            </a:pPr>
            <a:r>
              <a:rPr lang="en-US" sz="1800" dirty="0">
                <a:effectLst/>
                <a:latin typeface="Times New Roman" panose="02020603050405020304" pitchFamily="18" charset="0"/>
                <a:ea typeface="Times New Roman" panose="02020603050405020304" pitchFamily="18" charset="0"/>
              </a:rPr>
              <a:t>What to include in your submission: </a:t>
            </a:r>
          </a:p>
          <a:p>
            <a:pPr marL="0" marR="0">
              <a:spcBef>
                <a:spcPts val="0"/>
              </a:spcBef>
              <a:spcAft>
                <a:spcPts val="0"/>
              </a:spcAft>
              <a:tabLst>
                <a:tab pos="457200"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800" dirty="0">
                <a:effectLst/>
                <a:latin typeface="Times New Roman" panose="02020603050405020304" pitchFamily="18" charset="0"/>
                <a:ea typeface="Times New Roman" panose="02020603050405020304" pitchFamily="18" charset="0"/>
              </a:rPr>
              <a:t>Page 2 of this form with your answers</a:t>
            </a:r>
          </a:p>
          <a:p>
            <a:pPr marL="342900" marR="0" lvl="0" indent="-342900">
              <a:spcBef>
                <a:spcPts val="0"/>
              </a:spcBef>
              <a:spcAft>
                <a:spcPts val="0"/>
              </a:spcAft>
              <a:buFont typeface="+mj-lt"/>
              <a:buAutoNum type="arabicPeriod"/>
              <a:tabLst>
                <a:tab pos="457200" algn="l"/>
              </a:tabLst>
            </a:pPr>
            <a:r>
              <a:rPr lang="en-US" sz="1800" dirty="0">
                <a:effectLst/>
                <a:latin typeface="Times New Roman" panose="02020603050405020304" pitchFamily="18" charset="0"/>
                <a:ea typeface="Times New Roman" panose="02020603050405020304" pitchFamily="18" charset="0"/>
              </a:rPr>
              <a:t>Letter of support from your respective chair/department head.</a:t>
            </a:r>
          </a:p>
          <a:p>
            <a:pPr marL="342900" marR="0" lvl="0" indent="-342900">
              <a:spcBef>
                <a:spcPts val="0"/>
              </a:spcBef>
              <a:spcAft>
                <a:spcPts val="0"/>
              </a:spcAft>
              <a:buFont typeface="+mj-lt"/>
              <a:buAutoNum type="arabicPeriod"/>
              <a:tabLst>
                <a:tab pos="457200" algn="l"/>
              </a:tabLst>
            </a:pPr>
            <a:r>
              <a:rPr lang="en-US" sz="1800" dirty="0">
                <a:effectLst/>
                <a:latin typeface="Times New Roman" panose="02020603050405020304" pitchFamily="18" charset="0"/>
                <a:ea typeface="Times New Roman" panose="02020603050405020304" pitchFamily="18" charset="0"/>
              </a:rPr>
              <a:t>Honors Seminar syllabus: </a:t>
            </a:r>
          </a:p>
          <a:p>
            <a:pPr marL="457200" marR="0">
              <a:spcBef>
                <a:spcPts val="0"/>
              </a:spcBef>
              <a:spcAft>
                <a:spcPts val="0"/>
              </a:spcAft>
            </a:pPr>
            <a:r>
              <a:rPr lang="en-US" sz="1800" u="sng" dirty="0">
                <a:solidFill>
                  <a:srgbClr val="0000FF"/>
                </a:solidFill>
                <a:effectLst/>
                <a:latin typeface="Times New Roman" panose="02020603050405020304" pitchFamily="18" charset="0"/>
                <a:ea typeface="Times New Roman" panose="02020603050405020304" pitchFamily="18" charset="0"/>
                <a:hlinkClick r:id="rId3"/>
              </a:rPr>
              <a:t>Linked is an example of a syllabus</a:t>
            </a:r>
            <a:r>
              <a:rPr lang="en-US" sz="1800" dirty="0">
                <a:effectLst/>
                <a:latin typeface="Times New Roman" panose="02020603050405020304" pitchFamily="18" charset="0"/>
                <a:ea typeface="Times New Roman" panose="02020603050405020304" pitchFamily="18" charset="0"/>
              </a:rPr>
              <a:t> with course learning outcomes that follows the format presented. This example is from a syllabus for a Spring 2024 Social Sciences Honors Seminar. This example contains the additional introductory text about General Education required in the syllabus that is not required in the list of course outcomes presented above.  </a:t>
            </a:r>
          </a:p>
          <a:p>
            <a:endParaRPr lang="en-US" dirty="0"/>
          </a:p>
        </p:txBody>
      </p:sp>
    </p:spTree>
    <p:extLst>
      <p:ext uri="{BB962C8B-B14F-4D97-AF65-F5344CB8AC3E}">
        <p14:creationId xmlns:p14="http://schemas.microsoft.com/office/powerpoint/2010/main" val="133481998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61AA7-FD09-49B9-D7F6-3DF9CB601D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62E98E-3803-A5E5-82EF-F922C08ADDFC}"/>
              </a:ext>
            </a:extLst>
          </p:cNvPr>
          <p:cNvSpPr>
            <a:spLocks noGrp="1"/>
          </p:cNvSpPr>
          <p:nvPr>
            <p:ph type="title"/>
          </p:nvPr>
        </p:nvSpPr>
        <p:spPr>
          <a:xfrm>
            <a:off x="457200" y="274638"/>
            <a:ext cx="8229600" cy="1554162"/>
          </a:xfrm>
        </p:spPr>
        <p:txBody>
          <a:bodyPr/>
          <a:lstStyle/>
          <a:p>
            <a:pPr>
              <a:spcBef>
                <a:spcPts val="0"/>
              </a:spcBef>
              <a:spcAft>
                <a:spcPts val="0"/>
              </a:spcAft>
              <a:tabLst>
                <a:tab pos="2743200" algn="ctr"/>
                <a:tab pos="5486400" algn="r"/>
              </a:tabLst>
            </a:pPr>
            <a:br>
              <a:rPr lang="en-US" sz="2400" b="1" cap="small" dirty="0">
                <a:effectLst/>
                <a:latin typeface="Times New Roman" panose="02020603050405020304" pitchFamily="18" charset="0"/>
                <a:ea typeface="Times New Roman" panose="02020603050405020304" pitchFamily="18" charset="0"/>
              </a:rPr>
            </a:br>
            <a:r>
              <a:rPr lang="en-US" sz="2400" b="1" cap="small" dirty="0">
                <a:effectLst/>
                <a:latin typeface="Times New Roman" panose="02020603050405020304" pitchFamily="18" charset="0"/>
                <a:ea typeface="Times New Roman" panose="02020603050405020304" pitchFamily="18" charset="0"/>
              </a:rPr>
              <a:t>Honors College Seminar Proposal Form for Spring 2026</a:t>
            </a:r>
            <a:br>
              <a:rPr lang="en-US" sz="2400" dirty="0">
                <a:effectLst/>
                <a:latin typeface="Times New Roman" panose="02020603050405020304" pitchFamily="18" charset="0"/>
                <a:ea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rPr>
              <a:t>Deadline: March 1</a:t>
            </a:r>
            <a:r>
              <a:rPr lang="en-US" sz="2400" b="1" baseline="30000" dirty="0">
                <a:effectLst/>
                <a:latin typeface="Times New Roman" panose="02020603050405020304" pitchFamily="18" charset="0"/>
                <a:ea typeface="Times New Roman" panose="02020603050405020304" pitchFamily="18" charset="0"/>
              </a:rPr>
              <a:t>st</a:t>
            </a:r>
            <a:r>
              <a:rPr lang="en-US" sz="2400" b="1" dirty="0">
                <a:effectLst/>
                <a:latin typeface="Times New Roman" panose="02020603050405020304" pitchFamily="18" charset="0"/>
                <a:ea typeface="Times New Roman" panose="02020603050405020304" pitchFamily="18" charset="0"/>
              </a:rPr>
              <a:t>, 2025</a:t>
            </a:r>
            <a:br>
              <a:rPr lang="en-US" sz="2400" b="1" dirty="0">
                <a:effectLst/>
                <a:latin typeface="Times New Roman" panose="02020603050405020304" pitchFamily="18" charset="0"/>
                <a:ea typeface="Times New Roman" panose="02020603050405020304" pitchFamily="18" charset="0"/>
              </a:rPr>
            </a:br>
            <a:r>
              <a:rPr lang="en-US" sz="1800" b="1" dirty="0">
                <a:effectLst/>
                <a:latin typeface="Times New Roman" panose="02020603050405020304" pitchFamily="18" charset="0"/>
                <a:ea typeface="Times New Roman" panose="02020603050405020304" pitchFamily="18" charset="0"/>
              </a:rPr>
              <a:t>Email to: Katherine Ford, </a:t>
            </a:r>
            <a:r>
              <a:rPr lang="en-US" sz="1800" b="1" u="sng" dirty="0">
                <a:solidFill>
                  <a:srgbClr val="0000FF"/>
                </a:solidFill>
                <a:effectLst/>
                <a:latin typeface="Times New Roman" panose="02020603050405020304" pitchFamily="18" charset="0"/>
                <a:ea typeface="Times New Roman" panose="02020603050405020304" pitchFamily="18" charset="0"/>
                <a:hlinkClick r:id="rId3"/>
              </a:rPr>
              <a:t>fordk@ecu.edu</a:t>
            </a:r>
            <a:br>
              <a:rPr lang="en-US"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38EC47C6-424C-A2CC-4777-82A8849ACEB2}"/>
              </a:ext>
            </a:extLst>
          </p:cNvPr>
          <p:cNvSpPr>
            <a:spLocks noGrp="1"/>
          </p:cNvSpPr>
          <p:nvPr>
            <p:ph idx="1"/>
          </p:nvPr>
        </p:nvSpPr>
        <p:spPr/>
        <p:txBody>
          <a:bodyPr/>
          <a:lstStyle/>
          <a:p>
            <a:pPr marL="114300" marR="0" indent="0">
              <a:spcBef>
                <a:spcPts val="0"/>
              </a:spcBef>
              <a:spcAft>
                <a:spcPts val="0"/>
              </a:spcAft>
              <a:buNone/>
              <a:tabLst>
                <a:tab pos="457200" algn="l"/>
              </a:tabLst>
            </a:pPr>
            <a:r>
              <a:rPr lang="en-US" sz="1600" dirty="0">
                <a:effectLst/>
                <a:latin typeface="Times New Roman" panose="02020603050405020304" pitchFamily="18" charset="0"/>
                <a:ea typeface="Times New Roman" panose="02020603050405020304" pitchFamily="18" charset="0"/>
              </a:rPr>
              <a:t>The syllabus should contain:</a:t>
            </a:r>
          </a:p>
          <a:p>
            <a:pPr marL="742950" marR="0" lvl="1" indent="-285750">
              <a:spcBef>
                <a:spcPts val="0"/>
              </a:spcBef>
              <a:spcAft>
                <a:spcPts val="0"/>
              </a:spcAft>
              <a:buFont typeface="+mj-lt"/>
              <a:buAutoNum type="alphaLcPeriod"/>
              <a:tabLst>
                <a:tab pos="457200" algn="l"/>
              </a:tabLst>
            </a:pPr>
            <a:r>
              <a:rPr lang="en-US" sz="1600" dirty="0">
                <a:effectLst/>
                <a:latin typeface="Times New Roman" panose="02020603050405020304" pitchFamily="18" charset="0"/>
                <a:ea typeface="Times New Roman" panose="02020603050405020304" pitchFamily="18" charset="0"/>
              </a:rPr>
              <a:t>Course title</a:t>
            </a:r>
          </a:p>
          <a:p>
            <a:pPr marL="742950" marR="0" lvl="1" indent="-285750">
              <a:spcBef>
                <a:spcPts val="0"/>
              </a:spcBef>
              <a:spcAft>
                <a:spcPts val="0"/>
              </a:spcAft>
              <a:buFont typeface="+mj-lt"/>
              <a:buAutoNum type="alphaLcPeriod"/>
              <a:tabLst>
                <a:tab pos="457200" algn="l"/>
              </a:tabLst>
            </a:pPr>
            <a:r>
              <a:rPr lang="en-US" sz="1600" dirty="0">
                <a:effectLst/>
                <a:latin typeface="Times New Roman" panose="02020603050405020304" pitchFamily="18" charset="0"/>
                <a:ea typeface="Times New Roman" panose="02020603050405020304" pitchFamily="18" charset="0"/>
              </a:rPr>
              <a:t>Course description</a:t>
            </a:r>
          </a:p>
          <a:p>
            <a:pPr marL="742950" marR="0" lvl="1" indent="-285750">
              <a:spcBef>
                <a:spcPts val="0"/>
              </a:spcBef>
              <a:spcAft>
                <a:spcPts val="0"/>
              </a:spcAft>
              <a:buFont typeface="+mj-lt"/>
              <a:buAutoNum type="alphaLcPeriod"/>
              <a:tabLst>
                <a:tab pos="457200" algn="l"/>
              </a:tabLst>
            </a:pPr>
            <a:r>
              <a:rPr lang="en-US" sz="1600" dirty="0">
                <a:effectLst/>
                <a:latin typeface="Times New Roman" panose="02020603050405020304" pitchFamily="18" charset="0"/>
                <a:ea typeface="Times New Roman" panose="02020603050405020304" pitchFamily="18" charset="0"/>
              </a:rPr>
              <a:t>Student Learning outcomes: Using Bloom’s taxonomy, course learning outcomes state </a:t>
            </a:r>
            <a:r>
              <a:rPr lang="en-US" sz="1600" i="1" u="sng" dirty="0">
                <a:effectLst/>
                <a:latin typeface="Times New Roman" panose="02020603050405020304" pitchFamily="18" charset="0"/>
                <a:ea typeface="Times New Roman" panose="02020603050405020304" pitchFamily="18" charset="0"/>
              </a:rPr>
              <a:t>what students will be able to </a:t>
            </a:r>
            <a:r>
              <a:rPr lang="en-US" sz="1600" i="1" dirty="0">
                <a:effectLst/>
                <a:latin typeface="Times New Roman" panose="02020603050405020304" pitchFamily="18" charset="0"/>
                <a:ea typeface="Times New Roman" panose="02020603050405020304" pitchFamily="18" charset="0"/>
              </a:rPr>
              <a:t>do</a:t>
            </a:r>
            <a:r>
              <a:rPr lang="en-US" sz="1600" dirty="0">
                <a:effectLst/>
                <a:latin typeface="Times New Roman" panose="02020603050405020304" pitchFamily="18" charset="0"/>
                <a:ea typeface="Times New Roman" panose="02020603050405020304" pitchFamily="18" charset="0"/>
              </a:rPr>
              <a:t> in virtue of successfully completing a course with a specific content (and pedagogy, if appropriate) and will reflect what was stated in the course description. Note that the stated learning outcomes establish the basis for the learning outcomes assessment of the course. Note that having numerous learning outcomes does not increase the number of outcomes assessed by the Honors College.</a:t>
            </a:r>
          </a:p>
          <a:p>
            <a:pPr marL="1143000" marR="0" lvl="2" indent="-228600">
              <a:spcBef>
                <a:spcPts val="0"/>
              </a:spcBef>
              <a:spcAft>
                <a:spcPts val="0"/>
              </a:spcAft>
              <a:buFont typeface="+mj-lt"/>
              <a:buAutoNum type="romanLcPeriod"/>
              <a:tabLst>
                <a:tab pos="457200" algn="l"/>
              </a:tabLst>
            </a:pPr>
            <a:r>
              <a:rPr lang="en-US" sz="1600" dirty="0">
                <a:effectLst/>
                <a:latin typeface="Times New Roman" panose="02020603050405020304" pitchFamily="18" charset="0"/>
                <a:ea typeface="Times New Roman" panose="02020603050405020304" pitchFamily="18" charset="0"/>
              </a:rPr>
              <a:t>With Writing Intensive outcomes credit (mandatory)</a:t>
            </a:r>
          </a:p>
          <a:p>
            <a:pPr marL="1143000" marR="0" lvl="2" indent="-228600">
              <a:spcBef>
                <a:spcPts val="0"/>
              </a:spcBef>
              <a:spcAft>
                <a:spcPts val="0"/>
              </a:spcAft>
              <a:buFont typeface="+mj-lt"/>
              <a:buAutoNum type="romanLcPeriod"/>
              <a:tabLst>
                <a:tab pos="457200" algn="l"/>
              </a:tabLst>
            </a:pPr>
            <a:r>
              <a:rPr lang="en-US" sz="1600" dirty="0">
                <a:effectLst/>
                <a:latin typeface="Times New Roman" panose="02020603050405020304" pitchFamily="18" charset="0"/>
                <a:ea typeface="Times New Roman" panose="02020603050405020304" pitchFamily="18" charset="0"/>
              </a:rPr>
              <a:t>General Education Credit Competency area (if applicable) </a:t>
            </a:r>
          </a:p>
          <a:p>
            <a:pPr marL="1143000" marR="0" lvl="2" indent="-228600">
              <a:spcBef>
                <a:spcPts val="0"/>
              </a:spcBef>
              <a:spcAft>
                <a:spcPts val="0"/>
              </a:spcAft>
              <a:buFont typeface="+mj-lt"/>
              <a:buAutoNum type="romanLcPeriod"/>
              <a:tabLst>
                <a:tab pos="457200" algn="l"/>
              </a:tabLst>
            </a:pPr>
            <a:r>
              <a:rPr lang="en-US" sz="1600">
                <a:effectLst/>
                <a:latin typeface="Times New Roman" panose="02020603050405020304" pitchFamily="18" charset="0"/>
                <a:ea typeface="Times New Roman" panose="02020603050405020304" pitchFamily="18" charset="0"/>
              </a:rPr>
              <a:t> Service-Learning </a:t>
            </a:r>
            <a:r>
              <a:rPr lang="en-US" sz="1600" dirty="0">
                <a:effectLst/>
                <a:latin typeface="Times New Roman" panose="02020603050405020304" pitchFamily="18" charset="0"/>
                <a:ea typeface="Times New Roman" panose="02020603050405020304" pitchFamily="18" charset="0"/>
              </a:rPr>
              <a:t>Designation (if applicable) </a:t>
            </a:r>
          </a:p>
          <a:p>
            <a:pPr marL="1143000" marR="0" lvl="2" indent="-228600">
              <a:spcBef>
                <a:spcPts val="0"/>
              </a:spcBef>
              <a:spcAft>
                <a:spcPts val="0"/>
              </a:spcAft>
              <a:buFont typeface="+mj-lt"/>
              <a:buAutoNum type="romanLcPeriod"/>
              <a:tabLst>
                <a:tab pos="457200" algn="l"/>
              </a:tabLst>
            </a:pPr>
            <a:r>
              <a:rPr lang="en-US" sz="1600" dirty="0">
                <a:effectLst/>
                <a:latin typeface="Times New Roman" panose="02020603050405020304" pitchFamily="18" charset="0"/>
                <a:ea typeface="Times New Roman" panose="02020603050405020304" pitchFamily="18" charset="0"/>
              </a:rPr>
              <a:t>Lab Requirement: (if applicable) required and recommended course materials</a:t>
            </a:r>
          </a:p>
          <a:p>
            <a:pPr marL="742950" marR="0" lvl="1" indent="-285750">
              <a:spcBef>
                <a:spcPts val="0"/>
              </a:spcBef>
              <a:spcAft>
                <a:spcPts val="0"/>
              </a:spcAft>
              <a:buFont typeface="+mj-lt"/>
              <a:buAutoNum type="alphaLcPeriod"/>
              <a:tabLst>
                <a:tab pos="457200" algn="l"/>
              </a:tabLst>
            </a:pPr>
            <a:r>
              <a:rPr lang="en-US" sz="1600" dirty="0">
                <a:effectLst/>
                <a:latin typeface="Times New Roman" panose="02020603050405020304" pitchFamily="18" charset="0"/>
                <a:ea typeface="Times New Roman" panose="02020603050405020304" pitchFamily="18" charset="0"/>
              </a:rPr>
              <a:t>grading policy</a:t>
            </a:r>
          </a:p>
          <a:p>
            <a:pPr marL="742950" marR="0" lvl="1" indent="-285750">
              <a:spcBef>
                <a:spcPts val="0"/>
              </a:spcBef>
              <a:spcAft>
                <a:spcPts val="0"/>
              </a:spcAft>
              <a:buFont typeface="+mj-lt"/>
              <a:buAutoNum type="alphaLcPeriod"/>
              <a:tabLst>
                <a:tab pos="457200" algn="l"/>
              </a:tabLst>
            </a:pPr>
            <a:r>
              <a:rPr lang="en-US" sz="1600" dirty="0">
                <a:effectLst/>
                <a:latin typeface="Times New Roman" panose="02020603050405020304" pitchFamily="18" charset="0"/>
                <a:ea typeface="Times New Roman" panose="02020603050405020304" pitchFamily="18" charset="0"/>
              </a:rPr>
              <a:t>Sample weekly plan</a:t>
            </a:r>
          </a:p>
          <a:p>
            <a:pPr marL="0" marR="0" indent="0">
              <a:spcBef>
                <a:spcPts val="0"/>
              </a:spcBef>
              <a:spcAft>
                <a:spcPts val="0"/>
              </a:spcAft>
              <a:buNone/>
              <a:tabLst>
                <a:tab pos="457200" algn="l"/>
              </a:tabLst>
            </a:pPr>
            <a:br>
              <a:rPr lang="en-US" dirty="0">
                <a:effectLst/>
              </a:rPr>
            </a:br>
            <a:endParaRPr lang="en-US" sz="1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21851057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9AA5-9D2E-51CC-EE1A-29DFB4288D9D}"/>
              </a:ext>
            </a:extLst>
          </p:cNvPr>
          <p:cNvSpPr>
            <a:spLocks noGrp="1"/>
          </p:cNvSpPr>
          <p:nvPr>
            <p:ph type="title"/>
          </p:nvPr>
        </p:nvSpPr>
        <p:spPr/>
        <p:txBody>
          <a:bodyPr/>
          <a:lstStyle/>
          <a:p>
            <a:r>
              <a:rPr lang="en-US" dirty="0"/>
              <a:t>Things to know</a:t>
            </a:r>
          </a:p>
        </p:txBody>
      </p:sp>
      <p:sp>
        <p:nvSpPr>
          <p:cNvPr id="3" name="Content Placeholder 2">
            <a:extLst>
              <a:ext uri="{FF2B5EF4-FFF2-40B4-BE49-F238E27FC236}">
                <a16:creationId xmlns:a16="http://schemas.microsoft.com/office/drawing/2014/main" id="{7CDC1AD0-2BE5-B529-7E57-34ADBDDD90F8}"/>
              </a:ext>
            </a:extLst>
          </p:cNvPr>
          <p:cNvSpPr>
            <a:spLocks noGrp="1"/>
          </p:cNvSpPr>
          <p:nvPr>
            <p:ph idx="1"/>
          </p:nvPr>
        </p:nvSpPr>
        <p:spPr/>
        <p:txBody>
          <a:bodyPr/>
          <a:lstStyle/>
          <a:p>
            <a:r>
              <a:rPr lang="en-US" dirty="0"/>
              <a:t>Title and description</a:t>
            </a:r>
          </a:p>
          <a:p>
            <a:r>
              <a:rPr lang="en-US" dirty="0"/>
              <a:t>Co-teaching</a:t>
            </a:r>
          </a:p>
          <a:p>
            <a:r>
              <a:rPr lang="en-US" dirty="0"/>
              <a:t>Buyout or overload</a:t>
            </a:r>
          </a:p>
          <a:p>
            <a:r>
              <a:rPr lang="en-US" dirty="0"/>
              <a:t>Budget for seminar</a:t>
            </a:r>
          </a:p>
          <a:p>
            <a:r>
              <a:rPr lang="en-US" dirty="0"/>
              <a:t>Choosing time and place</a:t>
            </a:r>
          </a:p>
          <a:p>
            <a:r>
              <a:rPr lang="en-US" dirty="0"/>
              <a:t>Mode of delivery</a:t>
            </a:r>
          </a:p>
          <a:p>
            <a:r>
              <a:rPr lang="en-US" dirty="0"/>
              <a:t>Timeline </a:t>
            </a:r>
            <a:r>
              <a:rPr lang="en-US"/>
              <a:t>of proposal</a:t>
            </a:r>
            <a:endParaRPr lang="en-US" dirty="0"/>
          </a:p>
          <a:p>
            <a:pPr marL="0" indent="0">
              <a:buNone/>
            </a:pPr>
            <a:endParaRPr lang="en-US" dirty="0"/>
          </a:p>
        </p:txBody>
      </p:sp>
    </p:spTree>
    <p:extLst>
      <p:ext uri="{BB962C8B-B14F-4D97-AF65-F5344CB8AC3E}">
        <p14:creationId xmlns:p14="http://schemas.microsoft.com/office/powerpoint/2010/main" val="3128853024"/>
      </p:ext>
    </p:extLst>
  </p:cSld>
  <p:clrMapOvr>
    <a:masterClrMapping/>
  </p:clrMapOvr>
  <p:transition>
    <p:fade/>
  </p:transition>
</p:sld>
</file>

<file path=ppt/theme/theme1.xml><?xml version="1.0" encoding="utf-8"?>
<a:theme xmlns:a="http://schemas.openxmlformats.org/drawingml/2006/main" name="ECU Purple1">
  <a:themeElements>
    <a:clrScheme name="ECU Purpl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CU Purple1">
      <a:majorFont>
        <a:latin typeface="Gotham-Bold"/>
        <a:ea typeface=""/>
        <a:cs typeface=""/>
      </a:majorFont>
      <a:minorFont>
        <a:latin typeface="Gotham-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U Purpl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U Purpl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U Purpl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U Purpl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U Purpl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U Purpl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U Purpl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U Purpl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U Purpl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U Purpl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U Purpl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U Purpl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1" id="{95BBFC42-3E93-B443-9D69-C564CC5C49FB}" vid="{B4755E3D-9C84-D74E-B8CE-B77C6588C6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ECU Purple1</Template>
  <TotalTime>595</TotalTime>
  <Words>596</Words>
  <Application>Microsoft Macintosh PowerPoint</Application>
  <PresentationFormat>On-screen Show (4:3)</PresentationFormat>
  <Paragraphs>79</Paragraphs>
  <Slides>10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Arial</vt:lpstr>
      <vt:lpstr>Avenir Next</vt:lpstr>
      <vt:lpstr>Avenir Next Medium</vt:lpstr>
      <vt:lpstr>Avenir Next Regular</vt:lpstr>
      <vt:lpstr>Gotham-Bold</vt:lpstr>
      <vt:lpstr>Museo Slab 700</vt:lpstr>
      <vt:lpstr>Times New Roman</vt:lpstr>
      <vt:lpstr>ECU Purple1</vt:lpstr>
      <vt:lpstr>Proposing an Honors College Seminar</vt:lpstr>
      <vt:lpstr>Agenda</vt:lpstr>
      <vt:lpstr>What is an Honors Seminar? </vt:lpstr>
      <vt:lpstr>Components of Honors seminars</vt:lpstr>
      <vt:lpstr>Who takes an Honors seminar? And why? </vt:lpstr>
      <vt:lpstr>Examples of recent Honors seminars</vt:lpstr>
      <vt:lpstr> Honors College Seminar Proposal Form for Spring 2026 Deadline: March 1st, 2025 Email to: Katherine Ford, fordk@ecu.edu  </vt:lpstr>
      <vt:lpstr> Honors College Seminar Proposal Form for Spring 2026 Deadline: March 1st, 2025 Email to: Katherine Ford, fordk@ecu.edu  </vt:lpstr>
      <vt:lpstr>Things to know</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Ritchie, Brad</dc:creator>
  <cp:lastModifiedBy>Ford, Katherine</cp:lastModifiedBy>
  <cp:revision>8</cp:revision>
  <dcterms:created xsi:type="dcterms:W3CDTF">2023-09-08T16:53:05Z</dcterms:created>
  <dcterms:modified xsi:type="dcterms:W3CDTF">2025-02-10T17:55:33Z</dcterms:modified>
</cp:coreProperties>
</file>