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57" r:id="rId4"/>
    <p:sldId id="262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2A8A"/>
    <a:srgbClr val="FFCC00"/>
    <a:srgbClr val="FFFF00"/>
    <a:srgbClr val="482A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66"/>
    <p:restoredTop sz="96170"/>
  </p:normalViewPr>
  <p:slideViewPr>
    <p:cSldViewPr>
      <p:cViewPr varScale="1">
        <p:scale>
          <a:sx n="118" d="100"/>
          <a:sy n="118" d="100"/>
        </p:scale>
        <p:origin x="105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81FF3-BA0A-B04D-B914-B57A5ED51F9A}" type="datetimeFigureOut">
              <a:rPr lang="en-US" smtClean="0"/>
              <a:t>8/27/24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35528-0A2C-6148-B716-631E714A1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00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RECORD! </a:t>
            </a:r>
          </a:p>
          <a:p>
            <a:r>
              <a:rPr lang="en-US" dirty="0"/>
              <a:t>Thank you!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35528-0A2C-6148-B716-631E714A1D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37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</a:t>
            </a:r>
            <a:r>
              <a:rPr lang="en-US" dirty="0" err="1"/>
              <a:t>wthat</a:t>
            </a:r>
            <a:r>
              <a:rPr lang="en-US" dirty="0"/>
              <a:t> we’re going </a:t>
            </a:r>
            <a:r>
              <a:rPr lang="en-US" dirty="0" err="1"/>
              <a:t>tp</a:t>
            </a:r>
            <a:r>
              <a:rPr lang="en-US" dirty="0"/>
              <a:t>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35528-0A2C-6148-B716-631E714A1D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17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a thesis or creative endeavor. </a:t>
            </a:r>
          </a:p>
          <a:p>
            <a:r>
              <a:rPr lang="en-US" dirty="0"/>
              <a:t>Specifics to follow.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35528-0A2C-6148-B716-631E714A1D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56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Mentoring! </a:t>
            </a:r>
          </a:p>
          <a:p>
            <a:r>
              <a:rPr lang="en-US" dirty="0"/>
              <a:t>relationships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35528-0A2C-6148-B716-631E714A1D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34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prepped in HNRS 4000! Talk about 4000</a:t>
            </a:r>
          </a:p>
          <a:p>
            <a:r>
              <a:rPr lang="en-US" dirty="0"/>
              <a:t>HNRS—we create class. In department , department creates. </a:t>
            </a:r>
          </a:p>
          <a:p>
            <a:r>
              <a:rPr lang="en-US" dirty="0"/>
              <a:t>Mentor assigns the grades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35528-0A2C-6148-B716-631E714A1D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48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some examples. </a:t>
            </a:r>
          </a:p>
          <a:p>
            <a:r>
              <a:rPr lang="en-US" dirty="0"/>
              <a:t>Attention to BIOL—can do in more than one semester. And they write the contract in 3504, so they take this </a:t>
            </a:r>
            <a:r>
              <a:rPr lang="en-US" dirty="0" err="1"/>
              <a:t>parallely</a:t>
            </a:r>
            <a:r>
              <a:rPr lang="en-US" dirty="0"/>
              <a:t> with 4000.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35528-0A2C-6148-B716-631E714A1D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02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through the websites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35528-0A2C-6148-B716-631E714A1D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29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b="1" kern="0">
                <a:latin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895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134FC5-AC40-40E7-B127-DE6D2C19E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4600" y="4482049"/>
            <a:ext cx="4241426" cy="155279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>
                <a:latin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82684-3E19-4047-A916-BCDA67710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b="1" kern="0">
                <a:latin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2ABAB-EE1A-4B8D-A77A-27EB0FDAB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>
                <a:latin typeface="Museo Slab 700" charset="0"/>
              </a:rPr>
              <a:t>Click to edit Master title style</a:t>
            </a:r>
            <a:endParaRPr lang="en-US" kern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CCC4E-2EED-4E2B-B6E0-39AAFF7F1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b="1" kern="0">
                <a:latin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FE238-80CA-493A-A607-00F8ED31B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>
                <a:latin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836F1-E1D0-4654-B37B-0B89641BF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b="1" kern="0">
                <a:latin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5B1CC-486D-47F1-BA5D-EE5EB59B3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>
                <a:latin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CA1E7-0D5D-4C3B-A032-67A0C9602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1AE1B-AB52-465D-B0EC-5EE579E63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b="1" kern="0">
                <a:latin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238FB-6C01-40F9-B2F2-548E12ACC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b="1" kern="0">
                <a:latin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DE157-BA68-4A56-B5A5-62C4C5065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92A8A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b="1" kern="0">
                <a:latin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4E9FC09-72D6-4106-AB3C-0B9FB96EE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244995" y="5270917"/>
            <a:ext cx="2475143" cy="9061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0" i="0">
          <a:solidFill>
            <a:srgbClr val="FFCC00"/>
          </a:solidFill>
          <a:latin typeface="Avenir Next Medium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Gotham-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Gotham-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Gotham-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Gotham-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Gotham-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Gotham-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Gotham-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Gotham-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0" i="0">
          <a:solidFill>
            <a:schemeClr val="tx1"/>
          </a:solidFill>
          <a:latin typeface="Avenir Next Regular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0" i="0">
          <a:solidFill>
            <a:schemeClr val="tx1"/>
          </a:solidFill>
          <a:latin typeface="Avenir Next Regular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Avenir Next Regular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Avenir Next Regular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0" i="0">
          <a:solidFill>
            <a:schemeClr val="tx1"/>
          </a:solidFill>
          <a:latin typeface="Avenir Next Regular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ordk@ec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onors.ecu.edu/academics/signature-honors-projec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fordk@ecu.edu" TargetMode="External"/><Relationship Id="rId4" Type="http://schemas.openxmlformats.org/officeDocument/2006/relationships/hyperlink" Target="https://go.ecu.edu/SHPmento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592A8A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2362200"/>
          </a:xfrm>
        </p:spPr>
        <p:txBody>
          <a:bodyPr/>
          <a:lstStyle/>
          <a:p>
            <a:r>
              <a:rPr lang="en-US" dirty="0"/>
              <a:t>Mentoring Signature Honors Projects: the opportunities and requirements for the Mentor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43200"/>
            <a:ext cx="6400800" cy="1752600"/>
          </a:xfrm>
        </p:spPr>
        <p:txBody>
          <a:bodyPr/>
          <a:lstStyle/>
          <a:p>
            <a:r>
              <a:rPr lang="en-US" sz="2400" dirty="0"/>
              <a:t>Katie Ford</a:t>
            </a:r>
          </a:p>
          <a:p>
            <a:r>
              <a:rPr lang="en-US" sz="2400" dirty="0"/>
              <a:t>Associate Dean, Honors; Director of Brinkley-Lane Scholars</a:t>
            </a:r>
          </a:p>
          <a:p>
            <a:r>
              <a:rPr lang="en-US" sz="2400" dirty="0">
                <a:hlinkClick r:id="rId3"/>
              </a:rPr>
              <a:t>fordk@ecu.edu</a:t>
            </a:r>
            <a:r>
              <a:rPr lang="en-US" sz="2400" dirty="0"/>
              <a:t> </a:t>
            </a:r>
          </a:p>
          <a:p>
            <a:pPr eaLnBrk="1" hangingPunct="1"/>
            <a:endParaRPr lang="en-US" sz="2400" dirty="0">
              <a:latin typeface="Avenir Next" charset="0"/>
              <a:ea typeface="Avenir Next" charset="0"/>
              <a:cs typeface="Avenir Next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3068E-4E95-B65D-A3E8-FBE94B1EB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3ABF1-2B0A-E1E7-A931-97B8ACB82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Signature Honors Project (SHP)</a:t>
            </a:r>
          </a:p>
          <a:p>
            <a:r>
              <a:rPr lang="en-US" dirty="0"/>
              <a:t>Why mentor an SHP</a:t>
            </a:r>
          </a:p>
          <a:p>
            <a:r>
              <a:rPr lang="en-US" dirty="0"/>
              <a:t>Components of the SHP</a:t>
            </a:r>
          </a:p>
          <a:p>
            <a:r>
              <a:rPr lang="en-US" dirty="0"/>
              <a:t>Examples of recent SHPs</a:t>
            </a:r>
          </a:p>
          <a:p>
            <a:r>
              <a:rPr lang="en-US" dirty="0"/>
              <a:t>Where to go to get answers</a:t>
            </a:r>
          </a:p>
        </p:txBody>
      </p:sp>
    </p:spTree>
    <p:extLst>
      <p:ext uri="{BB962C8B-B14F-4D97-AF65-F5344CB8AC3E}">
        <p14:creationId xmlns:p14="http://schemas.microsoft.com/office/powerpoint/2010/main" val="367713937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Signature Honors Project (SHP)?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In partnership with a faculty mentor, the SHP presents an opportunity for concentrated scholarly study in an area of the student’s choice.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SHP will represent an original contribution to a discipline by completing a thesis or creative endeavor.</a:t>
            </a:r>
          </a:p>
          <a:p>
            <a:pPr marL="0" indent="0">
              <a:buNone/>
            </a:pP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A70F2-C507-6ACB-96C1-D1E40BC79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mentor an SHP?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D2EC1-8EC3-21EF-BE91-F19E36D7F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173990" indent="0">
              <a:spcBef>
                <a:spcPts val="500"/>
              </a:spcBef>
              <a:spcAft>
                <a:spcPts val="500"/>
              </a:spcAft>
              <a:buNone/>
            </a:pP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173990">
              <a:spcBef>
                <a:spcPts val="500"/>
              </a:spcBef>
              <a:spcAft>
                <a:spcPts val="500"/>
              </a:spcAft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Concentrated work with a dedicated and strong undergraduate student. </a:t>
            </a:r>
          </a:p>
          <a:p>
            <a:pPr marR="173990">
              <a:spcBef>
                <a:spcPts val="500"/>
              </a:spcBef>
              <a:spcAft>
                <a:spcPts val="500"/>
              </a:spcAft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Signature Honors Project (SHP) has the potential to be one of the most satisfying experiences of the student’s undergraduate career. </a:t>
            </a:r>
          </a:p>
          <a:p>
            <a:pPr marR="173990">
              <a:spcBef>
                <a:spcPts val="500"/>
              </a:spcBef>
              <a:spcAft>
                <a:spcPts val="500"/>
              </a:spcAft>
            </a:pPr>
            <a:r>
              <a:rPr lang="en-US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 skills the student refines while designing and then completing the SHP will often separate them from other outstanding candidates for graduate school or future employment opportunities.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98262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F3AF2-DB5D-6E25-EDBA-1CB0EAD85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the SHP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93660-10F5-2F27-839C-A40ABCDE1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venir Next" panose="020B0503020202020204" pitchFamily="34" charset="0"/>
              </a:rPr>
              <a:t>Who completes an SHP? And when?: </a:t>
            </a:r>
          </a:p>
          <a:p>
            <a:pPr marL="0" indent="0">
              <a:buNone/>
            </a:pPr>
            <a:endParaRPr lang="en-US" dirty="0">
              <a:latin typeface="Avenir Next" panose="020B0503020202020204" pitchFamily="34" charset="0"/>
            </a:endParaRPr>
          </a:p>
          <a:p>
            <a:r>
              <a:rPr lang="en-US" sz="2800" dirty="0">
                <a:latin typeface="Avenir Next" panose="020B0503020202020204" pitchFamily="34" charset="0"/>
              </a:rPr>
              <a:t>All Honors students are required to complete an SHP. </a:t>
            </a:r>
          </a:p>
          <a:p>
            <a:endParaRPr lang="en-US" sz="2800" dirty="0">
              <a:latin typeface="Avenir Next" panose="020B0503020202020204" pitchFamily="34" charset="0"/>
            </a:endParaRPr>
          </a:p>
          <a:p>
            <a:r>
              <a:rPr lang="en-US" sz="2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Students can complete the SHP anytime at ECU but it should be started no later than the first semester of senior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97571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CCE4F-B481-4E77-86DF-990ABA495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the SHP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FF325-2C98-1AB3-1B73-B06744AFD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330200">
              <a:spcBef>
                <a:spcPts val="500"/>
              </a:spcBef>
              <a:spcAft>
                <a:spcPts val="500"/>
              </a:spcAft>
            </a:pPr>
            <a:r>
              <a:rPr lang="en-US" sz="2200" kern="100" dirty="0">
                <a:effectLst/>
                <a:latin typeface="Avenir Next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represents original scholarly or creative work. </a:t>
            </a:r>
          </a:p>
          <a:p>
            <a:pPr marL="0" marR="330200">
              <a:spcBef>
                <a:spcPts val="500"/>
              </a:spcBef>
              <a:spcAft>
                <a:spcPts val="500"/>
              </a:spcAft>
            </a:pPr>
            <a:r>
              <a:rPr lang="en-US" sz="2200" kern="100" dirty="0">
                <a:effectLst/>
                <a:latin typeface="Avenir Next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SHP contract--HNRS 4000</a:t>
            </a:r>
          </a:p>
          <a:p>
            <a:pPr marL="0" marR="330200">
              <a:spcBef>
                <a:spcPts val="500"/>
              </a:spcBef>
              <a:spcAft>
                <a:spcPts val="500"/>
              </a:spcAft>
            </a:pPr>
            <a:r>
              <a:rPr lang="en-US" sz="2200" kern="100" dirty="0">
                <a:effectLst/>
                <a:latin typeface="Avenir Next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 credit hours of classes associated with the SHP (HNRS 4500/4550 or departmental equivalent) </a:t>
            </a:r>
          </a:p>
          <a:p>
            <a:pPr marL="0" marR="330200">
              <a:spcBef>
                <a:spcPts val="500"/>
              </a:spcBef>
              <a:spcAft>
                <a:spcPts val="500"/>
              </a:spcAft>
            </a:pPr>
            <a:r>
              <a:rPr lang="en-US" sz="2200" kern="100" dirty="0">
                <a:effectLst/>
                <a:latin typeface="Avenir Next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 least one public presentation (recommended: RCAW)</a:t>
            </a:r>
          </a:p>
          <a:p>
            <a:pPr marL="0" marR="330200">
              <a:spcBef>
                <a:spcPts val="500"/>
              </a:spcBef>
              <a:spcAft>
                <a:spcPts val="500"/>
              </a:spcAft>
            </a:pPr>
            <a:r>
              <a:rPr lang="en-US" sz="2200" kern="100" dirty="0">
                <a:effectLst/>
                <a:latin typeface="Avenir Next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final writeup that is uploaded into </a:t>
            </a:r>
            <a:r>
              <a:rPr lang="en-US" sz="2200" kern="100" dirty="0" err="1">
                <a:effectLst/>
                <a:latin typeface="Avenir Next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ScholarShip</a:t>
            </a:r>
            <a:r>
              <a:rPr lang="en-US" sz="2200" kern="100" dirty="0">
                <a:effectLst/>
                <a:latin typeface="Avenir Next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/Vireo in the library. </a:t>
            </a:r>
          </a:p>
          <a:p>
            <a:pPr marL="0" marR="330200">
              <a:spcBef>
                <a:spcPts val="500"/>
              </a:spcBef>
              <a:spcAft>
                <a:spcPts val="500"/>
              </a:spcAft>
            </a:pPr>
            <a:r>
              <a:rPr lang="en-US" sz="2200" kern="100" dirty="0">
                <a:effectLst/>
                <a:latin typeface="Avenir Next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final grade of “B minus” or higher to receive Honors College credit for the SHP.</a:t>
            </a:r>
          </a:p>
        </p:txBody>
      </p:sp>
    </p:spTree>
    <p:extLst>
      <p:ext uri="{BB962C8B-B14F-4D97-AF65-F5344CB8AC3E}">
        <p14:creationId xmlns:p14="http://schemas.microsoft.com/office/powerpoint/2010/main" val="133158761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5DE68-F19C-9012-99F7-A360D2120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recent SHPs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CE945-378E-4DC7-B034-B441D46A5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ffectLst/>
                <a:latin typeface="Arial" panose="020B0604020202020204" pitchFamily="34" charset="0"/>
              </a:rPr>
              <a:t>HNRS 4500/4550: creating and researching a Chapter for the Association for Supply Chain Management at ECU</a:t>
            </a:r>
          </a:p>
          <a:p>
            <a:r>
              <a:rPr lang="en-US" sz="2400" dirty="0">
                <a:latin typeface="Arial" panose="020B0604020202020204" pitchFamily="34" charset="0"/>
              </a:rPr>
              <a:t>KINE 4502/4991: How Does Physical Activity Affect Brain Signals</a:t>
            </a:r>
          </a:p>
          <a:p>
            <a:r>
              <a:rPr lang="en-US" sz="2400" dirty="0">
                <a:latin typeface="Arial" panose="020B0604020202020204" pitchFamily="34" charset="0"/>
              </a:rPr>
              <a:t>BIOL 3504/3550/4995: Molt and courtship behavior progression in relation to social</a:t>
            </a:r>
            <a:br>
              <a:rPr lang="en-US" sz="2400" dirty="0">
                <a:latin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</a:rPr>
              <a:t>environment in the captive ruff sandpiper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06615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BB58F-03CC-A54C-0409-60BE88EC3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Questions</a:t>
            </a:r>
            <a:r>
              <a:rPr lang="en-US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731A-708D-54E7-DEFF-081A9DC92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400" dirty="0"/>
          </a:p>
          <a:p>
            <a:pPr marL="0" marR="0">
              <a:spcBef>
                <a:spcPts val="500"/>
              </a:spcBef>
              <a:spcAft>
                <a:spcPts val="500"/>
              </a:spcAft>
            </a:pPr>
            <a:r>
              <a:rPr lang="en-US" sz="2400" dirty="0">
                <a:latin typeface="Avenir Next" panose="020B0503020202020204" pitchFamily="34" charset="0"/>
              </a:rPr>
              <a:t>Where do I send my advisee/student to find more information? </a:t>
            </a:r>
          </a:p>
          <a:p>
            <a:pPr marL="0" marR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u="sng" kern="100" dirty="0">
                <a:solidFill>
                  <a:srgbClr val="467886"/>
                </a:solidFill>
                <a:effectLst/>
                <a:latin typeface="Avenir Next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https://honors.ecu.edu/academics/signature-honors-project/</a:t>
            </a:r>
            <a:r>
              <a:rPr lang="en-US" sz="2400" kern="100" dirty="0">
                <a:effectLst/>
                <a:latin typeface="Avenir Next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en-US" sz="2400" dirty="0">
              <a:latin typeface="Avenir Next" panose="020B0503020202020204" pitchFamily="34" charset="0"/>
            </a:endParaRPr>
          </a:p>
          <a:p>
            <a:pPr marL="0" marR="0">
              <a:spcBef>
                <a:spcPts val="500"/>
              </a:spcBef>
              <a:spcAft>
                <a:spcPts val="500"/>
              </a:spcAft>
            </a:pPr>
            <a:r>
              <a:rPr lang="en-US" sz="2400" dirty="0">
                <a:latin typeface="Avenir Next" panose="020B0503020202020204" pitchFamily="34" charset="0"/>
              </a:rPr>
              <a:t>Where do I go to find more information? </a:t>
            </a:r>
          </a:p>
          <a:p>
            <a:pPr marL="0" marR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800" dirty="0">
                <a:effectLst/>
                <a:hlinkClick r:id="rId4"/>
              </a:rPr>
              <a:t>https://go.ecu.edu/SHPmentors</a:t>
            </a:r>
            <a:endParaRPr lang="en-US" sz="1800" dirty="0">
              <a:effectLst/>
            </a:endParaRPr>
          </a:p>
          <a:p>
            <a:pPr marL="0" marR="0" indent="0"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>
              <a:latin typeface="Avenir Next" panose="020B0503020202020204" pitchFamily="34" charset="0"/>
            </a:endParaRPr>
          </a:p>
          <a:p>
            <a:pPr marL="0" marR="0">
              <a:spcBef>
                <a:spcPts val="500"/>
              </a:spcBef>
              <a:spcAft>
                <a:spcPts val="500"/>
              </a:spcAft>
            </a:pPr>
            <a:r>
              <a:rPr lang="en-US" sz="2400" dirty="0">
                <a:latin typeface="Avenir Next" panose="020B0503020202020204" pitchFamily="34" charset="0"/>
              </a:rPr>
              <a:t>Contact Katie Ford: </a:t>
            </a:r>
            <a:r>
              <a:rPr lang="en-US" sz="2400" dirty="0">
                <a:latin typeface="Avenir Next" panose="020B0503020202020204" pitchFamily="34" charset="0"/>
                <a:hlinkClick r:id="rId5"/>
              </a:rPr>
              <a:t>fordk@ecu.edu</a:t>
            </a:r>
            <a:r>
              <a:rPr lang="en-US" sz="2400" dirty="0">
                <a:latin typeface="Avenir Next" panose="020B0503020202020204" pitchFamily="34" charset="0"/>
              </a:rPr>
              <a:t>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76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ECU Purple1">
  <a:themeElements>
    <a:clrScheme name="ECU Purpl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U Purple1">
      <a:majorFont>
        <a:latin typeface="Gotham-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U Purpl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U Purpl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U Purpl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U Purpl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U Purpl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U Purpl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U Purpl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U Purpl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U Purpl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U Purpl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U Purpl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U Purpl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1" id="{95BBFC42-3E93-B443-9D69-C564CC5C49FB}" vid="{B4755E3D-9C84-D74E-B8CE-B77C6588C6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ECU Purple1</Template>
  <TotalTime>734</TotalTime>
  <Words>494</Words>
  <Application>Microsoft Macintosh PowerPoint</Application>
  <PresentationFormat>On-screen Show (4:3)</PresentationFormat>
  <Paragraphs>66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</vt:lpstr>
      <vt:lpstr>Arial</vt:lpstr>
      <vt:lpstr>Avenir Next</vt:lpstr>
      <vt:lpstr>Avenir Next Medium</vt:lpstr>
      <vt:lpstr>Avenir Next Regular</vt:lpstr>
      <vt:lpstr>Gotham-Bold</vt:lpstr>
      <vt:lpstr>Museo Slab 700</vt:lpstr>
      <vt:lpstr>ECU Purple1</vt:lpstr>
      <vt:lpstr>Mentoring Signature Honors Projects: the opportunities and requirements for the Mentor </vt:lpstr>
      <vt:lpstr>Agenda</vt:lpstr>
      <vt:lpstr>What is a Signature Honors Project (SHP)? </vt:lpstr>
      <vt:lpstr>Why mentor an SHP?</vt:lpstr>
      <vt:lpstr>Components of the SHP</vt:lpstr>
      <vt:lpstr>Components of the SHP</vt:lpstr>
      <vt:lpstr>Examples of recent SHPs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Ritchie, Brad</dc:creator>
  <cp:lastModifiedBy>Ford, Katherine</cp:lastModifiedBy>
  <cp:revision>12</cp:revision>
  <dcterms:created xsi:type="dcterms:W3CDTF">2023-09-08T16:53:05Z</dcterms:created>
  <dcterms:modified xsi:type="dcterms:W3CDTF">2024-08-27T18:55:07Z</dcterms:modified>
</cp:coreProperties>
</file>