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2" r:id="rId1"/>
  </p:sldMasterIdLst>
  <p:notesMasterIdLst>
    <p:notesMasterId r:id="rId47"/>
  </p:notesMasterIdLst>
  <p:sldIdLst>
    <p:sldId id="256" r:id="rId2"/>
    <p:sldId id="427" r:id="rId3"/>
    <p:sldId id="372" r:id="rId4"/>
    <p:sldId id="370" r:id="rId5"/>
    <p:sldId id="371" r:id="rId6"/>
    <p:sldId id="385" r:id="rId7"/>
    <p:sldId id="386" r:id="rId8"/>
    <p:sldId id="378" r:id="rId9"/>
    <p:sldId id="375" r:id="rId10"/>
    <p:sldId id="401" r:id="rId11"/>
    <p:sldId id="390" r:id="rId12"/>
    <p:sldId id="389" r:id="rId13"/>
    <p:sldId id="402" r:id="rId14"/>
    <p:sldId id="397" r:id="rId15"/>
    <p:sldId id="403" r:id="rId16"/>
    <p:sldId id="398" r:id="rId17"/>
    <p:sldId id="391" r:id="rId18"/>
    <p:sldId id="404" r:id="rId19"/>
    <p:sldId id="405" r:id="rId20"/>
    <p:sldId id="392" r:id="rId21"/>
    <p:sldId id="394" r:id="rId22"/>
    <p:sldId id="407" r:id="rId23"/>
    <p:sldId id="426" r:id="rId24"/>
    <p:sldId id="348" r:id="rId25"/>
    <p:sldId id="349" r:id="rId26"/>
    <p:sldId id="262" r:id="rId27"/>
    <p:sldId id="356" r:id="rId28"/>
    <p:sldId id="260" r:id="rId29"/>
    <p:sldId id="263" r:id="rId30"/>
    <p:sldId id="355"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06" r:id="rId46"/>
  </p:sldIdLst>
  <p:sldSz cx="9144000" cy="5143500" type="screen16x9"/>
  <p:notesSz cx="6858000" cy="9144000"/>
  <p:embeddedFontLst>
    <p:embeddedFont>
      <p:font typeface="Fira Sans Condensed" panose="020B0503050000020004" pitchFamily="34" charset="0"/>
      <p:regular r:id="rId48"/>
      <p:bold r:id="rId49"/>
      <p:italic r:id="rId50"/>
      <p:boldItalic r:id="rId51"/>
    </p:embeddedFont>
    <p:embeddedFont>
      <p:font typeface="Helvetica" panose="020B0604020202020204" pitchFamily="34" charset="0"/>
      <p:regular r:id="rId52"/>
      <p:bold r:id="rId53"/>
      <p:italic r:id="rId54"/>
      <p:boldItalic r:id="rId55"/>
    </p:embeddedFont>
    <p:embeddedFont>
      <p:font typeface="Josefin Sans" pitchFamily="2"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Oswald" panose="02000503000000000000" pitchFamily="2" charset="0"/>
      <p:regular r:id="rId64"/>
      <p:bold r:id="rId65"/>
    </p:embeddedFont>
    <p:embeddedFont>
      <p:font typeface="Oswald SemiBold" panose="00000700000000000000" pitchFamily="2" charset="0"/>
      <p:regular r:id="rId66"/>
      <p:bold r:id="rId67"/>
    </p:embeddedFont>
    <p:embeddedFont>
      <p:font typeface="Poppins" panose="00000500000000000000" pitchFamily="2" charset="0"/>
      <p:regular r:id="rId68"/>
      <p:bold r:id="rId69"/>
      <p:italic r:id="rId70"/>
      <p:boldItalic r:id="rId71"/>
    </p:embeddedFont>
    <p:embeddedFont>
      <p:font typeface="Roboto Condensed Light" panose="02000000000000000000" pitchFamily="2" charset="0"/>
      <p:regular r:id="rId72"/>
      <p:italic r:id="rId73"/>
    </p:embeddedFont>
    <p:embeddedFont>
      <p:font typeface="Source Sans Pro" panose="020B0503030403020204" pitchFamily="34" charset="0"/>
      <p:regular r:id="rId74"/>
    </p:embeddedFont>
    <p:embeddedFont>
      <p:font typeface="Tw Cen MT" panose="020B0602020104020603" pitchFamily="34" charset="0"/>
      <p:regular r:id="rId75"/>
      <p:bold r:id="rId76"/>
      <p:italic r:id="rId77"/>
      <p:boldItalic r:id="rId78"/>
    </p:embeddedFont>
    <p:embeddedFont>
      <p:font typeface="Tw Cen MT Condensed" panose="020B0606020104020203" pitchFamily="34" charset="0"/>
      <p:regular r:id="rId79"/>
      <p:bold r:id="rId80"/>
    </p:embeddedFont>
    <p:embeddedFont>
      <p:font typeface="Wingdings 3" panose="05040102010807070707" pitchFamily="18" charset="2"/>
      <p:regular r:id="rId8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la Ledbetter" initials="LL" lastIdx="1" clrIdx="0">
    <p:extLst>
      <p:ext uri="{19B8F6BF-5375-455C-9EA6-DF929625EA0E}">
        <p15:presenceInfo xmlns:p15="http://schemas.microsoft.com/office/powerpoint/2012/main" userId="S-1-5-21-2053149899-1891010372-398732264-103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E8D9EA-8913-48F1-ACB4-6AB9F9DBD72F}">
  <a:tblStyle styleId="{13E8D9EA-8913-48F1-ACB4-6AB9F9DBD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82323" autoAdjust="0"/>
  </p:normalViewPr>
  <p:slideViewPr>
    <p:cSldViewPr snapToGrid="0">
      <p:cViewPr varScale="1">
        <p:scale>
          <a:sx n="91" d="100"/>
          <a:sy n="91" d="100"/>
        </p:scale>
        <p:origin x="1565"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6.fntdata"/><Relationship Id="rId58" Type="http://schemas.openxmlformats.org/officeDocument/2006/relationships/font" Target="fonts/font11.fntdata"/><Relationship Id="rId74" Type="http://schemas.openxmlformats.org/officeDocument/2006/relationships/font" Target="fonts/font27.fntdata"/><Relationship Id="rId79" Type="http://schemas.openxmlformats.org/officeDocument/2006/relationships/font" Target="fonts/font3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font" Target="fonts/font25.fntdata"/><Relationship Id="rId80" Type="http://schemas.openxmlformats.org/officeDocument/2006/relationships/font" Target="fonts/font33.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font" Target="fonts/font28.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font" Target="fonts/font31.fntdata"/><Relationship Id="rId81" Type="http://schemas.openxmlformats.org/officeDocument/2006/relationships/font" Target="fonts/font34.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6" Type="http://schemas.openxmlformats.org/officeDocument/2006/relationships/font" Target="fonts/font29.fntdata"/><Relationship Id="rId7" Type="http://schemas.openxmlformats.org/officeDocument/2006/relationships/slide" Target="slides/slide6.xml"/><Relationship Id="rId71" Type="http://schemas.openxmlformats.org/officeDocument/2006/relationships/font" Target="fonts/font2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9.fntdata"/><Relationship Id="rId61" Type="http://schemas.openxmlformats.org/officeDocument/2006/relationships/font" Target="fonts/font14.fntdata"/><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am02.safelinks.protection.outlook.com/?url=https%3A%2F%2Fecu.az1.qualtrics.com%2Fjfe%2Fform%2FSV_ezmz4ZBEENSU2wK&amp;data=05%7C02%7Cblossj19%40ecu.edu%7C923fd089b42645cf730e08dd211a71fe%7C17143cbb385c4c45a36ac65b72e3eae8%7C0%7C0%7C638703119639348836%7CUnknown%7CTWFpbGZsb3d8eyJFbXB0eU1hcGkiOnRydWUsIlYiOiIwLjAuMDAwMCIsIlAiOiJXaW4zMiIsIkFOIjoiTWFpbCIsIldUIjoyfQ%3D%3D%7C0%7C%7C%7C&amp;sdata=Dp3H0uiy9bz2smcFOX7Z%2F9baHi38R1PyQzszIziKAsI%3D&amp;reserved=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Can use Qualtrics, redcap, Covidence form </a:t>
            </a:r>
          </a:p>
        </p:txBody>
      </p:sp>
    </p:spTree>
    <p:extLst>
      <p:ext uri="{BB962C8B-B14F-4D97-AF65-F5344CB8AC3E}">
        <p14:creationId xmlns:p14="http://schemas.microsoft.com/office/powerpoint/2010/main" val="194188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Can calculate agreement - https://www.k-alpha.org/ </a:t>
            </a:r>
          </a:p>
        </p:txBody>
      </p:sp>
    </p:spTree>
    <p:extLst>
      <p:ext uri="{BB962C8B-B14F-4D97-AF65-F5344CB8AC3E}">
        <p14:creationId xmlns:p14="http://schemas.microsoft.com/office/powerpoint/2010/main" val="183658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https://ecu.az1.qualtrics.com/jfe/form/SV_2azvlHeBVygypQa </a:t>
            </a:r>
          </a:p>
        </p:txBody>
      </p:sp>
    </p:spTree>
    <p:extLst>
      <p:ext uri="{BB962C8B-B14F-4D97-AF65-F5344CB8AC3E}">
        <p14:creationId xmlns:p14="http://schemas.microsoft.com/office/powerpoint/2010/main" val="262384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15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51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err="1">
                <a:solidFill>
                  <a:srgbClr val="333333"/>
                </a:solidFill>
                <a:effectLst/>
                <a:latin typeface="Source Sans Pro" panose="020B0503030403020204" pitchFamily="34" charset="0"/>
              </a:rPr>
              <a:t>RoB</a:t>
            </a:r>
            <a:r>
              <a:rPr lang="en-US" b="0" i="0" dirty="0">
                <a:solidFill>
                  <a:srgbClr val="333333"/>
                </a:solidFill>
                <a:effectLst/>
                <a:latin typeface="Source Sans Pro" panose="020B0503030403020204" pitchFamily="34" charset="0"/>
              </a:rPr>
              <a:t> 2 is structured into a fixed set of domains of bias, focusing on different aspects of trial design, conduct, and reporting.</a:t>
            </a:r>
          </a:p>
          <a:p>
            <a:pPr marL="0" lvl="0" indent="0" algn="l" rtl="0">
              <a:spcBef>
                <a:spcPts val="0"/>
              </a:spcBef>
              <a:spcAft>
                <a:spcPts val="0"/>
              </a:spcAft>
              <a:buNone/>
            </a:pPr>
            <a:endParaRPr lang="en-US" b="0" i="0" dirty="0">
              <a:solidFill>
                <a:srgbClr val="333333"/>
              </a:solidFill>
              <a:effectLst/>
              <a:latin typeface="Source Sans Pro" panose="020B0503030403020204" pitchFamily="34" charset="0"/>
            </a:endParaRPr>
          </a:p>
          <a:p>
            <a:pPr marL="0" lvl="0" indent="0" algn="l" rtl="0">
              <a:spcBef>
                <a:spcPts val="0"/>
              </a:spcBef>
              <a:spcAft>
                <a:spcPts val="0"/>
              </a:spcAft>
              <a:buNone/>
            </a:pPr>
            <a:r>
              <a:rPr lang="en-US" dirty="0"/>
              <a:t>https://methods.cochrane.org/bias/resources/rob-2-revised-cochrane-risk-bias-tool-randomized-trials</a:t>
            </a:r>
            <a:endParaRPr dirty="0"/>
          </a:p>
        </p:txBody>
      </p:sp>
    </p:spTree>
    <p:extLst>
      <p:ext uri="{BB962C8B-B14F-4D97-AF65-F5344CB8AC3E}">
        <p14:creationId xmlns:p14="http://schemas.microsoft.com/office/powerpoint/2010/main" val="392804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0" i="0" dirty="0">
                <a:solidFill>
                  <a:srgbClr val="58585A"/>
                </a:solidFill>
                <a:effectLst/>
                <a:latin typeface="Poppins" panose="00000500000000000000" pitchFamily="2" charset="0"/>
              </a:rPr>
              <a:t>This allows the reader to judge its trustworthiness and applicability to their area of work or research. Below are general steps for critically appraising a paper:</a:t>
            </a:r>
          </a:p>
          <a:p>
            <a:pPr algn="l">
              <a:buFont typeface="Arial" panose="020B0604020202020204" pitchFamily="34" charset="0"/>
              <a:buChar char="•"/>
            </a:pPr>
            <a:r>
              <a:rPr lang="en-US" b="0" i="0" dirty="0">
                <a:solidFill>
                  <a:srgbClr val="58585A"/>
                </a:solidFill>
                <a:effectLst/>
                <a:latin typeface="Poppins" panose="00000500000000000000" pitchFamily="2" charset="0"/>
              </a:rPr>
              <a:t>Decide how trustworthy a piece of research is (Validity)</a:t>
            </a:r>
          </a:p>
          <a:p>
            <a:pPr algn="l">
              <a:buFont typeface="Arial" panose="020B0604020202020204" pitchFamily="34" charset="0"/>
              <a:buChar char="•"/>
            </a:pPr>
            <a:r>
              <a:rPr lang="en-US" b="0" i="0" dirty="0">
                <a:solidFill>
                  <a:srgbClr val="58585A"/>
                </a:solidFill>
                <a:effectLst/>
                <a:latin typeface="Poppins" panose="00000500000000000000" pitchFamily="2" charset="0"/>
              </a:rPr>
              <a:t>Determine what the research is telling us (Results)</a:t>
            </a:r>
          </a:p>
          <a:p>
            <a:pPr algn="l">
              <a:buFont typeface="Arial" panose="020B0604020202020204" pitchFamily="34" charset="0"/>
              <a:buChar char="•"/>
            </a:pPr>
            <a:r>
              <a:rPr lang="en-US" b="0" i="0" dirty="0">
                <a:solidFill>
                  <a:srgbClr val="58585A"/>
                </a:solidFill>
                <a:effectLst/>
                <a:latin typeface="Poppins" panose="00000500000000000000" pitchFamily="2" charset="0"/>
              </a:rPr>
              <a:t>Weigh up how useful the research will be in your context (Relevance)</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d1e87cec6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d1e87cec6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https://casp-uk.net/casp-tools-checklists/ - Critical Appraisal Skills </a:t>
            </a:r>
            <a:r>
              <a:rPr lang="en-US" dirty="0" err="1"/>
              <a:t>Programme</a:t>
            </a:r>
            <a:r>
              <a:rPr lang="en-US" dirty="0"/>
              <a:t>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d1e87cec6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d1e87cec6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https://www.cebm.net/ - Centre for Evidence Based Medicine </a:t>
            </a:r>
            <a:endParaRPr dirty="0"/>
          </a:p>
        </p:txBody>
      </p:sp>
    </p:spTree>
    <p:extLst>
      <p:ext uri="{BB962C8B-B14F-4D97-AF65-F5344CB8AC3E}">
        <p14:creationId xmlns:p14="http://schemas.microsoft.com/office/powerpoint/2010/main" val="34447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https://www.distillersr.com/resources/systematic-literature-reviews/what-is-a-prisma-flow-diagram </a:t>
            </a:r>
          </a:p>
        </p:txBody>
      </p:sp>
    </p:spTree>
    <p:extLst>
      <p:ext uri="{BB962C8B-B14F-4D97-AF65-F5344CB8AC3E}">
        <p14:creationId xmlns:p14="http://schemas.microsoft.com/office/powerpoint/2010/main" val="3244363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33333"/>
                </a:solidFill>
                <a:effectLst/>
                <a:latin typeface="Source Sans Pro" panose="020B0503030403020204" pitchFamily="34" charset="0"/>
              </a:rPr>
              <a:t>We advise that the outcomes listed in your Summary of Findings table(s) should have </a:t>
            </a:r>
            <a:r>
              <a:rPr lang="en-US" b="0" i="0" dirty="0" err="1">
                <a:solidFill>
                  <a:srgbClr val="333333"/>
                </a:solidFill>
                <a:effectLst/>
                <a:latin typeface="Source Sans Pro" panose="020B0503030403020204" pitchFamily="34" charset="0"/>
              </a:rPr>
              <a:t>RoB</a:t>
            </a:r>
            <a:r>
              <a:rPr lang="en-US" b="0" i="0" dirty="0">
                <a:solidFill>
                  <a:srgbClr val="333333"/>
                </a:solidFill>
                <a:effectLst/>
                <a:latin typeface="Source Sans Pro" panose="020B0503030403020204" pitchFamily="34" charset="0"/>
              </a:rPr>
              <a:t> 2 assessments as you will use these  to inform your GRADE judgements. </a:t>
            </a:r>
            <a:endParaRPr lang="en-US" b="0" i="0" dirty="0">
              <a:solidFill>
                <a:srgbClr val="001D35"/>
              </a:solidFill>
              <a:effectLst/>
              <a:latin typeface="Google Sans"/>
            </a:endParaRPr>
          </a:p>
          <a:p>
            <a:pPr marL="0" lvl="0" indent="0" algn="l" rtl="0">
              <a:spcBef>
                <a:spcPts val="0"/>
              </a:spcBef>
              <a:spcAft>
                <a:spcPts val="0"/>
              </a:spcAft>
              <a:buNone/>
            </a:pPr>
            <a:r>
              <a:rPr lang="en-US" b="0" i="0" dirty="0">
                <a:solidFill>
                  <a:srgbClr val="001D35"/>
                </a:solidFill>
                <a:effectLst/>
                <a:latin typeface="Google Sans"/>
              </a:rPr>
              <a:t>The Grading of Recommendations, Assessment, Development and Evaluation (GRADE) framework considers risk of bias when evaluating the quality of evidence for clinical practice recommendations. However, GRADE assesses risk of bias at the outcome level, not the study level. This means that a risk of bias tool is still needed when conducting a systematic review. </a:t>
            </a:r>
          </a:p>
          <a:p>
            <a:pPr marL="0" lvl="0" indent="0" algn="l" rtl="0">
              <a:spcBef>
                <a:spcPts val="0"/>
              </a:spcBef>
              <a:spcAft>
                <a:spcPts val="0"/>
              </a:spcAft>
              <a:buNone/>
            </a:pPr>
            <a:r>
              <a:rPr lang="en-US" dirty="0"/>
              <a:t>https://www.strobe-statement.org/checklists/</a:t>
            </a:r>
            <a:r>
              <a:rPr lang="en-US" b="0" i="0" dirty="0">
                <a:solidFill>
                  <a:srgbClr val="001D35"/>
                </a:solidFill>
                <a:effectLst/>
                <a:latin typeface="Google Sans"/>
              </a:rPr>
              <a:t> </a:t>
            </a:r>
            <a:endParaRPr dirty="0"/>
          </a:p>
        </p:txBody>
      </p:sp>
    </p:spTree>
    <p:extLst>
      <p:ext uri="{BB962C8B-B14F-4D97-AF65-F5344CB8AC3E}">
        <p14:creationId xmlns:p14="http://schemas.microsoft.com/office/powerpoint/2010/main" val="1355421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82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167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1e87cec6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535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d1e87cec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d1e87cec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https://methods.cochrane.org/bias/resources/rob-2-revised-cochrane-risk-bias-tool-randomized-trials</a:t>
            </a:r>
            <a:endParaRPr dirty="0"/>
          </a:p>
        </p:txBody>
      </p:sp>
    </p:spTree>
    <p:extLst>
      <p:ext uri="{BB962C8B-B14F-4D97-AF65-F5344CB8AC3E}">
        <p14:creationId xmlns:p14="http://schemas.microsoft.com/office/powerpoint/2010/main" val="2842831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d1e87cec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d1e87cec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267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d1e87cec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d1e87cec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814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1e87cec6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39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296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26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940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90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590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1e87cec6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040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u="sng" dirty="0">
                <a:solidFill>
                  <a:srgbClr val="32363A"/>
                </a:solidFill>
                <a:effectLst/>
                <a:latin typeface="Helvetica" panose="020B0604020202020204" pitchFamily="34" charset="0"/>
                <a:ea typeface="Aptos" panose="020B0004020202020204" pitchFamily="34" charset="0"/>
                <a:hlinkClick r:id="rId3"/>
              </a:rPr>
              <a:t>https://ecu.az1.qualtrics.com/jfe/form/SV_ezmz4ZBEENSU2wK</a:t>
            </a:r>
            <a:r>
              <a:rPr lang="en-US" sz="1800" dirty="0">
                <a:solidFill>
                  <a:srgbClr val="32363A"/>
                </a:solidFill>
                <a:effectLst/>
                <a:latin typeface="Helvetica" panose="020B0604020202020204" pitchFamily="34" charset="0"/>
                <a:ea typeface="Aptos" panose="020B0004020202020204" pitchFamily="34" charset="0"/>
              </a:rPr>
              <a:t> </a:t>
            </a:r>
            <a:endParaRPr lang="en-US" dirty="0"/>
          </a:p>
          <a:p>
            <a:pPr marL="158750" indent="0">
              <a:buNone/>
            </a:pPr>
            <a:endParaRPr lang="en-US" dirty="0"/>
          </a:p>
        </p:txBody>
      </p:sp>
    </p:spTree>
    <p:extLst>
      <p:ext uri="{BB962C8B-B14F-4D97-AF65-F5344CB8AC3E}">
        <p14:creationId xmlns:p14="http://schemas.microsoft.com/office/powerpoint/2010/main" val="216978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73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https://training.cochrane.org/handbook/current</a:t>
            </a:r>
          </a:p>
          <a:p>
            <a:pPr marL="158750" indent="0">
              <a:buNone/>
            </a:pPr>
            <a:r>
              <a:rPr lang="en-US" dirty="0"/>
              <a:t>https://training.cochrane.org/handbook/current/chapter-05</a:t>
            </a:r>
          </a:p>
        </p:txBody>
      </p:sp>
    </p:spTree>
    <p:extLst>
      <p:ext uri="{BB962C8B-B14F-4D97-AF65-F5344CB8AC3E}">
        <p14:creationId xmlns:p14="http://schemas.microsoft.com/office/powerpoint/2010/main" val="235056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https://training.cochrane.org/handbook/current/chapter-21</a:t>
            </a:r>
          </a:p>
        </p:txBody>
      </p:sp>
    </p:spTree>
    <p:extLst>
      <p:ext uri="{BB962C8B-B14F-4D97-AF65-F5344CB8AC3E}">
        <p14:creationId xmlns:p14="http://schemas.microsoft.com/office/powerpoint/2010/main" val="319861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https://libguides.ecu.edu/c.php?g=57734&amp;p=370926</a:t>
            </a:r>
          </a:p>
          <a:p>
            <a:pPr marL="158750" indent="0">
              <a:buNone/>
            </a:pPr>
            <a:r>
              <a:rPr lang="en-US" dirty="0"/>
              <a:t>https://www.prisma-statement.org/protocols</a:t>
            </a:r>
          </a:p>
        </p:txBody>
      </p:sp>
    </p:spTree>
    <p:extLst>
      <p:ext uri="{BB962C8B-B14F-4D97-AF65-F5344CB8AC3E}">
        <p14:creationId xmlns:p14="http://schemas.microsoft.com/office/powerpoint/2010/main" val="93889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001D35"/>
                </a:solidFill>
                <a:effectLst/>
                <a:latin typeface="Google Sans"/>
              </a:rPr>
              <a:t>The PEO framework, or population exposure outcome framework</a:t>
            </a:r>
          </a:p>
          <a:p>
            <a:pPr marL="158750" indent="0">
              <a:buNone/>
            </a:pPr>
            <a:r>
              <a:rPr lang="en-US" b="1" i="0" dirty="0">
                <a:solidFill>
                  <a:srgbClr val="333333"/>
                </a:solidFill>
                <a:effectLst/>
                <a:latin typeface="Arial" panose="020B0604020202020204" pitchFamily="34" charset="0"/>
              </a:rPr>
              <a:t>SPIDER</a:t>
            </a:r>
            <a:r>
              <a:rPr lang="en-US" b="0" i="0" dirty="0">
                <a:solidFill>
                  <a:srgbClr val="333333"/>
                </a:solidFill>
                <a:effectLst/>
                <a:latin typeface="Arial" panose="020B0604020202020204" pitchFamily="34" charset="0"/>
              </a:rPr>
              <a:t> is a search strategy for finding research to answer a </a:t>
            </a:r>
            <a:r>
              <a:rPr lang="en-US" b="1" i="0" dirty="0">
                <a:solidFill>
                  <a:srgbClr val="333333"/>
                </a:solidFill>
                <a:effectLst/>
                <a:latin typeface="Arial" panose="020B0604020202020204" pitchFamily="34" charset="0"/>
              </a:rPr>
              <a:t>mixed-method qualitative</a:t>
            </a:r>
            <a:r>
              <a:rPr lang="en-US" b="0" i="0" dirty="0">
                <a:solidFill>
                  <a:srgbClr val="333333"/>
                </a:solidFill>
                <a:effectLst/>
                <a:latin typeface="Arial" panose="020B0604020202020204" pitchFamily="34" charset="0"/>
              </a:rPr>
              <a:t> research question.</a:t>
            </a:r>
            <a:r>
              <a:rPr lang="en-US" b="0" i="0" dirty="0">
                <a:solidFill>
                  <a:srgbClr val="001D35"/>
                </a:solidFill>
                <a:effectLst/>
                <a:latin typeface="Google Sans"/>
              </a:rPr>
              <a:t> https://researchguides.gonzaga.edu/qualitative/spider </a:t>
            </a:r>
          </a:p>
          <a:p>
            <a:pPr marL="158750" indent="0">
              <a:buNone/>
            </a:pPr>
            <a:endParaRPr lang="en-US" dirty="0"/>
          </a:p>
        </p:txBody>
      </p:sp>
    </p:spTree>
    <p:extLst>
      <p:ext uri="{BB962C8B-B14F-4D97-AF65-F5344CB8AC3E}">
        <p14:creationId xmlns:p14="http://schemas.microsoft.com/office/powerpoint/2010/main" val="297876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Take time to look through examples </a:t>
            </a:r>
          </a:p>
        </p:txBody>
      </p:sp>
    </p:spTree>
    <p:extLst>
      <p:ext uri="{BB962C8B-B14F-4D97-AF65-F5344CB8AC3E}">
        <p14:creationId xmlns:p14="http://schemas.microsoft.com/office/powerpoint/2010/main" val="336876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016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17174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3069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6500"/>
              <a:buNone/>
              <a:defRPr sz="6500"/>
            </a:lvl1pPr>
            <a:lvl2pPr lvl="1" algn="ctr" rtl="0">
              <a:lnSpc>
                <a:spcPct val="100000"/>
              </a:lnSpc>
              <a:spcBef>
                <a:spcPts val="0"/>
              </a:spcBef>
              <a:spcAft>
                <a:spcPts val="0"/>
              </a:spcAft>
              <a:buSzPts val="6500"/>
              <a:buNone/>
              <a:defRPr sz="6500"/>
            </a:lvl2pPr>
            <a:lvl3pPr lvl="2" algn="ctr" rtl="0">
              <a:lnSpc>
                <a:spcPct val="100000"/>
              </a:lnSpc>
              <a:spcBef>
                <a:spcPts val="0"/>
              </a:spcBef>
              <a:spcAft>
                <a:spcPts val="0"/>
              </a:spcAft>
              <a:buSzPts val="6500"/>
              <a:buNone/>
              <a:defRPr sz="6500"/>
            </a:lvl3pPr>
            <a:lvl4pPr lvl="3" algn="ctr" rtl="0">
              <a:lnSpc>
                <a:spcPct val="100000"/>
              </a:lnSpc>
              <a:spcBef>
                <a:spcPts val="0"/>
              </a:spcBef>
              <a:spcAft>
                <a:spcPts val="0"/>
              </a:spcAft>
              <a:buSzPts val="6500"/>
              <a:buNone/>
              <a:defRPr sz="6500"/>
            </a:lvl4pPr>
            <a:lvl5pPr lvl="4" algn="ctr" rtl="0">
              <a:lnSpc>
                <a:spcPct val="100000"/>
              </a:lnSpc>
              <a:spcBef>
                <a:spcPts val="0"/>
              </a:spcBef>
              <a:spcAft>
                <a:spcPts val="0"/>
              </a:spcAft>
              <a:buSzPts val="6500"/>
              <a:buNone/>
              <a:defRPr sz="6500"/>
            </a:lvl5pPr>
            <a:lvl6pPr lvl="5" algn="ctr" rtl="0">
              <a:lnSpc>
                <a:spcPct val="100000"/>
              </a:lnSpc>
              <a:spcBef>
                <a:spcPts val="0"/>
              </a:spcBef>
              <a:spcAft>
                <a:spcPts val="0"/>
              </a:spcAft>
              <a:buSzPts val="6500"/>
              <a:buNone/>
              <a:defRPr sz="6500"/>
            </a:lvl6pPr>
            <a:lvl7pPr lvl="6" algn="ctr" rtl="0">
              <a:lnSpc>
                <a:spcPct val="100000"/>
              </a:lnSpc>
              <a:spcBef>
                <a:spcPts val="0"/>
              </a:spcBef>
              <a:spcAft>
                <a:spcPts val="0"/>
              </a:spcAft>
              <a:buSzPts val="6500"/>
              <a:buNone/>
              <a:defRPr sz="6500"/>
            </a:lvl7pPr>
            <a:lvl8pPr lvl="7" algn="ctr" rtl="0">
              <a:lnSpc>
                <a:spcPct val="100000"/>
              </a:lnSpc>
              <a:spcBef>
                <a:spcPts val="0"/>
              </a:spcBef>
              <a:spcAft>
                <a:spcPts val="0"/>
              </a:spcAft>
              <a:buSzPts val="6500"/>
              <a:buNone/>
              <a:defRPr sz="6500"/>
            </a:lvl8pPr>
            <a:lvl9pPr lvl="8" algn="ctr" rtl="0">
              <a:lnSpc>
                <a:spcPct val="100000"/>
              </a:lnSpc>
              <a:spcBef>
                <a:spcPts val="0"/>
              </a:spcBef>
              <a:spcAft>
                <a:spcPts val="0"/>
              </a:spcAft>
              <a:buSzPts val="6500"/>
              <a:buNone/>
              <a:defRPr sz="6500"/>
            </a:lvl9pPr>
          </a:lstStyle>
          <a:p>
            <a:endParaRPr/>
          </a:p>
        </p:txBody>
      </p:sp>
      <p:sp>
        <p:nvSpPr>
          <p:cNvPr id="773" name="Google Shape;773;p53"/>
          <p:cNvSpPr txBox="1">
            <a:spLocks noGrp="1"/>
          </p:cNvSpPr>
          <p:nvPr>
            <p:ph type="body" idx="1"/>
          </p:nvPr>
        </p:nvSpPr>
        <p:spPr>
          <a:xfrm flipH="1">
            <a:off x="2997600" y="2388037"/>
            <a:ext cx="3148800" cy="1252200"/>
          </a:xfrm>
          <a:prstGeom prst="rect">
            <a:avLst/>
          </a:prstGeom>
        </p:spPr>
        <p:txBody>
          <a:bodyPr spcFirstLastPara="1" wrap="square" lIns="91425" tIns="91425" rIns="91425" bIns="91425" anchor="t" anchorCtr="0">
            <a:noAutofit/>
          </a:bodyPr>
          <a:lstStyle>
            <a:lvl1pPr marL="457200" lvl="0" indent="-355600" algn="ctr" rtl="0">
              <a:lnSpc>
                <a:spcPct val="100000"/>
              </a:lnSpc>
              <a:spcBef>
                <a:spcPts val="0"/>
              </a:spcBef>
              <a:spcAft>
                <a:spcPts val="0"/>
              </a:spcAft>
              <a:buSzPts val="2000"/>
              <a:buChar char="●"/>
              <a:defRPr sz="2000"/>
            </a:lvl1pPr>
            <a:lvl2pPr marL="914400" lvl="1" indent="-355600" algn="ctr" rtl="0">
              <a:lnSpc>
                <a:spcPct val="100000"/>
              </a:lnSpc>
              <a:spcBef>
                <a:spcPts val="1600"/>
              </a:spcBef>
              <a:spcAft>
                <a:spcPts val="0"/>
              </a:spcAft>
              <a:buSzPts val="2000"/>
              <a:buChar char="○"/>
              <a:defRPr sz="2000"/>
            </a:lvl2pPr>
            <a:lvl3pPr marL="1371600" lvl="2" indent="-355600" algn="ctr" rtl="0">
              <a:lnSpc>
                <a:spcPct val="100000"/>
              </a:lnSpc>
              <a:spcBef>
                <a:spcPts val="1600"/>
              </a:spcBef>
              <a:spcAft>
                <a:spcPts val="0"/>
              </a:spcAft>
              <a:buSzPts val="2000"/>
              <a:buChar char="■"/>
              <a:defRPr sz="2000"/>
            </a:lvl3pPr>
            <a:lvl4pPr marL="1828800" lvl="3" indent="-355600" algn="ctr" rtl="0">
              <a:lnSpc>
                <a:spcPct val="100000"/>
              </a:lnSpc>
              <a:spcBef>
                <a:spcPts val="1600"/>
              </a:spcBef>
              <a:spcAft>
                <a:spcPts val="0"/>
              </a:spcAft>
              <a:buSzPts val="2000"/>
              <a:buChar char="●"/>
              <a:defRPr sz="2000"/>
            </a:lvl4pPr>
            <a:lvl5pPr marL="2286000" lvl="4" indent="-355600" algn="ctr" rtl="0">
              <a:lnSpc>
                <a:spcPct val="100000"/>
              </a:lnSpc>
              <a:spcBef>
                <a:spcPts val="1600"/>
              </a:spcBef>
              <a:spcAft>
                <a:spcPts val="0"/>
              </a:spcAft>
              <a:buSzPts val="2000"/>
              <a:buChar char="○"/>
              <a:defRPr sz="2000"/>
            </a:lvl5pPr>
            <a:lvl6pPr marL="2743200" lvl="5" indent="-355600" algn="ctr" rtl="0">
              <a:lnSpc>
                <a:spcPct val="100000"/>
              </a:lnSpc>
              <a:spcBef>
                <a:spcPts val="1600"/>
              </a:spcBef>
              <a:spcAft>
                <a:spcPts val="0"/>
              </a:spcAft>
              <a:buSzPts val="2000"/>
              <a:buChar char="■"/>
              <a:defRPr sz="2000"/>
            </a:lvl6pPr>
            <a:lvl7pPr marL="3200400" lvl="6" indent="-355600" algn="ctr" rtl="0">
              <a:lnSpc>
                <a:spcPct val="100000"/>
              </a:lnSpc>
              <a:spcBef>
                <a:spcPts val="1600"/>
              </a:spcBef>
              <a:spcAft>
                <a:spcPts val="0"/>
              </a:spcAft>
              <a:buSzPts val="2000"/>
              <a:buChar char="●"/>
              <a:defRPr sz="2000"/>
            </a:lvl7pPr>
            <a:lvl8pPr marL="3657600" lvl="7" indent="-355600" algn="ctr" rtl="0">
              <a:lnSpc>
                <a:spcPct val="100000"/>
              </a:lnSpc>
              <a:spcBef>
                <a:spcPts val="1600"/>
              </a:spcBef>
              <a:spcAft>
                <a:spcPts val="0"/>
              </a:spcAft>
              <a:buSzPts val="2000"/>
              <a:buChar char="○"/>
              <a:defRPr sz="2000"/>
            </a:lvl8pPr>
            <a:lvl9pPr marL="4114800" lvl="8" indent="-355600" algn="ctr" rtl="0">
              <a:lnSpc>
                <a:spcPct val="100000"/>
              </a:lnSpc>
              <a:spcBef>
                <a:spcPts val="1600"/>
              </a:spcBef>
              <a:spcAft>
                <a:spcPts val="1600"/>
              </a:spcAft>
              <a:buSzPts val="2000"/>
              <a:buChar char="■"/>
              <a:defRPr sz="2000"/>
            </a:lvl9pPr>
          </a:lstStyle>
          <a:p>
            <a:endParaRPr/>
          </a:p>
        </p:txBody>
      </p:sp>
    </p:spTree>
    <p:extLst>
      <p:ext uri="{BB962C8B-B14F-4D97-AF65-F5344CB8AC3E}">
        <p14:creationId xmlns:p14="http://schemas.microsoft.com/office/powerpoint/2010/main" val="250572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125035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710000" y="2261338"/>
            <a:ext cx="5319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72" name="Google Shape;272;p17"/>
          <p:cNvSpPr txBox="1">
            <a:spLocks noGrp="1"/>
          </p:cNvSpPr>
          <p:nvPr>
            <p:ph type="title" idx="2" hasCustomPrompt="1"/>
          </p:nvPr>
        </p:nvSpPr>
        <p:spPr>
          <a:xfrm>
            <a:off x="710000" y="1164675"/>
            <a:ext cx="2932800" cy="978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73" name="Google Shape;273;p17"/>
          <p:cNvSpPr txBox="1">
            <a:spLocks noGrp="1"/>
          </p:cNvSpPr>
          <p:nvPr>
            <p:ph type="subTitle" idx="1"/>
          </p:nvPr>
        </p:nvSpPr>
        <p:spPr>
          <a:xfrm>
            <a:off x="710000" y="3123913"/>
            <a:ext cx="3513300" cy="43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60355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43"/>
        <p:cNvGrpSpPr/>
        <p:nvPr/>
      </p:nvGrpSpPr>
      <p:grpSpPr>
        <a:xfrm>
          <a:off x="0" y="0"/>
          <a:ext cx="0" cy="0"/>
          <a:chOff x="0" y="0"/>
          <a:chExt cx="0" cy="0"/>
        </a:xfrm>
      </p:grpSpPr>
      <p:sp>
        <p:nvSpPr>
          <p:cNvPr id="256" name="Google Shape;256;p16"/>
          <p:cNvSpPr txBox="1">
            <a:spLocks noGrp="1"/>
          </p:cNvSpPr>
          <p:nvPr>
            <p:ph type="title"/>
          </p:nvPr>
        </p:nvSpPr>
        <p:spPr>
          <a:xfrm>
            <a:off x="2550000" y="3290249"/>
            <a:ext cx="4044000" cy="49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160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7" name="Google Shape;257;p16"/>
          <p:cNvSpPr txBox="1">
            <a:spLocks noGrp="1"/>
          </p:cNvSpPr>
          <p:nvPr>
            <p:ph type="subTitle" idx="1"/>
          </p:nvPr>
        </p:nvSpPr>
        <p:spPr>
          <a:xfrm>
            <a:off x="2250150" y="1355551"/>
            <a:ext cx="4643700" cy="169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2400"/>
              <a:buNone/>
              <a:defRPr sz="2400"/>
            </a:lvl1pPr>
            <a:lvl2pPr lvl="1" algn="ctr" rtl="0">
              <a:spcBef>
                <a:spcPts val="1600"/>
              </a:spcBef>
              <a:spcAft>
                <a:spcPts val="0"/>
              </a:spcAft>
              <a:buSzPts val="2400"/>
              <a:buNone/>
              <a:defRPr sz="2400"/>
            </a:lvl2pPr>
            <a:lvl3pPr lvl="2" algn="ctr" rtl="0">
              <a:spcBef>
                <a:spcPts val="1600"/>
              </a:spcBef>
              <a:spcAft>
                <a:spcPts val="0"/>
              </a:spcAft>
              <a:buSzPts val="2400"/>
              <a:buNone/>
              <a:defRPr sz="2400"/>
            </a:lvl3pPr>
            <a:lvl4pPr lvl="3" algn="ctr" rtl="0">
              <a:spcBef>
                <a:spcPts val="1600"/>
              </a:spcBef>
              <a:spcAft>
                <a:spcPts val="0"/>
              </a:spcAft>
              <a:buSzPts val="2400"/>
              <a:buNone/>
              <a:defRPr sz="2400"/>
            </a:lvl4pPr>
            <a:lvl5pPr lvl="4" algn="ctr" rtl="0">
              <a:spcBef>
                <a:spcPts val="1600"/>
              </a:spcBef>
              <a:spcAft>
                <a:spcPts val="0"/>
              </a:spcAft>
              <a:buSzPts val="2400"/>
              <a:buNone/>
              <a:defRPr sz="2400"/>
            </a:lvl5pPr>
            <a:lvl6pPr lvl="5" algn="ctr" rtl="0">
              <a:spcBef>
                <a:spcPts val="1600"/>
              </a:spcBef>
              <a:spcAft>
                <a:spcPts val="0"/>
              </a:spcAft>
              <a:buSzPts val="2400"/>
              <a:buNone/>
              <a:defRPr sz="2400"/>
            </a:lvl6pPr>
            <a:lvl7pPr lvl="6" algn="ctr" rtl="0">
              <a:spcBef>
                <a:spcPts val="1600"/>
              </a:spcBef>
              <a:spcAft>
                <a:spcPts val="0"/>
              </a:spcAft>
              <a:buSzPts val="2400"/>
              <a:buNone/>
              <a:defRPr sz="2400"/>
            </a:lvl7pPr>
            <a:lvl8pPr lvl="7" algn="ctr" rtl="0">
              <a:spcBef>
                <a:spcPts val="1600"/>
              </a:spcBef>
              <a:spcAft>
                <a:spcPts val="0"/>
              </a:spcAft>
              <a:buSzPts val="2400"/>
              <a:buNone/>
              <a:defRPr sz="2400"/>
            </a:lvl8pPr>
            <a:lvl9pPr lvl="8" algn="ctr" rtl="0">
              <a:spcBef>
                <a:spcPts val="1600"/>
              </a:spcBef>
              <a:spcAft>
                <a:spcPts val="1600"/>
              </a:spcAft>
              <a:buSzPts val="2400"/>
              <a:buNone/>
              <a:defRPr sz="2400"/>
            </a:lvl9pPr>
          </a:lstStyle>
          <a:p>
            <a:endParaRPr/>
          </a:p>
        </p:txBody>
      </p:sp>
    </p:spTree>
    <p:extLst>
      <p:ext uri="{BB962C8B-B14F-4D97-AF65-F5344CB8AC3E}">
        <p14:creationId xmlns:p14="http://schemas.microsoft.com/office/powerpoint/2010/main" val="146119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544"/>
        <p:cNvGrpSpPr/>
        <p:nvPr/>
      </p:nvGrpSpPr>
      <p:grpSpPr>
        <a:xfrm>
          <a:off x="0" y="0"/>
          <a:ext cx="0" cy="0"/>
          <a:chOff x="0" y="0"/>
          <a:chExt cx="0" cy="0"/>
        </a:xfrm>
      </p:grpSpPr>
      <p:sp>
        <p:nvSpPr>
          <p:cNvPr id="545" name="Google Shape;545;p41"/>
          <p:cNvSpPr txBox="1">
            <a:spLocks noGrp="1"/>
          </p:cNvSpPr>
          <p:nvPr>
            <p:ph type="subTitle" idx="1"/>
          </p:nvPr>
        </p:nvSpPr>
        <p:spPr>
          <a:xfrm>
            <a:off x="4658775" y="3441800"/>
            <a:ext cx="2087700" cy="94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6" name="Google Shape;546;p41"/>
          <p:cNvSpPr txBox="1">
            <a:spLocks noGrp="1"/>
          </p:cNvSpPr>
          <p:nvPr>
            <p:ph type="subTitle" idx="2"/>
          </p:nvPr>
        </p:nvSpPr>
        <p:spPr>
          <a:xfrm>
            <a:off x="2397771" y="1400250"/>
            <a:ext cx="2087700" cy="9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7" name="Google Shape;547;p41"/>
          <p:cNvSpPr txBox="1">
            <a:spLocks noGrp="1"/>
          </p:cNvSpPr>
          <p:nvPr>
            <p:ph type="title"/>
          </p:nvPr>
        </p:nvSpPr>
        <p:spPr>
          <a:xfrm>
            <a:off x="4658771" y="2806100"/>
            <a:ext cx="2087700" cy="63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700"/>
            </a:lvl1pPr>
            <a:lvl2pPr lvl="1"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8" name="Google Shape;548;p41"/>
          <p:cNvSpPr txBox="1">
            <a:spLocks noGrp="1"/>
          </p:cNvSpPr>
          <p:nvPr>
            <p:ph type="title" idx="3"/>
          </p:nvPr>
        </p:nvSpPr>
        <p:spPr>
          <a:xfrm>
            <a:off x="2397771" y="764550"/>
            <a:ext cx="2087700" cy="63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700"/>
              <a:buNone/>
              <a:defRPr sz="2700"/>
            </a:lvl1pPr>
            <a:lvl2pPr lvl="1"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Tree>
    <p:extLst>
      <p:ext uri="{BB962C8B-B14F-4D97-AF65-F5344CB8AC3E}">
        <p14:creationId xmlns:p14="http://schemas.microsoft.com/office/powerpoint/2010/main" val="4258643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extLst>
      <p:ext uri="{BB962C8B-B14F-4D97-AF65-F5344CB8AC3E}">
        <p14:creationId xmlns:p14="http://schemas.microsoft.com/office/powerpoint/2010/main" val="85357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55"/>
        <p:cNvGrpSpPr/>
        <p:nvPr/>
      </p:nvGrpSpPr>
      <p:grpSpPr>
        <a:xfrm>
          <a:off x="0" y="0"/>
          <a:ext cx="0" cy="0"/>
          <a:chOff x="0" y="0"/>
          <a:chExt cx="0" cy="0"/>
        </a:xfrm>
      </p:grpSpPr>
      <p:sp>
        <p:nvSpPr>
          <p:cNvPr id="356" name="Google Shape;356;p23"/>
          <p:cNvSpPr txBox="1">
            <a:spLocks noGrp="1"/>
          </p:cNvSpPr>
          <p:nvPr>
            <p:ph type="title"/>
          </p:nvPr>
        </p:nvSpPr>
        <p:spPr>
          <a:xfrm>
            <a:off x="710525" y="1974875"/>
            <a:ext cx="2073600" cy="1193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620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5" name="Google Shape;565;p42"/>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410315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186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499"/>
        <p:cNvGrpSpPr/>
        <p:nvPr/>
      </p:nvGrpSpPr>
      <p:grpSpPr>
        <a:xfrm>
          <a:off x="0" y="0"/>
          <a:ext cx="0" cy="0"/>
          <a:chOff x="0" y="0"/>
          <a:chExt cx="0" cy="0"/>
        </a:xfrm>
      </p:grpSpPr>
      <p:sp>
        <p:nvSpPr>
          <p:cNvPr id="503" name="Google Shape;503;p38"/>
          <p:cNvSpPr txBox="1">
            <a:spLocks noGrp="1"/>
          </p:cNvSpPr>
          <p:nvPr>
            <p:ph type="title"/>
          </p:nvPr>
        </p:nvSpPr>
        <p:spPr>
          <a:xfrm>
            <a:off x="718675" y="1076025"/>
            <a:ext cx="3782700" cy="283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6500"/>
            </a:lvl1pPr>
            <a:lvl2pPr lvl="1" algn="r" rtl="0">
              <a:spcBef>
                <a:spcPts val="0"/>
              </a:spcBef>
              <a:spcAft>
                <a:spcPts val="0"/>
              </a:spcAft>
              <a:buSzPts val="6500"/>
              <a:buNone/>
              <a:defRPr sz="6500"/>
            </a:lvl2pPr>
            <a:lvl3pPr lvl="2" algn="r" rtl="0">
              <a:spcBef>
                <a:spcPts val="0"/>
              </a:spcBef>
              <a:spcAft>
                <a:spcPts val="0"/>
              </a:spcAft>
              <a:buSzPts val="6500"/>
              <a:buNone/>
              <a:defRPr sz="6500"/>
            </a:lvl3pPr>
            <a:lvl4pPr lvl="3" algn="r" rtl="0">
              <a:spcBef>
                <a:spcPts val="0"/>
              </a:spcBef>
              <a:spcAft>
                <a:spcPts val="0"/>
              </a:spcAft>
              <a:buSzPts val="6500"/>
              <a:buNone/>
              <a:defRPr sz="6500"/>
            </a:lvl4pPr>
            <a:lvl5pPr lvl="4" algn="r" rtl="0">
              <a:spcBef>
                <a:spcPts val="0"/>
              </a:spcBef>
              <a:spcAft>
                <a:spcPts val="0"/>
              </a:spcAft>
              <a:buSzPts val="6500"/>
              <a:buNone/>
              <a:defRPr sz="6500"/>
            </a:lvl5pPr>
            <a:lvl6pPr lvl="5" algn="r" rtl="0">
              <a:spcBef>
                <a:spcPts val="0"/>
              </a:spcBef>
              <a:spcAft>
                <a:spcPts val="0"/>
              </a:spcAft>
              <a:buSzPts val="6500"/>
              <a:buNone/>
              <a:defRPr sz="6500"/>
            </a:lvl6pPr>
            <a:lvl7pPr lvl="6" algn="r" rtl="0">
              <a:spcBef>
                <a:spcPts val="0"/>
              </a:spcBef>
              <a:spcAft>
                <a:spcPts val="0"/>
              </a:spcAft>
              <a:buSzPts val="6500"/>
              <a:buNone/>
              <a:defRPr sz="6500"/>
            </a:lvl7pPr>
            <a:lvl8pPr lvl="7" algn="r" rtl="0">
              <a:spcBef>
                <a:spcPts val="0"/>
              </a:spcBef>
              <a:spcAft>
                <a:spcPts val="0"/>
              </a:spcAft>
              <a:buSzPts val="6500"/>
              <a:buNone/>
              <a:defRPr sz="6500"/>
            </a:lvl8pPr>
            <a:lvl9pPr lvl="8" algn="r" rtl="0">
              <a:spcBef>
                <a:spcPts val="0"/>
              </a:spcBef>
              <a:spcAft>
                <a:spcPts val="0"/>
              </a:spcAft>
              <a:buSzPts val="6500"/>
              <a:buNone/>
              <a:defRPr sz="6500"/>
            </a:lvl9pPr>
          </a:lstStyle>
          <a:p>
            <a:endParaRPr/>
          </a:p>
        </p:txBody>
      </p:sp>
    </p:spTree>
    <p:extLst>
      <p:ext uri="{BB962C8B-B14F-4D97-AF65-F5344CB8AC3E}">
        <p14:creationId xmlns:p14="http://schemas.microsoft.com/office/powerpoint/2010/main" val="3541037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6"/>
        <p:cNvGrpSpPr/>
        <p:nvPr/>
      </p:nvGrpSpPr>
      <p:grpSpPr>
        <a:xfrm>
          <a:off x="0" y="0"/>
          <a:ext cx="0" cy="0"/>
          <a:chOff x="0" y="0"/>
          <a:chExt cx="0" cy="0"/>
        </a:xfrm>
      </p:grpSpPr>
    </p:spTree>
    <p:extLst>
      <p:ext uri="{BB962C8B-B14F-4D97-AF65-F5344CB8AC3E}">
        <p14:creationId xmlns:p14="http://schemas.microsoft.com/office/powerpoint/2010/main" val="584850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83"/>
        <p:cNvGrpSpPr/>
        <p:nvPr/>
      </p:nvGrpSpPr>
      <p:grpSpPr>
        <a:xfrm>
          <a:off x="0" y="0"/>
          <a:ext cx="0" cy="0"/>
          <a:chOff x="0" y="0"/>
          <a:chExt cx="0" cy="0"/>
        </a:xfrm>
      </p:grpSpPr>
    </p:spTree>
    <p:extLst>
      <p:ext uri="{BB962C8B-B14F-4D97-AF65-F5344CB8AC3E}">
        <p14:creationId xmlns:p14="http://schemas.microsoft.com/office/powerpoint/2010/main" val="25683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490"/>
        <p:cNvGrpSpPr/>
        <p:nvPr/>
      </p:nvGrpSpPr>
      <p:grpSpPr>
        <a:xfrm>
          <a:off x="0" y="0"/>
          <a:ext cx="0" cy="0"/>
          <a:chOff x="0" y="0"/>
          <a:chExt cx="0" cy="0"/>
        </a:xfrm>
      </p:grpSpPr>
      <p:sp>
        <p:nvSpPr>
          <p:cNvPr id="494" name="Google Shape;494;p37"/>
          <p:cNvSpPr txBox="1">
            <a:spLocks noGrp="1"/>
          </p:cNvSpPr>
          <p:nvPr>
            <p:ph type="body" idx="1"/>
          </p:nvPr>
        </p:nvSpPr>
        <p:spPr>
          <a:xfrm>
            <a:off x="718675" y="3658150"/>
            <a:ext cx="3411600" cy="9042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SzPts val="1800"/>
              <a:buChar char="●"/>
              <a:defRPr sz="3000" b="1">
                <a:solidFill>
                  <a:schemeClr val="lt1"/>
                </a:solidFill>
                <a:latin typeface="Josefin Sans"/>
                <a:ea typeface="Josefin Sans"/>
                <a:cs typeface="Josefin Sans"/>
                <a:sym typeface="Josefin Sans"/>
              </a:defRPr>
            </a:lvl1pPr>
            <a:lvl2pPr marL="914400" lvl="1"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2pPr>
            <a:lvl3pPr marL="1371600" lvl="2"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3pPr>
            <a:lvl4pPr marL="1828800" lvl="3"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4pPr>
            <a:lvl5pPr marL="2286000" lvl="4"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5pPr>
            <a:lvl6pPr marL="2743200" lvl="5"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6pPr>
            <a:lvl7pPr marL="3200400" lvl="6"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7pPr>
            <a:lvl8pPr marL="3657600" lvl="7"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8pPr>
            <a:lvl9pPr marL="4114800" lvl="8"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589461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18675" y="1028700"/>
            <a:ext cx="7706400" cy="3574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129962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075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7076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90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1536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076090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75405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60706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653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773894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1295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3/17/2025</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9168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books/NBK262125/"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https://www.google.com/url?sa=t&amp;rct=j&amp;q=&amp;esrc=s&amp;source=web&amp;cd=&amp;cad=rja&amp;uact=8&amp;ved=2ahUKEwiRl7KR38_2AhWRnGoFHY7iBl8QFnoECBAQAQ&amp;url=https%3A%2F%2Ftraining.cochrane.org%2Fsites%2Ftraining.cochrane.org%2Ffiles%2Fpublic%2Fuploads%2Fresources%2Fdownloadable_resources%2FEnglish%2FCollecting%2520data%2520-%2520form%2520for%2520RCTs%2520only.doc&amp;usg=AOvVaw3jE4L5txeM9LnbpoKk4Qg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vidence.org/wp-content/uploads/2024/01/Downloadable-empty-planning-checklist-1.docx" TargetMode="External"/><Relationship Id="rId2" Type="http://schemas.openxmlformats.org/officeDocument/2006/relationships/hyperlink" Target="https://www.covidence.org/resource/data-extraction-for-intervention-systematic-reviews/"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effectivehealthcare.ahrq.gov/sites/default/files/data-extraction.ppt" TargetMode="External"/><Relationship Id="rId7" Type="http://schemas.openxmlformats.org/officeDocument/2006/relationships/hyperlink" Target="https://systematicreviewsjournal.biomedcentral.com/articles/10.1186/s13643-016-0368-4" TargetMode="External"/><Relationship Id="rId2" Type="http://schemas.openxmlformats.org/officeDocument/2006/relationships/hyperlink" Target="https://ebm.bmj.com/content/26/3/88" TargetMode="External"/><Relationship Id="rId1" Type="http://schemas.openxmlformats.org/officeDocument/2006/relationships/slideLayout" Target="../slideLayouts/slideLayout19.xml"/><Relationship Id="rId6" Type="http://schemas.openxmlformats.org/officeDocument/2006/relationships/hyperlink" Target="https://www.ncbi.nlm.nih.gov/books/NBK262125/" TargetMode="External"/><Relationship Id="rId5" Type="http://schemas.openxmlformats.org/officeDocument/2006/relationships/hyperlink" Target="https://journals.sagepub.com/doi/full/10.1177/160940690200100107" TargetMode="External"/><Relationship Id="rId4" Type="http://schemas.openxmlformats.org/officeDocument/2006/relationships/hyperlink" Target="https://journals.sagepub.com/doi/10.1177/0193945902250038"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hyperlink" Target="https://methods.cochrane.org/risk-bias-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hyperlink" Target="https://methods.cochrane.org/risk-bias-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hyperlink" Target="https://methods.cochrane.org/risk-bias-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s://nap.nationalacademies.org/catalog/13059/finding-what-works-in-health-care-standards-for-systematic-reviews" TargetMode="External"/><Relationship Id="rId2" Type="http://schemas.openxmlformats.org/officeDocument/2006/relationships/hyperlink" Target="https://training.cochrane.org/handbook/current/chapter-08"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mailto:blossj19@ecu.edu"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hyperlink" Target="https://nam02.safelinks.protection.outlook.com/?url=https%3A%2F%2Fecu.az1.qualtrics.com%2Fjfe%2Fform%2FSV_ezmz4ZBEENSU2wK&amp;data=05%7C02%7Cblossj19%40ecu.edu%7C923fd089b42645cf730e08dd211a71fe%7C17143cbb385c4c45a36ac65b72e3eae8%7C0%7C0%7C638703119639348836%7CUnknown%7CTWFpbGZsb3d8eyJFbXB0eU1hcGkiOnRydWUsIlYiOiIwLjAuMDAwMCIsIlAiOiJXaW4zMiIsIkFOIjoiTWFpbCIsIldUIjoyfQ%3D%3D%7C0%7C%7C%7C&amp;sdata=Dp3H0uiy9bz2smcFOX7Z%2F9baHi38R1PyQzszIziKAsI%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www.prisma-statement.org/documents/PRISMA-P%20EandE%20-%20Shamseer%20BMJ%20Jan%202015.pdf"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3"/>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5144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 y="957404"/>
            <a:ext cx="4177813"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3" name="Rectangle 1042">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465540"/>
            <a:ext cx="5492423" cy="4194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Google Shape;1034;p74"/>
          <p:cNvSpPr txBox="1">
            <a:spLocks noGrp="1"/>
          </p:cNvSpPr>
          <p:nvPr>
            <p:ph type="ctrTitle"/>
          </p:nvPr>
        </p:nvSpPr>
        <p:spPr>
          <a:xfrm>
            <a:off x="3534918" y="829013"/>
            <a:ext cx="4765475" cy="2267986"/>
          </a:xfrm>
          <a:prstGeom prst="rect">
            <a:avLst/>
          </a:prstGeom>
        </p:spPr>
        <p:txBody>
          <a:bodyPr spcFirstLastPara="1" lIns="91425" tIns="91425" rIns="91425" bIns="91425" anchor="b" anchorCtr="0">
            <a:normAutofit/>
          </a:bodyPr>
          <a:lstStyle/>
          <a:p>
            <a:pPr algn="l"/>
            <a:r>
              <a:rPr lang="en-US" sz="3600">
                <a:solidFill>
                  <a:srgbClr val="FFFFFF"/>
                </a:solidFill>
              </a:rPr>
              <a:t>Systematic Reviews: Data Extraction &amp;</a:t>
            </a:r>
            <a:br>
              <a:rPr lang="en-US" sz="3600">
                <a:solidFill>
                  <a:srgbClr val="FFFFFF"/>
                </a:solidFill>
              </a:rPr>
            </a:br>
            <a:r>
              <a:rPr lang="en-US" sz="3600">
                <a:solidFill>
                  <a:srgbClr val="FFFFFF"/>
                </a:solidFill>
              </a:rPr>
              <a:t>Risk of Bias Assessment</a:t>
            </a:r>
          </a:p>
        </p:txBody>
      </p:sp>
      <p:sp>
        <p:nvSpPr>
          <p:cNvPr id="2" name="TextBox 1"/>
          <p:cNvSpPr txBox="1"/>
          <p:nvPr/>
        </p:nvSpPr>
        <p:spPr>
          <a:xfrm>
            <a:off x="3534918" y="3223167"/>
            <a:ext cx="4765476" cy="1075043"/>
          </a:xfrm>
          <a:prstGeom prst="rect">
            <a:avLst/>
          </a:prstGeom>
        </p:spPr>
        <p:txBody>
          <a:bodyPr rtlCol="0" anchor="t">
            <a:normAutofit/>
          </a:bodyPr>
          <a:lstStyle/>
          <a:p>
            <a:pPr>
              <a:spcAft>
                <a:spcPts val="600"/>
              </a:spcAft>
            </a:pPr>
            <a:r>
              <a:rPr lang="en-US">
                <a:solidFill>
                  <a:srgbClr val="FFFFFF"/>
                </a:solidFill>
              </a:rPr>
              <a:t>Jamie Bloss, MLIS, AHIP</a:t>
            </a:r>
          </a:p>
          <a:p>
            <a:pPr>
              <a:spcAft>
                <a:spcPts val="600"/>
              </a:spcAft>
            </a:pPr>
            <a:r>
              <a:rPr lang="en-US">
                <a:solidFill>
                  <a:srgbClr val="FFFFFF"/>
                </a:solidFill>
              </a:rPr>
              <a:t>Research Librarian</a:t>
            </a:r>
          </a:p>
          <a:p>
            <a:pPr>
              <a:spcAft>
                <a:spcPts val="600"/>
              </a:spcAft>
            </a:pPr>
            <a:r>
              <a:rPr lang="en-US">
                <a:solidFill>
                  <a:srgbClr val="FFFFFF"/>
                </a:solidFill>
              </a:rPr>
              <a:t>Laupus Health Sciences Library</a:t>
            </a:r>
          </a:p>
        </p:txBody>
      </p:sp>
      <p:cxnSp>
        <p:nvCxnSpPr>
          <p:cNvPr id="1045" name="Straight Connector 1044">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3160752"/>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047" name="Rectangle 1046">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1"/>
            <a:ext cx="123444"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5144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 y="957404"/>
            <a:ext cx="4177813"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465540"/>
            <a:ext cx="5492423" cy="4194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34918" y="829013"/>
            <a:ext cx="4765475" cy="2267986"/>
          </a:xfrm>
        </p:spPr>
        <p:txBody>
          <a:bodyPr vert="horz" lIns="91440" tIns="45720" rIns="91440" bIns="45720" rtlCol="0" anchor="b">
            <a:normAutofit/>
          </a:bodyPr>
          <a:lstStyle/>
          <a:p>
            <a:pPr defTabSz="914400">
              <a:spcBef>
                <a:spcPct val="0"/>
              </a:spcBef>
            </a:pPr>
            <a:r>
              <a:rPr lang="en-US" sz="3600" spc="200">
                <a:solidFill>
                  <a:srgbClr val="FFFFFF"/>
                </a:solidFill>
              </a:rPr>
              <a:t>What Data to Extract</a:t>
            </a:r>
          </a:p>
        </p:txBody>
      </p:sp>
      <p:sp>
        <p:nvSpPr>
          <p:cNvPr id="3" name="Google Shape;1097;p80"/>
          <p:cNvSpPr txBox="1">
            <a:spLocks/>
          </p:cNvSpPr>
          <p:nvPr/>
        </p:nvSpPr>
        <p:spPr>
          <a:xfrm>
            <a:off x="3534918" y="3223167"/>
            <a:ext cx="4765476" cy="1075043"/>
          </a:xfrm>
          <a:prstGeom prst="rect">
            <a:avLst/>
          </a:prstGeom>
        </p:spPr>
        <p:txBody>
          <a:bodyPr spcFirstLastPara="1" vert="horz" lIns="91440" tIns="45720" rIns="91440" bIns="4572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spcAft>
                <a:spcPts val="200"/>
              </a:spcAft>
              <a:buClr>
                <a:schemeClr val="accent1"/>
              </a:buClr>
              <a:buSzPct val="100000"/>
            </a:pPr>
            <a:r>
              <a:rPr lang="en-US" sz="1800" b="1">
                <a:solidFill>
                  <a:srgbClr val="FFFFFF"/>
                </a:solidFill>
                <a:latin typeface="+mn-lt"/>
                <a:ea typeface="+mn-ea"/>
                <a:cs typeface="+mn-cs"/>
                <a:sym typeface="Josefin Sans"/>
              </a:rPr>
              <a:t>02</a:t>
            </a:r>
          </a:p>
        </p:txBody>
      </p:sp>
      <p:cxnSp>
        <p:nvCxnSpPr>
          <p:cNvPr id="36" name="Straight Connector 35">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3160752"/>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1"/>
            <a:ext cx="123444"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08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09" y="1047450"/>
            <a:ext cx="2501141" cy="2839200"/>
          </a:xfrm>
        </p:spPr>
        <p:txBody>
          <a:bodyPr/>
          <a:lstStyle/>
          <a:p>
            <a:pPr algn="l"/>
            <a:r>
              <a:rPr lang="en-US" sz="3600" dirty="0"/>
              <a:t>Start with your question</a:t>
            </a:r>
          </a:p>
        </p:txBody>
      </p:sp>
      <p:sp>
        <p:nvSpPr>
          <p:cNvPr id="10" name="TextBox 9"/>
          <p:cNvSpPr txBox="1"/>
          <p:nvPr/>
        </p:nvSpPr>
        <p:spPr>
          <a:xfrm>
            <a:off x="3092824" y="208644"/>
            <a:ext cx="5045660" cy="3277820"/>
          </a:xfrm>
          <a:prstGeom prst="rect">
            <a:avLst/>
          </a:prstGeom>
          <a:noFill/>
        </p:spPr>
        <p:txBody>
          <a:bodyPr wrap="square" rtlCol="0">
            <a:spAutoFit/>
          </a:bodyPr>
          <a:lstStyle/>
          <a:p>
            <a:r>
              <a:rPr lang="en-US" sz="1800" dirty="0"/>
              <a:t>Use a question framework like PICOT:</a:t>
            </a:r>
          </a:p>
          <a:p>
            <a:endParaRPr lang="en-US" sz="1050" dirty="0">
              <a:solidFill>
                <a:srgbClr val="002060"/>
              </a:solidFill>
            </a:endParaRPr>
          </a:p>
          <a:p>
            <a:r>
              <a:rPr lang="en-US" sz="1050" b="1" dirty="0">
                <a:solidFill>
                  <a:srgbClr val="002060"/>
                </a:solidFill>
              </a:rPr>
              <a:t>Population: </a:t>
            </a:r>
            <a:r>
              <a:rPr lang="en-US" sz="1050" dirty="0">
                <a:solidFill>
                  <a:srgbClr val="002060"/>
                </a:solidFill>
              </a:rPr>
              <a:t>The specific population or group that you want to study. This should include characteristics such as age, gender, medical condition/disease, or any other relevant factors.</a:t>
            </a:r>
          </a:p>
          <a:p>
            <a:endParaRPr lang="en-US" sz="1050" dirty="0">
              <a:solidFill>
                <a:srgbClr val="002060"/>
              </a:solidFill>
            </a:endParaRPr>
          </a:p>
          <a:p>
            <a:r>
              <a:rPr lang="en-US" sz="1050" b="1" dirty="0">
                <a:solidFill>
                  <a:srgbClr val="002060"/>
                </a:solidFill>
              </a:rPr>
              <a:t>Intervention: </a:t>
            </a:r>
            <a:r>
              <a:rPr lang="en-US" sz="1050" dirty="0">
                <a:solidFill>
                  <a:srgbClr val="002060"/>
                </a:solidFill>
              </a:rPr>
              <a:t>The treatment, exposure, or intervention you are investigating.</a:t>
            </a:r>
          </a:p>
          <a:p>
            <a:endParaRPr lang="en-US" sz="1050" dirty="0">
              <a:solidFill>
                <a:srgbClr val="002060"/>
              </a:solidFill>
            </a:endParaRPr>
          </a:p>
          <a:p>
            <a:r>
              <a:rPr lang="en-US" sz="1050" b="1" dirty="0">
                <a:solidFill>
                  <a:srgbClr val="002060"/>
                </a:solidFill>
              </a:rPr>
              <a:t>Comparison: </a:t>
            </a:r>
            <a:r>
              <a:rPr lang="en-US" sz="1050" dirty="0">
                <a:solidFill>
                  <a:srgbClr val="002060"/>
                </a:solidFill>
              </a:rPr>
              <a:t>The comparison group or alternative intervention you are investigating. This can be a placebo, another treatment, standard care, or the absence of the intervention.</a:t>
            </a:r>
          </a:p>
          <a:p>
            <a:endParaRPr lang="en-US" sz="1050" dirty="0">
              <a:solidFill>
                <a:srgbClr val="002060"/>
              </a:solidFill>
            </a:endParaRPr>
          </a:p>
          <a:p>
            <a:r>
              <a:rPr lang="en-US" sz="1050" b="1" dirty="0">
                <a:solidFill>
                  <a:srgbClr val="002060"/>
                </a:solidFill>
              </a:rPr>
              <a:t>Outcomes: </a:t>
            </a:r>
            <a:r>
              <a:rPr lang="en-US" sz="1050" dirty="0">
                <a:solidFill>
                  <a:srgbClr val="002060"/>
                </a:solidFill>
              </a:rPr>
              <a:t>The outcomes you are interested in measuring or evaluating. These can be clinical outcomes, patient-reported outcomes, adverse events, or any relevant endpoints. </a:t>
            </a:r>
            <a:r>
              <a:rPr lang="en-US" sz="1050" dirty="0">
                <a:solidFill>
                  <a:schemeClr val="tx1">
                    <a:lumMod val="60000"/>
                    <a:lumOff val="40000"/>
                  </a:schemeClr>
                </a:solidFill>
              </a:rPr>
              <a:t>**Consider including outcomes that matter to the end users of the review.</a:t>
            </a:r>
          </a:p>
          <a:p>
            <a:endParaRPr lang="en-US" sz="1050" dirty="0">
              <a:solidFill>
                <a:srgbClr val="002060"/>
              </a:solidFill>
            </a:endParaRPr>
          </a:p>
          <a:p>
            <a:r>
              <a:rPr lang="en-US" sz="1050" b="1" dirty="0">
                <a:solidFill>
                  <a:srgbClr val="002060"/>
                </a:solidFill>
              </a:rPr>
              <a:t>Time Points</a:t>
            </a:r>
            <a:r>
              <a:rPr lang="en-US" sz="1050" dirty="0">
                <a:solidFill>
                  <a:srgbClr val="002060"/>
                </a:solidFill>
              </a:rPr>
              <a:t>: Some reviews include time points as part of the PICO(T) framework. You might be interested in collecting data only at specific time points.</a:t>
            </a:r>
            <a:br>
              <a:rPr lang="en-US" sz="1050" dirty="0">
                <a:solidFill>
                  <a:srgbClr val="002060"/>
                </a:solidFill>
              </a:rPr>
            </a:br>
            <a:br>
              <a:rPr lang="en-US" sz="1050" dirty="0">
                <a:solidFill>
                  <a:srgbClr val="002060"/>
                </a:solidFill>
              </a:rPr>
            </a:br>
            <a:r>
              <a:rPr lang="en-US" sz="1050" b="1" dirty="0">
                <a:solidFill>
                  <a:srgbClr val="002060"/>
                </a:solidFill>
              </a:rPr>
              <a:t>Other</a:t>
            </a:r>
            <a:r>
              <a:rPr lang="en-US" sz="1050" dirty="0">
                <a:solidFill>
                  <a:srgbClr val="002060"/>
                </a:solidFill>
              </a:rPr>
              <a:t>: Includes other essential eligibility criteria for your review such as study design.</a:t>
            </a:r>
          </a:p>
        </p:txBody>
      </p:sp>
      <p:sp>
        <p:nvSpPr>
          <p:cNvPr id="4" name="5-Point Star 3"/>
          <p:cNvSpPr/>
          <p:nvPr/>
        </p:nvSpPr>
        <p:spPr>
          <a:xfrm>
            <a:off x="7478377" y="3723008"/>
            <a:ext cx="1456634" cy="1276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36819" y="4099573"/>
            <a:ext cx="539750" cy="523220"/>
          </a:xfrm>
          <a:prstGeom prst="rect">
            <a:avLst/>
          </a:prstGeom>
          <a:noFill/>
        </p:spPr>
        <p:txBody>
          <a:bodyPr wrap="square" rtlCol="0">
            <a:spAutoFit/>
          </a:bodyPr>
          <a:lstStyle/>
          <a:p>
            <a:pPr algn="ctr"/>
            <a:r>
              <a:rPr lang="en-US" dirty="0">
                <a:solidFill>
                  <a:srgbClr val="FFFF00"/>
                </a:solidFill>
              </a:rPr>
              <a:t>Hot Tip</a:t>
            </a:r>
          </a:p>
        </p:txBody>
      </p:sp>
      <p:sp>
        <p:nvSpPr>
          <p:cNvPr id="6" name="TextBox 5"/>
          <p:cNvSpPr txBox="1"/>
          <p:nvPr/>
        </p:nvSpPr>
        <p:spPr>
          <a:xfrm>
            <a:off x="2965076" y="4233157"/>
            <a:ext cx="4231211" cy="646331"/>
          </a:xfrm>
          <a:prstGeom prst="rect">
            <a:avLst/>
          </a:prstGeom>
          <a:noFill/>
          <a:ln w="28575">
            <a:solidFill>
              <a:schemeClr val="tx1"/>
            </a:solidFill>
          </a:ln>
        </p:spPr>
        <p:txBody>
          <a:bodyPr wrap="square" rtlCol="0">
            <a:spAutoFit/>
          </a:bodyPr>
          <a:lstStyle/>
          <a:p>
            <a:r>
              <a:rPr lang="en-US" dirty="0"/>
              <a:t>There are other question frameworks if your question doesn’t fit PICOT.  Ex.  PEO, SPIDER</a:t>
            </a:r>
          </a:p>
        </p:txBody>
      </p:sp>
    </p:spTree>
    <p:extLst>
      <p:ext uri="{BB962C8B-B14F-4D97-AF65-F5344CB8AC3E}">
        <p14:creationId xmlns:p14="http://schemas.microsoft.com/office/powerpoint/2010/main" val="296929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85" y="1358600"/>
            <a:ext cx="2237616" cy="2172000"/>
          </a:xfrm>
        </p:spPr>
        <p:txBody>
          <a:bodyPr/>
          <a:lstStyle/>
          <a:p>
            <a:pPr algn="l"/>
            <a:r>
              <a:rPr lang="en-US" sz="3600" dirty="0"/>
              <a:t>Creating your DE form</a:t>
            </a:r>
          </a:p>
        </p:txBody>
      </p:sp>
      <p:sp>
        <p:nvSpPr>
          <p:cNvPr id="4" name="TextBox 3"/>
          <p:cNvSpPr txBox="1"/>
          <p:nvPr/>
        </p:nvSpPr>
        <p:spPr>
          <a:xfrm>
            <a:off x="2757386" y="363205"/>
            <a:ext cx="5897664" cy="265457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2060"/>
                </a:solidFill>
              </a:rPr>
              <a:t>Data extraction forms should be designed and developed with both the review question and subsequent analysis in mind. For every data point, ask if it serves to answer the question or help with the analysis.</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Examine multiple articles that definitely belong in the review: What data elements would you want to capture from it?</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If you plan to analyze the results for each outcome, think about how you will group the data for the later stages of your review process.</a:t>
            </a: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Look for an existing extraction form or template to help guide you. Use existing systematic reviews on your topic to identify what information to collect if you are not sure what to include.</a:t>
            </a:r>
          </a:p>
          <a:p>
            <a:endParaRPr lang="en-US" sz="1050" dirty="0"/>
          </a:p>
        </p:txBody>
      </p:sp>
      <p:sp>
        <p:nvSpPr>
          <p:cNvPr id="3" name="TextBox 2"/>
          <p:cNvSpPr txBox="1"/>
          <p:nvPr/>
        </p:nvSpPr>
        <p:spPr>
          <a:xfrm>
            <a:off x="4892727" y="3530600"/>
            <a:ext cx="3910114" cy="800219"/>
          </a:xfrm>
          <a:prstGeom prst="rect">
            <a:avLst/>
          </a:prstGeom>
          <a:noFill/>
        </p:spPr>
        <p:txBody>
          <a:bodyPr wrap="square" rtlCol="0">
            <a:spAutoFit/>
          </a:bodyPr>
          <a:lstStyle/>
          <a:p>
            <a:r>
              <a:rPr lang="en-US" sz="1800" dirty="0">
                <a:solidFill>
                  <a:srgbClr val="002060"/>
                </a:solidFill>
              </a:rPr>
              <a:t>Templates</a:t>
            </a:r>
          </a:p>
          <a:p>
            <a:r>
              <a:rPr lang="en-US" dirty="0">
                <a:solidFill>
                  <a:srgbClr val="002060"/>
                </a:solidFill>
                <a:hlinkClick r:id="rId3"/>
              </a:rPr>
              <a:t>Qualitative Data Template</a:t>
            </a:r>
            <a:endParaRPr lang="en-US" dirty="0">
              <a:solidFill>
                <a:srgbClr val="002060"/>
              </a:solidFill>
            </a:endParaRPr>
          </a:p>
          <a:p>
            <a:r>
              <a:rPr lang="en-US" u="sng" dirty="0">
                <a:hlinkClick r:id="rId4"/>
              </a:rPr>
              <a:t>Cochrane Data Extraction Template</a:t>
            </a:r>
            <a:endParaRPr lang="en-US" dirty="0"/>
          </a:p>
        </p:txBody>
      </p:sp>
      <p:sp>
        <p:nvSpPr>
          <p:cNvPr id="6" name="5-Point Star 5"/>
          <p:cNvSpPr/>
          <p:nvPr/>
        </p:nvSpPr>
        <p:spPr>
          <a:xfrm>
            <a:off x="3123701" y="3194050"/>
            <a:ext cx="1456634" cy="1276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2143" y="3628906"/>
            <a:ext cx="539750" cy="523220"/>
          </a:xfrm>
          <a:prstGeom prst="rect">
            <a:avLst/>
          </a:prstGeom>
          <a:noFill/>
        </p:spPr>
        <p:txBody>
          <a:bodyPr wrap="square" rtlCol="0">
            <a:spAutoFit/>
          </a:bodyPr>
          <a:lstStyle/>
          <a:p>
            <a:pPr algn="ctr"/>
            <a:r>
              <a:rPr lang="en-US" dirty="0">
                <a:solidFill>
                  <a:srgbClr val="FFFF00"/>
                </a:solidFill>
              </a:rPr>
              <a:t>Hot Tip</a:t>
            </a:r>
          </a:p>
        </p:txBody>
      </p:sp>
    </p:spTree>
    <p:extLst>
      <p:ext uri="{BB962C8B-B14F-4D97-AF65-F5344CB8AC3E}">
        <p14:creationId xmlns:p14="http://schemas.microsoft.com/office/powerpoint/2010/main" val="78313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85" y="1358600"/>
            <a:ext cx="2237616" cy="2172000"/>
          </a:xfrm>
        </p:spPr>
        <p:txBody>
          <a:bodyPr/>
          <a:lstStyle/>
          <a:p>
            <a:pPr algn="l"/>
            <a:r>
              <a:rPr lang="en-US" sz="3600" dirty="0"/>
              <a:t>Creating your DE form</a:t>
            </a:r>
          </a:p>
        </p:txBody>
      </p:sp>
      <p:sp>
        <p:nvSpPr>
          <p:cNvPr id="5" name="TextBox 4"/>
          <p:cNvSpPr txBox="1"/>
          <p:nvPr/>
        </p:nvSpPr>
        <p:spPr>
          <a:xfrm>
            <a:off x="1721225" y="289112"/>
            <a:ext cx="7359276" cy="5516895"/>
          </a:xfrm>
          <a:prstGeom prst="rect">
            <a:avLst/>
          </a:prstGeom>
          <a:noFill/>
        </p:spPr>
        <p:txBody>
          <a:bodyPr wrap="square" rtlCol="0">
            <a:spAutoFit/>
          </a:bodyPr>
          <a:lstStyle/>
          <a:p>
            <a:r>
              <a:rPr lang="en-US" dirty="0">
                <a:solidFill>
                  <a:schemeClr val="tx1"/>
                </a:solidFill>
              </a:rPr>
              <a:t>Step 1. </a:t>
            </a:r>
            <a:r>
              <a:rPr lang="en-US" dirty="0">
                <a:solidFill>
                  <a:schemeClr val="accent1">
                    <a:lumMod val="50000"/>
                  </a:schemeClr>
                </a:solidFill>
              </a:rPr>
              <a:t>Develop outlines of tables and figures </a:t>
            </a:r>
            <a:r>
              <a:rPr lang="en-US" dirty="0">
                <a:solidFill>
                  <a:schemeClr val="tx1"/>
                </a:solidFill>
              </a:rPr>
              <a:t>expected to appear in the systematic review.</a:t>
            </a:r>
          </a:p>
          <a:p>
            <a:endParaRPr lang="en-US" dirty="0">
              <a:solidFill>
                <a:schemeClr val="tx1"/>
              </a:solidFill>
            </a:endParaRPr>
          </a:p>
          <a:p>
            <a:r>
              <a:rPr lang="en-US" dirty="0">
                <a:solidFill>
                  <a:schemeClr val="tx1"/>
                </a:solidFill>
              </a:rPr>
              <a:t>Step 2. </a:t>
            </a:r>
            <a:r>
              <a:rPr lang="en-US" dirty="0">
                <a:solidFill>
                  <a:schemeClr val="accent1">
                    <a:lumMod val="50000"/>
                  </a:schemeClr>
                </a:solidFill>
              </a:rPr>
              <a:t>Assemble and group data elements </a:t>
            </a:r>
            <a:r>
              <a:rPr lang="en-US" dirty="0">
                <a:solidFill>
                  <a:schemeClr val="tx1"/>
                </a:solidFill>
              </a:rPr>
              <a:t>to facilitate form development. </a:t>
            </a:r>
          </a:p>
          <a:p>
            <a:endParaRPr lang="en-US" dirty="0">
              <a:solidFill>
                <a:schemeClr val="tx1"/>
              </a:solidFill>
            </a:endParaRPr>
          </a:p>
          <a:p>
            <a:r>
              <a:rPr lang="en-US" dirty="0">
                <a:solidFill>
                  <a:schemeClr val="tx1"/>
                </a:solidFill>
              </a:rPr>
              <a:t>Step 3. Identify the best way to structure each question on the form. </a:t>
            </a:r>
          </a:p>
          <a:p>
            <a:pPr marL="557213" lvl="1" indent="-214313">
              <a:buFont typeface="Arial" panose="020B0604020202020204" pitchFamily="34" charset="0"/>
              <a:buChar char="•"/>
            </a:pPr>
            <a:r>
              <a:rPr lang="en-US" dirty="0">
                <a:solidFill>
                  <a:schemeClr val="accent1">
                    <a:lumMod val="50000"/>
                  </a:schemeClr>
                </a:solidFill>
              </a:rPr>
              <a:t>Ask closed-ended questions </a:t>
            </a:r>
            <a:r>
              <a:rPr lang="en-US" dirty="0">
                <a:solidFill>
                  <a:schemeClr val="tx1"/>
                </a:solidFill>
              </a:rPr>
              <a:t>(i.e. questions that define a list of permissible responses). </a:t>
            </a:r>
          </a:p>
          <a:p>
            <a:pPr marL="557213" lvl="1" indent="-214313">
              <a:buFont typeface="Arial" panose="020B0604020202020204" pitchFamily="34" charset="0"/>
              <a:buChar char="•"/>
            </a:pPr>
            <a:endParaRPr lang="en-US" dirty="0">
              <a:solidFill>
                <a:schemeClr val="tx1"/>
              </a:solidFill>
            </a:endParaRPr>
          </a:p>
          <a:p>
            <a:pPr marL="557213" lvl="1" indent="-214313">
              <a:buFont typeface="Arial" panose="020B0604020202020204" pitchFamily="34" charset="0"/>
              <a:buChar char="•"/>
            </a:pPr>
            <a:r>
              <a:rPr lang="en-US" dirty="0">
                <a:solidFill>
                  <a:schemeClr val="tx1"/>
                </a:solidFill>
              </a:rPr>
              <a:t>Avoid asking a question where the response may be left blank. Instead use ‘not applicable’, ‘not reported.’</a:t>
            </a:r>
          </a:p>
          <a:p>
            <a:pPr marL="557213" lvl="1" indent="-214313">
              <a:buFont typeface="Arial" panose="020B0604020202020204" pitchFamily="34" charset="0"/>
              <a:buChar char="•"/>
            </a:pPr>
            <a:endParaRPr lang="en-US" dirty="0">
              <a:solidFill>
                <a:schemeClr val="tx1"/>
              </a:solidFill>
            </a:endParaRPr>
          </a:p>
          <a:p>
            <a:pPr marL="557213" lvl="1" indent="-214313">
              <a:buFont typeface="Arial" panose="020B0604020202020204" pitchFamily="34" charset="0"/>
              <a:buChar char="•"/>
            </a:pPr>
            <a:r>
              <a:rPr lang="en-US" dirty="0">
                <a:solidFill>
                  <a:schemeClr val="tx1"/>
                </a:solidFill>
              </a:rPr>
              <a:t>Remember that the form should focus on what is reported in the article rather what assume has been done.  No guessing!</a:t>
            </a:r>
          </a:p>
          <a:p>
            <a:pPr marL="557213" lvl="1" indent="-214313">
              <a:buFont typeface="Arial" panose="020B0604020202020204" pitchFamily="34" charset="0"/>
              <a:buChar char="•"/>
            </a:pPr>
            <a:endParaRPr lang="en-US" dirty="0">
              <a:solidFill>
                <a:schemeClr val="tx1"/>
              </a:solidFill>
            </a:endParaRPr>
          </a:p>
          <a:p>
            <a:pPr marL="557213" lvl="1" indent="-214313">
              <a:buFont typeface="Arial" panose="020B0604020202020204" pitchFamily="34" charset="0"/>
              <a:buChar char="•"/>
            </a:pPr>
            <a:r>
              <a:rPr lang="en-US" dirty="0">
                <a:solidFill>
                  <a:schemeClr val="tx1"/>
                </a:solidFill>
              </a:rPr>
              <a:t>Where a judgement is required, record the raw data. Incorporate flexibility to allow for variation in how data are reported. </a:t>
            </a:r>
          </a:p>
          <a:p>
            <a:pPr marL="214313" indent="-214313">
              <a:buFont typeface="Arial" panose="020B0604020202020204" pitchFamily="34" charset="0"/>
              <a:buChar char="•"/>
            </a:pPr>
            <a:endParaRPr lang="en-US" dirty="0">
              <a:solidFill>
                <a:schemeClr val="tx1"/>
              </a:solidFill>
            </a:endParaRPr>
          </a:p>
          <a:p>
            <a:r>
              <a:rPr lang="en-US" dirty="0">
                <a:solidFill>
                  <a:schemeClr val="tx1"/>
                </a:solidFill>
              </a:rPr>
              <a:t>Step 4. </a:t>
            </a:r>
            <a:r>
              <a:rPr lang="en-US" dirty="0">
                <a:solidFill>
                  <a:schemeClr val="bg2">
                    <a:lumMod val="60000"/>
                    <a:lumOff val="40000"/>
                  </a:schemeClr>
                </a:solidFill>
              </a:rPr>
              <a:t>Design and pilot-test data collection forms.</a:t>
            </a:r>
          </a:p>
          <a:p>
            <a:endParaRPr lang="en-US" sz="1050" dirty="0"/>
          </a:p>
        </p:txBody>
      </p:sp>
    </p:spTree>
    <p:extLst>
      <p:ext uri="{BB962C8B-B14F-4D97-AF65-F5344CB8AC3E}">
        <p14:creationId xmlns:p14="http://schemas.microsoft.com/office/powerpoint/2010/main" val="228995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09" y="1222110"/>
            <a:ext cx="2329691" cy="2839200"/>
          </a:xfrm>
        </p:spPr>
        <p:txBody>
          <a:bodyPr/>
          <a:lstStyle/>
          <a:p>
            <a:pPr algn="l"/>
            <a:r>
              <a:rPr lang="en-US" sz="2800" dirty="0"/>
              <a:t>Pilot &amp; Edit the Extraction Form</a:t>
            </a:r>
          </a:p>
        </p:txBody>
      </p:sp>
      <p:sp>
        <p:nvSpPr>
          <p:cNvPr id="10" name="TextBox 9"/>
          <p:cNvSpPr txBox="1"/>
          <p:nvPr/>
        </p:nvSpPr>
        <p:spPr>
          <a:xfrm>
            <a:off x="2412999" y="203686"/>
            <a:ext cx="6647691" cy="4847481"/>
          </a:xfrm>
          <a:prstGeom prst="rect">
            <a:avLst/>
          </a:prstGeom>
          <a:noFill/>
        </p:spPr>
        <p:txBody>
          <a:bodyPr wrap="square" rtlCol="0">
            <a:spAutoFit/>
          </a:bodyPr>
          <a:lstStyle/>
          <a:p>
            <a:r>
              <a:rPr lang="en-US" sz="1600" dirty="0">
                <a:solidFill>
                  <a:schemeClr val="accent1">
                    <a:lumMod val="50000"/>
                  </a:schemeClr>
                </a:solidFill>
              </a:rPr>
              <a:t>Forms should be piloted to ensure that all the relevant information is captured and that time and effort is not wasted on extracting unnecessary data.</a:t>
            </a:r>
          </a:p>
          <a:p>
            <a:endParaRPr lang="en-US" sz="1600" dirty="0">
              <a:solidFill>
                <a:schemeClr val="accent1">
                  <a:lumMod val="50000"/>
                </a:schemeClr>
              </a:solidFill>
            </a:endParaRPr>
          </a:p>
          <a:p>
            <a:r>
              <a:rPr lang="en-US" sz="1600" dirty="0">
                <a:solidFill>
                  <a:schemeClr val="accent1">
                    <a:lumMod val="50000"/>
                  </a:schemeClr>
                </a:solidFill>
              </a:rPr>
              <a:t>Piloting will reduce the risk that you need to:</a:t>
            </a:r>
          </a:p>
          <a:p>
            <a:pPr marL="171450" indent="-171450">
              <a:buFont typeface="Arial" panose="020B0604020202020204" pitchFamily="34" charset="0"/>
              <a:buChar char="•"/>
            </a:pPr>
            <a:r>
              <a:rPr lang="en-US" sz="1600" dirty="0">
                <a:solidFill>
                  <a:schemeClr val="accent1">
                    <a:lumMod val="50000"/>
                  </a:schemeClr>
                </a:solidFill>
              </a:rPr>
              <a:t>Edit the template during extraction.</a:t>
            </a:r>
          </a:p>
          <a:p>
            <a:pPr marL="171450" indent="-171450">
              <a:buFont typeface="Arial" panose="020B0604020202020204" pitchFamily="34" charset="0"/>
              <a:buChar char="•"/>
            </a:pPr>
            <a:r>
              <a:rPr lang="en-US" sz="1600" dirty="0">
                <a:solidFill>
                  <a:schemeClr val="accent1">
                    <a:lumMod val="50000"/>
                  </a:schemeClr>
                </a:solidFill>
              </a:rPr>
              <a:t>Go back to studies after extraction to extract more data.</a:t>
            </a:r>
          </a:p>
          <a:p>
            <a:pPr marL="171450" indent="-171450">
              <a:buFont typeface="Arial" panose="020B0604020202020204" pitchFamily="34" charset="0"/>
              <a:buChar char="•"/>
            </a:pPr>
            <a:r>
              <a:rPr lang="en-US" sz="1600" dirty="0">
                <a:solidFill>
                  <a:schemeClr val="accent1">
                    <a:lumMod val="50000"/>
                  </a:schemeClr>
                </a:solidFill>
              </a:rPr>
              <a:t>Spend a lot of time cleaning data or making sense of the data after data extraction.</a:t>
            </a:r>
          </a:p>
          <a:p>
            <a:endParaRPr lang="en-US" sz="1600" dirty="0">
              <a:solidFill>
                <a:schemeClr val="accent1">
                  <a:lumMod val="50000"/>
                </a:schemeClr>
              </a:solidFill>
            </a:endParaRPr>
          </a:p>
          <a:p>
            <a:r>
              <a:rPr lang="en-US" sz="1600" dirty="0">
                <a:solidFill>
                  <a:schemeClr val="accent1">
                    <a:lumMod val="50000"/>
                  </a:schemeClr>
                </a:solidFill>
              </a:rPr>
              <a:t>Ideally done before registering your protocol, but more practically for some teams, before abstract screening.</a:t>
            </a:r>
          </a:p>
          <a:p>
            <a:pPr marL="457200" lvl="1" indent="-457200"/>
            <a:r>
              <a:rPr lang="en-US" sz="1600" dirty="0">
                <a:solidFill>
                  <a:schemeClr val="accent1">
                    <a:lumMod val="50000"/>
                  </a:schemeClr>
                </a:solidFill>
              </a:rPr>
              <a:t>         </a:t>
            </a:r>
            <a:r>
              <a:rPr lang="en-US" sz="1600" dirty="0">
                <a:solidFill>
                  <a:srgbClr val="FF0000"/>
                </a:solidFill>
              </a:rPr>
              <a:t>Remember, protocol registration has to be done before you                           start data extraction.</a:t>
            </a:r>
          </a:p>
          <a:p>
            <a:endParaRPr lang="en-US" sz="1600" dirty="0">
              <a:solidFill>
                <a:schemeClr val="accent1">
                  <a:lumMod val="50000"/>
                </a:schemeClr>
              </a:solidFill>
            </a:endParaRPr>
          </a:p>
          <a:p>
            <a:r>
              <a:rPr lang="en-US" sz="1600" dirty="0">
                <a:solidFill>
                  <a:schemeClr val="accent1">
                    <a:lumMod val="50000"/>
                  </a:schemeClr>
                </a:solidFill>
              </a:rPr>
              <a:t>Pilot on “paper” first, not within the software. </a:t>
            </a:r>
          </a:p>
          <a:p>
            <a:pPr marL="171450" indent="-171450">
              <a:buFont typeface="Arial" panose="020B0604020202020204" pitchFamily="34" charset="0"/>
              <a:buChar char="•"/>
            </a:pPr>
            <a:r>
              <a:rPr lang="en-US" sz="1600" dirty="0">
                <a:solidFill>
                  <a:schemeClr val="accent1">
                    <a:lumMod val="50000"/>
                  </a:schemeClr>
                </a:solidFill>
              </a:rPr>
              <a:t>Do this for every type of study you plan to include – RCT, cohort, cross-sectional, etc. – because the data will look different. </a:t>
            </a:r>
          </a:p>
          <a:p>
            <a:pPr marL="171450" indent="-171450">
              <a:buFont typeface="Arial" panose="020B0604020202020204" pitchFamily="34" charset="0"/>
              <a:buChar char="•"/>
            </a:pPr>
            <a:r>
              <a:rPr lang="en-US" sz="1600" dirty="0">
                <a:solidFill>
                  <a:schemeClr val="accent1">
                    <a:lumMod val="50000"/>
                  </a:schemeClr>
                </a:solidFill>
              </a:rPr>
              <a:t>Done by everyone involved in data extraction so the team can train itself.</a:t>
            </a:r>
          </a:p>
          <a:p>
            <a:pPr marL="171450" indent="-171450">
              <a:buFont typeface="Arial" panose="020B0604020202020204" pitchFamily="34" charset="0"/>
              <a:buChar char="•"/>
            </a:pPr>
            <a:endParaRPr lang="en-US" sz="1050" dirty="0"/>
          </a:p>
          <a:p>
            <a:endParaRPr lang="en-US" sz="1050" dirty="0"/>
          </a:p>
        </p:txBody>
      </p:sp>
    </p:spTree>
    <p:extLst>
      <p:ext uri="{BB962C8B-B14F-4D97-AF65-F5344CB8AC3E}">
        <p14:creationId xmlns:p14="http://schemas.microsoft.com/office/powerpoint/2010/main" val="187913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33700" y="270632"/>
            <a:ext cx="6096000" cy="3216265"/>
          </a:xfrm>
          <a:prstGeom prst="rect">
            <a:avLst/>
          </a:prstGeom>
          <a:noFill/>
        </p:spPr>
        <p:txBody>
          <a:bodyPr wrap="square" rtlCol="0">
            <a:spAutoFit/>
          </a:bodyPr>
          <a:lstStyle/>
          <a:p>
            <a:r>
              <a:rPr lang="en-US" sz="2000" dirty="0"/>
              <a:t>What to look for:</a:t>
            </a:r>
          </a:p>
          <a:p>
            <a:endParaRPr lang="en-US" dirty="0"/>
          </a:p>
          <a:p>
            <a:pPr marL="171450" indent="-171450">
              <a:buFont typeface="Arial" panose="020B0604020202020204" pitchFamily="34" charset="0"/>
              <a:buChar char="•"/>
            </a:pPr>
            <a:r>
              <a:rPr lang="en-US" dirty="0"/>
              <a:t>The template’s layout and sequence are logically organized.</a:t>
            </a:r>
          </a:p>
          <a:p>
            <a:pPr marL="171450" indent="-171450">
              <a:buFont typeface="Arial" panose="020B0604020202020204" pitchFamily="34" charset="0"/>
              <a:buChar char="•"/>
            </a:pPr>
            <a:r>
              <a:rPr lang="en-US" dirty="0"/>
              <a:t>Any missed data points or irrelevant data points.</a:t>
            </a:r>
          </a:p>
          <a:p>
            <a:pPr marL="171450" indent="-171450">
              <a:buFont typeface="Arial" panose="020B0604020202020204" pitchFamily="34" charset="0"/>
              <a:buChar char="•"/>
            </a:pPr>
            <a:r>
              <a:rPr lang="en-US" dirty="0"/>
              <a:t>The guidance and/or instructions for extractors are as comprehensive as possible.</a:t>
            </a:r>
          </a:p>
          <a:p>
            <a:pPr marL="171450" indent="-171450">
              <a:buFont typeface="Arial" panose="020B0604020202020204" pitchFamily="34" charset="0"/>
              <a:buChar char="•"/>
            </a:pPr>
            <a:r>
              <a:rPr lang="en-US" dirty="0"/>
              <a:t>Extractors have had enough training to perform independent extraction effectively.</a:t>
            </a:r>
          </a:p>
          <a:p>
            <a:pPr marL="171450" indent="-171450">
              <a:buFont typeface="Arial" panose="020B0604020202020204" pitchFamily="34" charset="0"/>
              <a:buChar char="•"/>
            </a:pPr>
            <a:r>
              <a:rPr lang="en-US" dirty="0"/>
              <a:t>The anticipated output will enable you to compare and group studies so you can analyze results for your review.</a:t>
            </a:r>
          </a:p>
          <a:p>
            <a:endParaRPr lang="en-US" sz="1050" dirty="0"/>
          </a:p>
          <a:p>
            <a:pPr marL="171450" indent="-171450">
              <a:buFont typeface="Arial" panose="020B0604020202020204" pitchFamily="34" charset="0"/>
              <a:buChar char="•"/>
            </a:pPr>
            <a:endParaRPr lang="en-US" sz="1050" dirty="0"/>
          </a:p>
        </p:txBody>
      </p:sp>
      <p:sp>
        <p:nvSpPr>
          <p:cNvPr id="4" name="Content Placeholder 2"/>
          <p:cNvSpPr txBox="1">
            <a:spLocks/>
          </p:cNvSpPr>
          <p:nvPr/>
        </p:nvSpPr>
        <p:spPr>
          <a:xfrm>
            <a:off x="3721100" y="3092450"/>
            <a:ext cx="5359400" cy="183504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chemeClr val="tx1"/>
                </a:solidFill>
              </a:rPr>
              <a:t>As a minimum, one researcher should extract the data with a second researcher independently checking the data extraction forms for accuracy and detail. </a:t>
            </a:r>
          </a:p>
          <a:p>
            <a:r>
              <a:rPr lang="en-US" sz="1200" dirty="0">
                <a:solidFill>
                  <a:schemeClr val="tx2"/>
                </a:solidFill>
              </a:rPr>
              <a:t>However: “Evidence in support of duplicate data extraction comes from several indirect sources. </a:t>
            </a:r>
            <a:r>
              <a:rPr lang="en-US" sz="1200" dirty="0">
                <a:solidFill>
                  <a:schemeClr val="tx1"/>
                </a:solidFill>
              </a:rPr>
              <a:t>One study observed that independent data extraction by two authors resulted in fewer errors than data extraction by a single author followed by verification by a second </a:t>
            </a:r>
            <a:r>
              <a:rPr lang="en-US" sz="1200" dirty="0">
                <a:solidFill>
                  <a:schemeClr val="tx2"/>
                </a:solidFill>
              </a:rPr>
              <a:t>(</a:t>
            </a:r>
            <a:r>
              <a:rPr lang="en-US" sz="1200" dirty="0" err="1">
                <a:solidFill>
                  <a:schemeClr val="tx2"/>
                </a:solidFill>
              </a:rPr>
              <a:t>Buscemi</a:t>
            </a:r>
            <a:r>
              <a:rPr lang="en-US" sz="1200" dirty="0">
                <a:solidFill>
                  <a:schemeClr val="tx2"/>
                </a:solidFill>
              </a:rPr>
              <a:t> et al 2006).”</a:t>
            </a:r>
          </a:p>
        </p:txBody>
      </p:sp>
      <p:sp>
        <p:nvSpPr>
          <p:cNvPr id="5" name="5-Point Star 4"/>
          <p:cNvSpPr/>
          <p:nvPr/>
        </p:nvSpPr>
        <p:spPr>
          <a:xfrm>
            <a:off x="2137466" y="3092450"/>
            <a:ext cx="1456634" cy="1276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5908" y="3527306"/>
            <a:ext cx="539750" cy="523220"/>
          </a:xfrm>
          <a:prstGeom prst="rect">
            <a:avLst/>
          </a:prstGeom>
          <a:noFill/>
        </p:spPr>
        <p:txBody>
          <a:bodyPr wrap="square" rtlCol="0">
            <a:spAutoFit/>
          </a:bodyPr>
          <a:lstStyle/>
          <a:p>
            <a:pPr algn="ctr"/>
            <a:r>
              <a:rPr lang="en-US" dirty="0">
                <a:solidFill>
                  <a:srgbClr val="FFFF00"/>
                </a:solidFill>
              </a:rPr>
              <a:t>Hot Tip</a:t>
            </a:r>
          </a:p>
        </p:txBody>
      </p:sp>
      <p:sp>
        <p:nvSpPr>
          <p:cNvPr id="8" name="Title 1"/>
          <p:cNvSpPr>
            <a:spLocks noGrp="1"/>
          </p:cNvSpPr>
          <p:nvPr>
            <p:ph type="title"/>
          </p:nvPr>
        </p:nvSpPr>
        <p:spPr>
          <a:xfrm>
            <a:off x="83309" y="1222110"/>
            <a:ext cx="2329691" cy="2839200"/>
          </a:xfrm>
        </p:spPr>
        <p:txBody>
          <a:bodyPr/>
          <a:lstStyle/>
          <a:p>
            <a:pPr algn="l"/>
            <a:r>
              <a:rPr lang="en-US" sz="2800" dirty="0"/>
              <a:t>Pilot &amp; Edit the Extraction Form</a:t>
            </a:r>
          </a:p>
        </p:txBody>
      </p:sp>
    </p:spTree>
    <p:extLst>
      <p:ext uri="{BB962C8B-B14F-4D97-AF65-F5344CB8AC3E}">
        <p14:creationId xmlns:p14="http://schemas.microsoft.com/office/powerpoint/2010/main" val="381877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1" y="990300"/>
            <a:ext cx="2425700" cy="2839200"/>
          </a:xfrm>
        </p:spPr>
        <p:txBody>
          <a:bodyPr/>
          <a:lstStyle/>
          <a:p>
            <a:pPr algn="l"/>
            <a:r>
              <a:rPr lang="en-US" sz="3600" dirty="0"/>
              <a:t>Training your data extractors</a:t>
            </a:r>
          </a:p>
        </p:txBody>
      </p:sp>
      <p:sp>
        <p:nvSpPr>
          <p:cNvPr id="3" name="TextBox 2"/>
          <p:cNvSpPr txBox="1"/>
          <p:nvPr/>
        </p:nvSpPr>
        <p:spPr>
          <a:xfrm>
            <a:off x="2813050" y="652200"/>
            <a:ext cx="5867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Train the review team on the extraction categories and what type of data should be expected. </a:t>
            </a:r>
          </a:p>
          <a:p>
            <a:pPr marL="285750" indent="-285750">
              <a:buFont typeface="Arial" panose="020B0604020202020204" pitchFamily="34" charset="0"/>
              <a:buChar char="•"/>
            </a:pPr>
            <a:r>
              <a:rPr lang="en-US" dirty="0"/>
              <a:t>A manual or coding guide may help your team establish standards and avoid errors and subjective decisions.</a:t>
            </a:r>
          </a:p>
          <a:p>
            <a:pPr marL="285750" indent="-285750">
              <a:buFont typeface="Arial" panose="020B0604020202020204" pitchFamily="34" charset="0"/>
              <a:buChar char="•"/>
            </a:pPr>
            <a:r>
              <a:rPr lang="en-US" dirty="0"/>
              <a:t>During the pilot, ensure data extractors are recording similar data. Revise the extraction form if needed.</a:t>
            </a:r>
          </a:p>
          <a:p>
            <a:pPr marL="285750" indent="-285750">
              <a:buFont typeface="Arial" panose="020B0604020202020204" pitchFamily="34" charset="0"/>
              <a:buChar char="•"/>
            </a:pPr>
            <a:r>
              <a:rPr lang="en-US" dirty="0"/>
              <a:t>Discuss any discrepancies or questions in coding throughout the pilot process with the team. </a:t>
            </a:r>
          </a:p>
          <a:p>
            <a:pPr marL="285750" indent="-285750">
              <a:buFont typeface="Arial" panose="020B0604020202020204" pitchFamily="34" charset="0"/>
              <a:buChar char="•"/>
            </a:pPr>
            <a:r>
              <a:rPr lang="en-US" dirty="0"/>
              <a:t>Document any changes to the extraction process or the form.</a:t>
            </a:r>
          </a:p>
          <a:p>
            <a:pPr marL="285750" indent="-285750">
              <a:buFont typeface="Arial" panose="020B0604020202020204" pitchFamily="34" charset="0"/>
              <a:buChar char="•"/>
            </a:pPr>
            <a:r>
              <a:rPr lang="en-US" dirty="0"/>
              <a:t>Keep track of the decisions the team makes and the reasoning behind them.</a:t>
            </a:r>
          </a:p>
          <a:p>
            <a:endParaRPr lang="en-US" dirty="0"/>
          </a:p>
        </p:txBody>
      </p:sp>
    </p:spTree>
    <p:extLst>
      <p:ext uri="{BB962C8B-B14F-4D97-AF65-F5344CB8AC3E}">
        <p14:creationId xmlns:p14="http://schemas.microsoft.com/office/powerpoint/2010/main" val="18734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4" y="1841200"/>
            <a:ext cx="2419350" cy="1556050"/>
          </a:xfrm>
        </p:spPr>
        <p:txBody>
          <a:bodyPr/>
          <a:lstStyle/>
          <a:p>
            <a:pPr algn="l"/>
            <a:r>
              <a:rPr lang="en-US" sz="3600" dirty="0"/>
              <a:t>Covidence</a:t>
            </a:r>
          </a:p>
        </p:txBody>
      </p:sp>
      <p:grpSp>
        <p:nvGrpSpPr>
          <p:cNvPr id="5" name="Google Shape;1723;p114"/>
          <p:cNvGrpSpPr/>
          <p:nvPr/>
        </p:nvGrpSpPr>
        <p:grpSpPr>
          <a:xfrm flipH="1">
            <a:off x="2692400" y="819150"/>
            <a:ext cx="6235700" cy="3987800"/>
            <a:chOff x="649150" y="238125"/>
            <a:chExt cx="6249546" cy="5201775"/>
          </a:xfrm>
        </p:grpSpPr>
        <p:sp>
          <p:nvSpPr>
            <p:cNvPr id="6" name="Google Shape;1724;p114"/>
            <p:cNvSpPr/>
            <p:nvPr/>
          </p:nvSpPr>
          <p:spPr>
            <a:xfrm>
              <a:off x="2850275" y="4488975"/>
              <a:ext cx="1849000" cy="810050"/>
            </a:xfrm>
            <a:custGeom>
              <a:avLst/>
              <a:gdLst/>
              <a:ahLst/>
              <a:cxnLst/>
              <a:rect l="l" t="t" r="r" b="b"/>
              <a:pathLst>
                <a:path w="73960" h="32402" extrusionOk="0">
                  <a:moveTo>
                    <a:pt x="7960" y="1"/>
                  </a:moveTo>
                  <a:cubicBezTo>
                    <a:pt x="5284" y="10848"/>
                    <a:pt x="2607" y="21625"/>
                    <a:pt x="1" y="32402"/>
                  </a:cubicBezTo>
                  <a:lnTo>
                    <a:pt x="73960" y="32402"/>
                  </a:lnTo>
                  <a:lnTo>
                    <a:pt x="660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25;p114"/>
            <p:cNvSpPr/>
            <p:nvPr/>
          </p:nvSpPr>
          <p:spPr>
            <a:xfrm>
              <a:off x="2638975" y="5284925"/>
              <a:ext cx="2269850" cy="154975"/>
            </a:xfrm>
            <a:custGeom>
              <a:avLst/>
              <a:gdLst/>
              <a:ahLst/>
              <a:cxnLst/>
              <a:rect l="l" t="t" r="r" b="b"/>
              <a:pathLst>
                <a:path w="90794" h="6199" extrusionOk="0">
                  <a:moveTo>
                    <a:pt x="3875" y="0"/>
                  </a:moveTo>
                  <a:cubicBezTo>
                    <a:pt x="1761" y="0"/>
                    <a:pt x="1" y="2043"/>
                    <a:pt x="1" y="4508"/>
                  </a:cubicBezTo>
                  <a:lnTo>
                    <a:pt x="1" y="6199"/>
                  </a:lnTo>
                  <a:lnTo>
                    <a:pt x="90794" y="6199"/>
                  </a:lnTo>
                  <a:lnTo>
                    <a:pt x="90794" y="4508"/>
                  </a:lnTo>
                  <a:cubicBezTo>
                    <a:pt x="90794" y="2043"/>
                    <a:pt x="89103" y="0"/>
                    <a:pt x="86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26;p114"/>
            <p:cNvSpPr/>
            <p:nvPr/>
          </p:nvSpPr>
          <p:spPr>
            <a:xfrm>
              <a:off x="649171" y="3870411"/>
              <a:ext cx="6249525" cy="905641"/>
            </a:xfrm>
            <a:custGeom>
              <a:avLst/>
              <a:gdLst/>
              <a:ahLst/>
              <a:cxnLst/>
              <a:rect l="l" t="t" r="r" b="b"/>
              <a:pathLst>
                <a:path w="249981" h="24091" extrusionOk="0">
                  <a:moveTo>
                    <a:pt x="0" y="1"/>
                  </a:moveTo>
                  <a:lnTo>
                    <a:pt x="0" y="17892"/>
                  </a:lnTo>
                  <a:cubicBezTo>
                    <a:pt x="0" y="21343"/>
                    <a:pt x="2817" y="24090"/>
                    <a:pt x="6198" y="24090"/>
                  </a:cubicBezTo>
                  <a:lnTo>
                    <a:pt x="243782" y="24090"/>
                  </a:lnTo>
                  <a:cubicBezTo>
                    <a:pt x="247233" y="24090"/>
                    <a:pt x="249980" y="21343"/>
                    <a:pt x="249980" y="17892"/>
                  </a:cubicBezTo>
                  <a:lnTo>
                    <a:pt x="2499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27;p114"/>
            <p:cNvSpPr/>
            <p:nvPr/>
          </p:nvSpPr>
          <p:spPr>
            <a:xfrm>
              <a:off x="649150" y="238125"/>
              <a:ext cx="6249525" cy="3935675"/>
            </a:xfrm>
            <a:custGeom>
              <a:avLst/>
              <a:gdLst/>
              <a:ahLst/>
              <a:cxnLst/>
              <a:rect l="l" t="t" r="r" b="b"/>
              <a:pathLst>
                <a:path w="249981" h="157427" extrusionOk="0">
                  <a:moveTo>
                    <a:pt x="6198" y="0"/>
                  </a:moveTo>
                  <a:cubicBezTo>
                    <a:pt x="2817" y="0"/>
                    <a:pt x="0" y="2817"/>
                    <a:pt x="0" y="6198"/>
                  </a:cubicBezTo>
                  <a:lnTo>
                    <a:pt x="0" y="157427"/>
                  </a:lnTo>
                  <a:lnTo>
                    <a:pt x="249980" y="157427"/>
                  </a:lnTo>
                  <a:lnTo>
                    <a:pt x="249980" y="6198"/>
                  </a:lnTo>
                  <a:cubicBezTo>
                    <a:pt x="249980" y="2817"/>
                    <a:pt x="247233" y="0"/>
                    <a:pt x="2437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8;p114"/>
            <p:cNvSpPr/>
            <p:nvPr/>
          </p:nvSpPr>
          <p:spPr>
            <a:xfrm>
              <a:off x="904475" y="481125"/>
              <a:ext cx="5738850" cy="3435575"/>
            </a:xfrm>
            <a:custGeom>
              <a:avLst/>
              <a:gdLst/>
              <a:ahLst/>
              <a:cxnLst/>
              <a:rect l="l" t="t" r="r" b="b"/>
              <a:pathLst>
                <a:path w="229554" h="137423" extrusionOk="0">
                  <a:moveTo>
                    <a:pt x="0" y="0"/>
                  </a:moveTo>
                  <a:lnTo>
                    <a:pt x="0" y="137423"/>
                  </a:lnTo>
                  <a:lnTo>
                    <a:pt x="229554" y="137423"/>
                  </a:lnTo>
                  <a:lnTo>
                    <a:pt x="2295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2"/>
          <a:stretch>
            <a:fillRect/>
          </a:stretch>
        </p:blipFill>
        <p:spPr>
          <a:xfrm>
            <a:off x="2923455" y="1004265"/>
            <a:ext cx="5794309" cy="2628615"/>
          </a:xfrm>
          <a:prstGeom prst="rect">
            <a:avLst/>
          </a:prstGeom>
        </p:spPr>
      </p:pic>
    </p:spTree>
    <p:extLst>
      <p:ext uri="{BB962C8B-B14F-4D97-AF65-F5344CB8AC3E}">
        <p14:creationId xmlns:p14="http://schemas.microsoft.com/office/powerpoint/2010/main" val="52959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53800"/>
            <a:ext cx="2419350" cy="2839200"/>
          </a:xfrm>
        </p:spPr>
        <p:txBody>
          <a:bodyPr/>
          <a:lstStyle/>
          <a:p>
            <a:pPr algn="l"/>
            <a:r>
              <a:rPr lang="en-US" sz="3600" dirty="0"/>
              <a:t>Covidence</a:t>
            </a:r>
          </a:p>
        </p:txBody>
      </p:sp>
      <p:sp>
        <p:nvSpPr>
          <p:cNvPr id="10" name="TextBox 9"/>
          <p:cNvSpPr txBox="1"/>
          <p:nvPr/>
        </p:nvSpPr>
        <p:spPr>
          <a:xfrm>
            <a:off x="2818120" y="127629"/>
            <a:ext cx="6116330" cy="1177245"/>
          </a:xfrm>
          <a:prstGeom prst="rect">
            <a:avLst/>
          </a:prstGeom>
          <a:noFill/>
        </p:spPr>
        <p:txBody>
          <a:bodyPr wrap="square" rtlCol="0">
            <a:spAutoFit/>
          </a:bodyPr>
          <a:lstStyle/>
          <a:p>
            <a:pPr algn="ctr"/>
            <a:r>
              <a:rPr lang="en-US" sz="2000" b="1" dirty="0" err="1">
                <a:hlinkClick r:id="rId2">
                  <a:extLst>
                    <a:ext uri="{A12FA001-AC4F-418D-AE19-62706E023703}">
                      <ahyp:hlinkClr xmlns:ahyp="http://schemas.microsoft.com/office/drawing/2018/hyperlinkcolor" val="tx"/>
                    </a:ext>
                  </a:extLst>
                </a:hlinkClick>
              </a:rPr>
              <a:t>Covidence’s</a:t>
            </a:r>
            <a:r>
              <a:rPr lang="en-US" sz="2000" b="1" dirty="0">
                <a:hlinkClick r:id="rId2">
                  <a:extLst>
                    <a:ext uri="{A12FA001-AC4F-418D-AE19-62706E023703}">
                      <ahyp:hlinkClr xmlns:ahyp="http://schemas.microsoft.com/office/drawing/2018/hyperlinkcolor" val="tx"/>
                    </a:ext>
                  </a:extLst>
                </a:hlinkClick>
              </a:rPr>
              <a:t> New In-Depth Data Extraction Guide</a:t>
            </a:r>
            <a:endParaRPr lang="en-US" sz="2000" b="1" dirty="0"/>
          </a:p>
          <a:p>
            <a:pPr algn="ctr"/>
            <a:r>
              <a:rPr lang="en-US" sz="2000" b="1" dirty="0"/>
              <a:t>&amp;</a:t>
            </a:r>
          </a:p>
          <a:p>
            <a:pPr algn="ctr"/>
            <a:r>
              <a:rPr lang="en-US" sz="2000" b="1" dirty="0">
                <a:hlinkClick r:id="rId3">
                  <a:extLst>
                    <a:ext uri="{A12FA001-AC4F-418D-AE19-62706E023703}">
                      <ahyp:hlinkClr xmlns:ahyp="http://schemas.microsoft.com/office/drawing/2018/hyperlinkcolor" val="tx"/>
                    </a:ext>
                  </a:extLst>
                </a:hlinkClick>
              </a:rPr>
              <a:t>Planning checklist for data extraction</a:t>
            </a:r>
            <a:endParaRPr lang="en-US" sz="2000" b="1" dirty="0"/>
          </a:p>
          <a:p>
            <a:endParaRPr lang="en-US" sz="1050" dirty="0"/>
          </a:p>
        </p:txBody>
      </p:sp>
      <p:graphicFrame>
        <p:nvGraphicFramePr>
          <p:cNvPr id="4" name="Table 3"/>
          <p:cNvGraphicFramePr>
            <a:graphicFrameLocks noGrp="1"/>
          </p:cNvGraphicFramePr>
          <p:nvPr>
            <p:extLst>
              <p:ext uri="{D42A27DB-BD31-4B8C-83A1-F6EECF244321}">
                <p14:modId xmlns:p14="http://schemas.microsoft.com/office/powerpoint/2010/main" val="3635831519"/>
              </p:ext>
            </p:extLst>
          </p:nvPr>
        </p:nvGraphicFramePr>
        <p:xfrm>
          <a:off x="2777925" y="2079378"/>
          <a:ext cx="1733550" cy="1716024"/>
        </p:xfrm>
        <a:graphic>
          <a:graphicData uri="http://schemas.openxmlformats.org/drawingml/2006/table">
            <a:tbl>
              <a:tblPr>
                <a:tableStyleId>{13E8D9EA-8913-48F1-ACB4-6AB9F9DBD72F}</a:tableStyleId>
              </a:tblPr>
              <a:tblGrid>
                <a:gridCol w="1733550">
                  <a:extLst>
                    <a:ext uri="{9D8B030D-6E8A-4147-A177-3AD203B41FA5}">
                      <a16:colId xmlns:a16="http://schemas.microsoft.com/office/drawing/2014/main" val="1944103879"/>
                    </a:ext>
                  </a:extLst>
                </a:gridCol>
              </a:tblGrid>
              <a:tr h="0">
                <a:tc>
                  <a:txBody>
                    <a:bodyPr/>
                    <a:lstStyle/>
                    <a:p>
                      <a:pPr marL="0" marR="0">
                        <a:lnSpc>
                          <a:spcPct val="115000"/>
                        </a:lnSpc>
                        <a:spcBef>
                          <a:spcPts val="0"/>
                        </a:spcBef>
                        <a:spcAft>
                          <a:spcPts val="0"/>
                        </a:spcAft>
                      </a:pPr>
                      <a:r>
                        <a:rPr lang="en-US" sz="900" dirty="0">
                          <a:effectLst/>
                        </a:rPr>
                        <a:t>Which tool(s) will you use?</a:t>
                      </a:r>
                      <a:endParaRPr lang="en-US" sz="1000" dirty="0">
                        <a:solidFill>
                          <a:srgbClr val="2D374B"/>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904257581"/>
                  </a:ext>
                </a:extLst>
              </a:tr>
              <a:tr h="0">
                <a:tc>
                  <a:txBody>
                    <a:bodyPr/>
                    <a:lstStyle/>
                    <a:p>
                      <a:pPr marL="0" marR="0">
                        <a:lnSpc>
                          <a:spcPct val="115000"/>
                        </a:lnSpc>
                        <a:spcBef>
                          <a:spcPts val="0"/>
                        </a:spcBef>
                        <a:spcAft>
                          <a:spcPts val="0"/>
                        </a:spcAft>
                      </a:pPr>
                      <a:r>
                        <a:rPr lang="en-US" sz="900">
                          <a:effectLst/>
                        </a:rPr>
                        <a:t>Who will be involved in extracting?</a:t>
                      </a:r>
                      <a:endParaRPr lang="en-US" sz="1000">
                        <a:solidFill>
                          <a:srgbClr val="2D374B"/>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618538835"/>
                  </a:ext>
                </a:extLst>
              </a:tr>
              <a:tr h="0">
                <a:tc>
                  <a:txBody>
                    <a:bodyPr/>
                    <a:lstStyle/>
                    <a:p>
                      <a:pPr marL="0" marR="0">
                        <a:lnSpc>
                          <a:spcPct val="115000"/>
                        </a:lnSpc>
                        <a:spcBef>
                          <a:spcPts val="0"/>
                        </a:spcBef>
                        <a:spcAft>
                          <a:spcPts val="0"/>
                        </a:spcAft>
                      </a:pPr>
                      <a:r>
                        <a:rPr lang="en-US" sz="900" dirty="0">
                          <a:solidFill>
                            <a:schemeClr val="accent1">
                              <a:lumMod val="75000"/>
                            </a:schemeClr>
                          </a:solidFill>
                          <a:effectLst/>
                        </a:rPr>
                        <a:t>What’s the process for contacting authors?</a:t>
                      </a:r>
                      <a:endParaRPr lang="en-US" sz="1000" dirty="0">
                        <a:solidFill>
                          <a:schemeClr val="accent1">
                            <a:lumMod val="75000"/>
                          </a:schemeClr>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70091609"/>
                  </a:ext>
                </a:extLst>
              </a:tr>
              <a:tr h="0">
                <a:tc>
                  <a:txBody>
                    <a:bodyPr/>
                    <a:lstStyle/>
                    <a:p>
                      <a:pPr marL="0" marR="0">
                        <a:lnSpc>
                          <a:spcPct val="115000"/>
                        </a:lnSpc>
                        <a:spcBef>
                          <a:spcPts val="0"/>
                        </a:spcBef>
                        <a:spcAft>
                          <a:spcPts val="0"/>
                        </a:spcAft>
                      </a:pPr>
                      <a:r>
                        <a:rPr lang="en-US" sz="900" dirty="0">
                          <a:effectLst/>
                        </a:rPr>
                        <a:t>How often will you discuss progress and raise questions as a team?</a:t>
                      </a:r>
                      <a:endParaRPr lang="en-US" sz="1000" dirty="0">
                        <a:solidFill>
                          <a:srgbClr val="2D374B"/>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7247454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48793516"/>
              </p:ext>
            </p:extLst>
          </p:nvPr>
        </p:nvGraphicFramePr>
        <p:xfrm>
          <a:off x="4822835" y="1755224"/>
          <a:ext cx="1733550" cy="2775966"/>
        </p:xfrm>
        <a:graphic>
          <a:graphicData uri="http://schemas.openxmlformats.org/drawingml/2006/table">
            <a:tbl>
              <a:tblPr>
                <a:tableStyleId>{13E8D9EA-8913-48F1-ACB4-6AB9F9DBD72F}</a:tableStyleId>
              </a:tblPr>
              <a:tblGrid>
                <a:gridCol w="1733550">
                  <a:extLst>
                    <a:ext uri="{9D8B030D-6E8A-4147-A177-3AD203B41FA5}">
                      <a16:colId xmlns:a16="http://schemas.microsoft.com/office/drawing/2014/main" val="3429893963"/>
                    </a:ext>
                  </a:extLst>
                </a:gridCol>
              </a:tblGrid>
              <a:tr h="0">
                <a:tc>
                  <a:txBody>
                    <a:bodyPr/>
                    <a:lstStyle/>
                    <a:p>
                      <a:pPr marL="0" marR="0">
                        <a:lnSpc>
                          <a:spcPct val="115000"/>
                        </a:lnSpc>
                        <a:spcBef>
                          <a:spcPts val="0"/>
                        </a:spcBef>
                        <a:spcAft>
                          <a:spcPts val="0"/>
                        </a:spcAft>
                      </a:pPr>
                      <a:r>
                        <a:rPr lang="en-US" sz="900" dirty="0">
                          <a:effectLst/>
                        </a:rPr>
                        <a:t>Which outcomes, time points and measures do you intend to collect?</a:t>
                      </a:r>
                      <a:endParaRPr lang="en-US" sz="1000" dirty="0">
                        <a:solidFill>
                          <a:srgbClr val="2D374B"/>
                        </a:solidFill>
                        <a:effectLst/>
                        <a:latin typeface="Arial" panose="020B0604020202020204" pitchFamily="34" charset="0"/>
                        <a:ea typeface="Arial" panose="020B0604020202020204" pitchFamily="34" charset="0"/>
                      </a:endParaRPr>
                    </a:p>
                  </a:txBody>
                  <a:tcPr marL="63500" marR="63500" marT="63500" marB="63500">
                    <a:noFill/>
                  </a:tcPr>
                </a:tc>
                <a:extLst>
                  <a:ext uri="{0D108BD9-81ED-4DB2-BD59-A6C34878D82A}">
                    <a16:rowId xmlns:a16="http://schemas.microsoft.com/office/drawing/2014/main" val="314619616"/>
                  </a:ext>
                </a:extLst>
              </a:tr>
              <a:tr h="0">
                <a:tc>
                  <a:txBody>
                    <a:bodyPr/>
                    <a:lstStyle/>
                    <a:p>
                      <a:pPr marL="0" marR="0">
                        <a:lnSpc>
                          <a:spcPct val="115000"/>
                        </a:lnSpc>
                        <a:spcBef>
                          <a:spcPts val="0"/>
                        </a:spcBef>
                        <a:spcAft>
                          <a:spcPts val="0"/>
                        </a:spcAft>
                      </a:pPr>
                      <a:r>
                        <a:rPr lang="en-US" sz="900">
                          <a:effectLst/>
                        </a:rPr>
                        <a:t>What data items will you collect?</a:t>
                      </a:r>
                      <a:endParaRPr lang="en-US" sz="1000">
                        <a:solidFill>
                          <a:srgbClr val="2D374B"/>
                        </a:solidFill>
                        <a:effectLst/>
                        <a:latin typeface="Arial" panose="020B0604020202020204" pitchFamily="34" charset="0"/>
                        <a:ea typeface="Arial" panose="020B0604020202020204" pitchFamily="34" charset="0"/>
                      </a:endParaRPr>
                    </a:p>
                  </a:txBody>
                  <a:tcPr marL="63500" marR="63500" marT="63500" marB="63500">
                    <a:noFill/>
                  </a:tcPr>
                </a:tc>
                <a:extLst>
                  <a:ext uri="{0D108BD9-81ED-4DB2-BD59-A6C34878D82A}">
                    <a16:rowId xmlns:a16="http://schemas.microsoft.com/office/drawing/2014/main" val="811773857"/>
                  </a:ext>
                </a:extLst>
              </a:tr>
              <a:tr h="0">
                <a:tc>
                  <a:txBody>
                    <a:bodyPr/>
                    <a:lstStyle/>
                    <a:p>
                      <a:pPr marL="0" marR="0">
                        <a:lnSpc>
                          <a:spcPct val="115000"/>
                        </a:lnSpc>
                        <a:spcBef>
                          <a:spcPts val="0"/>
                        </a:spcBef>
                        <a:spcAft>
                          <a:spcPts val="0"/>
                        </a:spcAft>
                      </a:pPr>
                      <a:r>
                        <a:rPr lang="en-US" sz="900">
                          <a:effectLst/>
                        </a:rPr>
                        <a:t>What should the structure of the extraction form (often called a template) be?</a:t>
                      </a:r>
                      <a:endParaRPr lang="en-US" sz="1000">
                        <a:solidFill>
                          <a:srgbClr val="2D374B"/>
                        </a:solidFill>
                        <a:effectLst/>
                        <a:latin typeface="Arial" panose="020B0604020202020204" pitchFamily="34" charset="0"/>
                        <a:ea typeface="Arial" panose="020B0604020202020204" pitchFamily="34" charset="0"/>
                      </a:endParaRPr>
                    </a:p>
                  </a:txBody>
                  <a:tcPr marL="63500" marR="63500" marT="63500" marB="63500">
                    <a:noFill/>
                  </a:tcPr>
                </a:tc>
                <a:extLst>
                  <a:ext uri="{0D108BD9-81ED-4DB2-BD59-A6C34878D82A}">
                    <a16:rowId xmlns:a16="http://schemas.microsoft.com/office/drawing/2014/main" val="3282969215"/>
                  </a:ext>
                </a:extLst>
              </a:tr>
              <a:tr h="0">
                <a:tc>
                  <a:txBody>
                    <a:bodyPr/>
                    <a:lstStyle/>
                    <a:p>
                      <a:pPr marL="0" marR="0">
                        <a:lnSpc>
                          <a:spcPct val="115000"/>
                        </a:lnSpc>
                        <a:spcBef>
                          <a:spcPts val="0"/>
                        </a:spcBef>
                        <a:spcAft>
                          <a:spcPts val="0"/>
                        </a:spcAft>
                      </a:pPr>
                      <a:r>
                        <a:rPr lang="en-US" sz="900" dirty="0">
                          <a:solidFill>
                            <a:schemeClr val="accent1">
                              <a:lumMod val="75000"/>
                            </a:schemeClr>
                          </a:solidFill>
                          <a:effectLst/>
                        </a:rPr>
                        <a:t>What are the processes for handling and reporting missing or unclear data?</a:t>
                      </a:r>
                      <a:endParaRPr lang="en-US" sz="1000" dirty="0">
                        <a:solidFill>
                          <a:schemeClr val="accent1">
                            <a:lumMod val="75000"/>
                          </a:schemeClr>
                        </a:solidFill>
                        <a:effectLst/>
                        <a:latin typeface="Arial" panose="020B0604020202020204" pitchFamily="34" charset="0"/>
                        <a:ea typeface="Arial" panose="020B0604020202020204" pitchFamily="34" charset="0"/>
                      </a:endParaRPr>
                    </a:p>
                  </a:txBody>
                  <a:tcPr marL="63500" marR="63500" marT="63500" marB="63500">
                    <a:noFill/>
                  </a:tcPr>
                </a:tc>
                <a:extLst>
                  <a:ext uri="{0D108BD9-81ED-4DB2-BD59-A6C34878D82A}">
                    <a16:rowId xmlns:a16="http://schemas.microsoft.com/office/drawing/2014/main" val="3988320373"/>
                  </a:ext>
                </a:extLst>
              </a:tr>
              <a:tr h="0">
                <a:tc>
                  <a:txBody>
                    <a:bodyPr/>
                    <a:lstStyle/>
                    <a:p>
                      <a:pPr marL="0" marR="0">
                        <a:lnSpc>
                          <a:spcPct val="115000"/>
                        </a:lnSpc>
                        <a:spcBef>
                          <a:spcPts val="0"/>
                        </a:spcBef>
                        <a:spcAft>
                          <a:spcPts val="0"/>
                        </a:spcAft>
                      </a:pPr>
                      <a:r>
                        <a:rPr lang="en-US" sz="900" dirty="0">
                          <a:effectLst/>
                        </a:rPr>
                        <a:t>What are the processes for handling a study which doesn’t neatly fit into a form?</a:t>
                      </a:r>
                      <a:endParaRPr lang="en-US" sz="1000" dirty="0">
                        <a:solidFill>
                          <a:srgbClr val="2D374B"/>
                        </a:solidFill>
                        <a:effectLst/>
                        <a:latin typeface="Arial" panose="020B0604020202020204" pitchFamily="34" charset="0"/>
                        <a:ea typeface="Arial" panose="020B0604020202020204" pitchFamily="34" charset="0"/>
                      </a:endParaRPr>
                    </a:p>
                  </a:txBody>
                  <a:tcPr marL="63500" marR="63500" marT="63500" marB="63500">
                    <a:noFill/>
                  </a:tcPr>
                </a:tc>
                <a:extLst>
                  <a:ext uri="{0D108BD9-81ED-4DB2-BD59-A6C34878D82A}">
                    <a16:rowId xmlns:a16="http://schemas.microsoft.com/office/drawing/2014/main" val="141361904"/>
                  </a:ext>
                </a:extLst>
              </a:tr>
            </a:tbl>
          </a:graphicData>
        </a:graphic>
      </p:graphicFrame>
      <p:sp>
        <p:nvSpPr>
          <p:cNvPr id="6" name="Rectangle 5"/>
          <p:cNvSpPr/>
          <p:nvPr/>
        </p:nvSpPr>
        <p:spPr>
          <a:xfrm>
            <a:off x="2584451" y="1395738"/>
            <a:ext cx="1901716" cy="587853"/>
          </a:xfrm>
          <a:prstGeom prst="rect">
            <a:avLst/>
          </a:prstGeom>
        </p:spPr>
        <p:txBody>
          <a:bodyPr wrap="square">
            <a:spAutoFit/>
          </a:bodyPr>
          <a:lstStyle/>
          <a:p>
            <a:pPr algn="ctr">
              <a:lnSpc>
                <a:spcPct val="115000"/>
              </a:lnSpc>
            </a:pPr>
            <a:r>
              <a:rPr lang="en-US" b="1" dirty="0">
                <a:solidFill>
                  <a:schemeClr val="tx2"/>
                </a:solidFill>
                <a:latin typeface="Arial" panose="020B0604020202020204" pitchFamily="34" charset="0"/>
              </a:rPr>
              <a:t>Data collection process</a:t>
            </a:r>
          </a:p>
        </p:txBody>
      </p:sp>
      <p:sp>
        <p:nvSpPr>
          <p:cNvPr id="7" name="Rectangle 6"/>
          <p:cNvSpPr/>
          <p:nvPr/>
        </p:nvSpPr>
        <p:spPr>
          <a:xfrm>
            <a:off x="5144428" y="1416050"/>
            <a:ext cx="1090363" cy="318998"/>
          </a:xfrm>
          <a:prstGeom prst="rect">
            <a:avLst/>
          </a:prstGeom>
        </p:spPr>
        <p:txBody>
          <a:bodyPr wrap="none">
            <a:spAutoFit/>
          </a:bodyPr>
          <a:lstStyle/>
          <a:p>
            <a:pPr algn="ctr">
              <a:lnSpc>
                <a:spcPct val="115000"/>
              </a:lnSpc>
            </a:pPr>
            <a:r>
              <a:rPr lang="en-US" b="1" dirty="0">
                <a:solidFill>
                  <a:schemeClr val="tx2"/>
                </a:solidFill>
                <a:latin typeface="Arial" panose="020B0604020202020204" pitchFamily="34" charset="0"/>
              </a:rPr>
              <a:t>Data items</a:t>
            </a:r>
          </a:p>
        </p:txBody>
      </p:sp>
      <p:sp>
        <p:nvSpPr>
          <p:cNvPr id="8" name="Rectangle 7"/>
          <p:cNvSpPr/>
          <p:nvPr/>
        </p:nvSpPr>
        <p:spPr>
          <a:xfrm>
            <a:off x="6922524" y="1408148"/>
            <a:ext cx="1725151" cy="587853"/>
          </a:xfrm>
          <a:prstGeom prst="rect">
            <a:avLst/>
          </a:prstGeom>
        </p:spPr>
        <p:txBody>
          <a:bodyPr wrap="none">
            <a:spAutoFit/>
          </a:bodyPr>
          <a:lstStyle/>
          <a:p>
            <a:pPr algn="ctr">
              <a:lnSpc>
                <a:spcPct val="115000"/>
              </a:lnSpc>
            </a:pPr>
            <a:r>
              <a:rPr lang="en-US" b="1" dirty="0">
                <a:solidFill>
                  <a:schemeClr val="tx2"/>
                </a:solidFill>
                <a:latin typeface="Arial" panose="020B0604020202020204" pitchFamily="34" charset="0"/>
              </a:rPr>
              <a:t>Study risk of bias </a:t>
            </a:r>
          </a:p>
          <a:p>
            <a:pPr algn="ctr">
              <a:lnSpc>
                <a:spcPct val="115000"/>
              </a:lnSpc>
            </a:pPr>
            <a:r>
              <a:rPr lang="en-US" b="1" dirty="0">
                <a:solidFill>
                  <a:schemeClr val="tx2"/>
                </a:solidFill>
                <a:latin typeface="Arial" panose="020B0604020202020204" pitchFamily="34" charset="0"/>
              </a:rPr>
              <a:t>assessment</a:t>
            </a:r>
          </a:p>
        </p:txBody>
      </p:sp>
      <p:graphicFrame>
        <p:nvGraphicFramePr>
          <p:cNvPr id="9" name="Table 8"/>
          <p:cNvGraphicFramePr>
            <a:graphicFrameLocks noGrp="1"/>
          </p:cNvGraphicFramePr>
          <p:nvPr>
            <p:extLst>
              <p:ext uri="{D42A27DB-BD31-4B8C-83A1-F6EECF244321}">
                <p14:modId xmlns:p14="http://schemas.microsoft.com/office/powerpoint/2010/main" val="3982658966"/>
              </p:ext>
            </p:extLst>
          </p:nvPr>
        </p:nvGraphicFramePr>
        <p:xfrm>
          <a:off x="6918325" y="2083104"/>
          <a:ext cx="1733550" cy="700278"/>
        </p:xfrm>
        <a:graphic>
          <a:graphicData uri="http://schemas.openxmlformats.org/drawingml/2006/table">
            <a:tbl>
              <a:tblPr>
                <a:tableStyleId>{13E8D9EA-8913-48F1-ACB4-6AB9F9DBD72F}</a:tableStyleId>
              </a:tblPr>
              <a:tblGrid>
                <a:gridCol w="1733550">
                  <a:extLst>
                    <a:ext uri="{9D8B030D-6E8A-4147-A177-3AD203B41FA5}">
                      <a16:colId xmlns:a16="http://schemas.microsoft.com/office/drawing/2014/main" val="1798449957"/>
                    </a:ext>
                  </a:extLst>
                </a:gridCol>
              </a:tblGrid>
              <a:tr h="0">
                <a:tc>
                  <a:txBody>
                    <a:bodyPr/>
                    <a:lstStyle/>
                    <a:p>
                      <a:pPr marL="0" marR="0">
                        <a:lnSpc>
                          <a:spcPct val="115000"/>
                        </a:lnSpc>
                        <a:spcBef>
                          <a:spcPts val="0"/>
                        </a:spcBef>
                        <a:spcAft>
                          <a:spcPts val="0"/>
                        </a:spcAft>
                      </a:pPr>
                      <a:r>
                        <a:rPr lang="en-US" sz="900" dirty="0">
                          <a:effectLst/>
                        </a:rPr>
                        <a:t>Which tool(s) will be used?</a:t>
                      </a:r>
                      <a:endParaRPr lang="en-US" sz="1000" dirty="0">
                        <a:solidFill>
                          <a:srgbClr val="2D374B"/>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026298248"/>
                  </a:ext>
                </a:extLst>
              </a:tr>
              <a:tr h="0">
                <a:tc>
                  <a:txBody>
                    <a:bodyPr/>
                    <a:lstStyle/>
                    <a:p>
                      <a:pPr marL="0" marR="0">
                        <a:lnSpc>
                          <a:spcPct val="115000"/>
                        </a:lnSpc>
                        <a:spcBef>
                          <a:spcPts val="0"/>
                        </a:spcBef>
                        <a:spcAft>
                          <a:spcPts val="0"/>
                        </a:spcAft>
                      </a:pPr>
                      <a:r>
                        <a:rPr lang="en-US" sz="900" dirty="0">
                          <a:effectLst/>
                        </a:rPr>
                        <a:t>Who will be involved in assessing the risk of bias?</a:t>
                      </a:r>
                      <a:endParaRPr lang="en-US" sz="1000" dirty="0">
                        <a:solidFill>
                          <a:srgbClr val="2D374B"/>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762075614"/>
                  </a:ext>
                </a:extLst>
              </a:tr>
            </a:tbl>
          </a:graphicData>
        </a:graphic>
      </p:graphicFrame>
      <p:sp>
        <p:nvSpPr>
          <p:cNvPr id="13" name="TextBox 12"/>
          <p:cNvSpPr txBox="1"/>
          <p:nvPr/>
        </p:nvSpPr>
        <p:spPr>
          <a:xfrm>
            <a:off x="6918325" y="3396668"/>
            <a:ext cx="1729351" cy="369332"/>
          </a:xfrm>
          <a:prstGeom prst="rect">
            <a:avLst/>
          </a:prstGeom>
          <a:noFill/>
          <a:ln w="12700">
            <a:solidFill>
              <a:schemeClr val="accent3">
                <a:lumMod val="75000"/>
              </a:schemeClr>
            </a:solidFill>
          </a:ln>
        </p:spPr>
        <p:txBody>
          <a:bodyPr wrap="square" rtlCol="0">
            <a:spAutoFit/>
          </a:bodyPr>
          <a:lstStyle/>
          <a:p>
            <a:r>
              <a:rPr lang="en-US" sz="900" dirty="0"/>
              <a:t>Which effect measures will be collected and/or calculated?</a:t>
            </a:r>
          </a:p>
        </p:txBody>
      </p:sp>
      <p:sp>
        <p:nvSpPr>
          <p:cNvPr id="14" name="Rectangle 13"/>
          <p:cNvSpPr/>
          <p:nvPr/>
        </p:nvSpPr>
        <p:spPr>
          <a:xfrm>
            <a:off x="7007225" y="3037158"/>
            <a:ext cx="1568058" cy="318998"/>
          </a:xfrm>
          <a:prstGeom prst="rect">
            <a:avLst/>
          </a:prstGeom>
        </p:spPr>
        <p:txBody>
          <a:bodyPr wrap="none">
            <a:spAutoFit/>
          </a:bodyPr>
          <a:lstStyle/>
          <a:p>
            <a:pPr algn="ctr">
              <a:lnSpc>
                <a:spcPct val="115000"/>
              </a:lnSpc>
            </a:pPr>
            <a:r>
              <a:rPr lang="en-US" b="1" dirty="0">
                <a:solidFill>
                  <a:schemeClr val="accent2"/>
                </a:solidFill>
                <a:latin typeface="Arial" panose="020B0604020202020204" pitchFamily="34" charset="0"/>
              </a:rPr>
              <a:t>Effect measures</a:t>
            </a:r>
          </a:p>
        </p:txBody>
      </p:sp>
    </p:spTree>
    <p:extLst>
      <p:ext uri="{BB962C8B-B14F-4D97-AF65-F5344CB8AC3E}">
        <p14:creationId xmlns:p14="http://schemas.microsoft.com/office/powerpoint/2010/main" val="2199623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810" y="6906"/>
            <a:ext cx="6733308" cy="5143500"/>
          </a:xfrm>
          <a:prstGeom prst="rect">
            <a:avLst/>
          </a:prstGeom>
        </p:spPr>
      </p:pic>
      <p:sp>
        <p:nvSpPr>
          <p:cNvPr id="5" name="Oval 4"/>
          <p:cNvSpPr/>
          <p:nvPr/>
        </p:nvSpPr>
        <p:spPr>
          <a:xfrm>
            <a:off x="4562475" y="361950"/>
            <a:ext cx="2238375" cy="685800"/>
          </a:xfrm>
          <a:prstGeom prst="ellipse">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937057" y="1047750"/>
            <a:ext cx="1456634" cy="1276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95499" y="1482606"/>
            <a:ext cx="539750" cy="523220"/>
          </a:xfrm>
          <a:prstGeom prst="rect">
            <a:avLst/>
          </a:prstGeom>
          <a:noFill/>
        </p:spPr>
        <p:txBody>
          <a:bodyPr wrap="square" rtlCol="0">
            <a:spAutoFit/>
          </a:bodyPr>
          <a:lstStyle/>
          <a:p>
            <a:pPr algn="ctr"/>
            <a:r>
              <a:rPr lang="en-US" dirty="0">
                <a:solidFill>
                  <a:srgbClr val="FFFF00"/>
                </a:solidFill>
              </a:rPr>
              <a:t>Hot Tip</a:t>
            </a:r>
          </a:p>
        </p:txBody>
      </p:sp>
      <p:sp>
        <p:nvSpPr>
          <p:cNvPr id="8" name="TextBox 7"/>
          <p:cNvSpPr txBox="1"/>
          <p:nvPr/>
        </p:nvSpPr>
        <p:spPr>
          <a:xfrm>
            <a:off x="6937057" y="2499677"/>
            <a:ext cx="1901825" cy="2246769"/>
          </a:xfrm>
          <a:prstGeom prst="rect">
            <a:avLst/>
          </a:prstGeom>
          <a:noFill/>
        </p:spPr>
        <p:txBody>
          <a:bodyPr wrap="square" rtlCol="0">
            <a:spAutoFit/>
          </a:bodyPr>
          <a:lstStyle/>
          <a:p>
            <a:r>
              <a:rPr lang="en-US" sz="2000" dirty="0">
                <a:solidFill>
                  <a:schemeClr val="tx1"/>
                </a:solidFill>
              </a:rPr>
              <a:t>Have your extractors do both quality assessment and data extraction at the same time.</a:t>
            </a:r>
          </a:p>
        </p:txBody>
      </p:sp>
      <p:sp>
        <p:nvSpPr>
          <p:cNvPr id="2" name="Down Arrow 1"/>
          <p:cNvSpPr/>
          <p:nvPr/>
        </p:nvSpPr>
        <p:spPr>
          <a:xfrm rot="7219435">
            <a:off x="6622368" y="176360"/>
            <a:ext cx="289422" cy="371176"/>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4405739">
            <a:off x="5454611" y="4423463"/>
            <a:ext cx="289422" cy="371176"/>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66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4B85-742D-0DFF-7C68-E8A2E005EC68}"/>
              </a:ext>
            </a:extLst>
          </p:cNvPr>
          <p:cNvSpPr>
            <a:spLocks noGrp="1"/>
          </p:cNvSpPr>
          <p:nvPr>
            <p:ph type="title"/>
          </p:nvPr>
        </p:nvSpPr>
        <p:spPr/>
        <p:txBody>
          <a:bodyPr/>
          <a:lstStyle/>
          <a:p>
            <a:r>
              <a:rPr lang="en-US" dirty="0"/>
              <a:t>SR lifecycle </a:t>
            </a:r>
          </a:p>
        </p:txBody>
      </p:sp>
      <p:pic>
        <p:nvPicPr>
          <p:cNvPr id="1026" name="Picture 2" descr="What Is a PRISMA Flow Diagram - DistillerSR">
            <a:extLst>
              <a:ext uri="{FF2B5EF4-FFF2-40B4-BE49-F238E27FC236}">
                <a16:creationId xmlns:a16="http://schemas.microsoft.com/office/drawing/2014/main" id="{ADF13083-2091-28B4-27D1-AB6EDD8005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4331" y="1714500"/>
            <a:ext cx="3017838" cy="301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3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75" y="577363"/>
            <a:ext cx="8064000" cy="572700"/>
          </a:xfrm>
        </p:spPr>
        <p:txBody>
          <a:bodyPr/>
          <a:lstStyle/>
          <a:p>
            <a:r>
              <a:rPr lang="en-US" dirty="0"/>
              <a:t>Covidence - Consensus</a:t>
            </a:r>
          </a:p>
        </p:txBody>
      </p:sp>
      <p:pic>
        <p:nvPicPr>
          <p:cNvPr id="4" name="Picture 3"/>
          <p:cNvPicPr>
            <a:picLocks noChangeAspect="1"/>
          </p:cNvPicPr>
          <p:nvPr/>
        </p:nvPicPr>
        <p:blipFill>
          <a:blip r:embed="rId2"/>
          <a:stretch>
            <a:fillRect/>
          </a:stretch>
        </p:blipFill>
        <p:spPr>
          <a:xfrm>
            <a:off x="172330" y="1786343"/>
            <a:ext cx="8799090" cy="2982144"/>
          </a:xfrm>
          <a:prstGeom prst="rect">
            <a:avLst/>
          </a:prstGeom>
        </p:spPr>
      </p:pic>
      <p:cxnSp>
        <p:nvCxnSpPr>
          <p:cNvPr id="6" name="Straight Connector 5"/>
          <p:cNvCxnSpPr/>
          <p:nvPr/>
        </p:nvCxnSpPr>
        <p:spPr>
          <a:xfrm>
            <a:off x="4656850" y="4089233"/>
            <a:ext cx="2571750" cy="1821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185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894" b="31783"/>
          <a:stretch/>
        </p:blipFill>
        <p:spPr>
          <a:xfrm>
            <a:off x="2235450" y="1044088"/>
            <a:ext cx="6621426" cy="3818815"/>
          </a:xfrm>
          <a:prstGeom prst="rect">
            <a:avLst/>
          </a:prstGeom>
        </p:spPr>
      </p:pic>
      <p:sp>
        <p:nvSpPr>
          <p:cNvPr id="2" name="Title 1"/>
          <p:cNvSpPr>
            <a:spLocks noGrp="1"/>
          </p:cNvSpPr>
          <p:nvPr>
            <p:ph type="title"/>
          </p:nvPr>
        </p:nvSpPr>
        <p:spPr>
          <a:xfrm>
            <a:off x="1909404" y="-146056"/>
            <a:ext cx="7837497" cy="1360966"/>
          </a:xfrm>
        </p:spPr>
        <p:txBody>
          <a:bodyPr/>
          <a:lstStyle/>
          <a:p>
            <a:pPr algn="l"/>
            <a:r>
              <a:rPr lang="en-US" sz="4000" dirty="0"/>
              <a:t>Covidence – Exporting Data </a:t>
            </a:r>
          </a:p>
        </p:txBody>
      </p:sp>
      <p:sp>
        <p:nvSpPr>
          <p:cNvPr id="3" name="TextBox 2"/>
          <p:cNvSpPr txBox="1"/>
          <p:nvPr/>
        </p:nvSpPr>
        <p:spPr>
          <a:xfrm>
            <a:off x="359025" y="1962107"/>
            <a:ext cx="1800225" cy="2246769"/>
          </a:xfrm>
          <a:prstGeom prst="rect">
            <a:avLst/>
          </a:prstGeom>
          <a:noFill/>
        </p:spPr>
        <p:txBody>
          <a:bodyPr wrap="square" rtlCol="0">
            <a:spAutoFit/>
          </a:bodyPr>
          <a:lstStyle/>
          <a:p>
            <a:r>
              <a:rPr lang="en-US" sz="2000" dirty="0">
                <a:solidFill>
                  <a:schemeClr val="tx1"/>
                </a:solidFill>
              </a:rPr>
              <a:t>Covidence does not analyze the data for you!  It exports it into a spreadsheet.</a:t>
            </a:r>
          </a:p>
        </p:txBody>
      </p:sp>
      <p:sp>
        <p:nvSpPr>
          <p:cNvPr id="8" name="5-Point Star 7"/>
          <p:cNvSpPr/>
          <p:nvPr/>
        </p:nvSpPr>
        <p:spPr>
          <a:xfrm>
            <a:off x="289747" y="685757"/>
            <a:ext cx="1456634" cy="1276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8189" y="1120613"/>
            <a:ext cx="539750" cy="523220"/>
          </a:xfrm>
          <a:prstGeom prst="rect">
            <a:avLst/>
          </a:prstGeom>
          <a:noFill/>
        </p:spPr>
        <p:txBody>
          <a:bodyPr wrap="square" rtlCol="0">
            <a:spAutoFit/>
          </a:bodyPr>
          <a:lstStyle/>
          <a:p>
            <a:pPr algn="ctr"/>
            <a:r>
              <a:rPr lang="en-US" dirty="0">
                <a:solidFill>
                  <a:srgbClr val="FFFF00"/>
                </a:solidFill>
              </a:rPr>
              <a:t>Hot Tip</a:t>
            </a:r>
          </a:p>
        </p:txBody>
      </p:sp>
    </p:spTree>
    <p:extLst>
      <p:ext uri="{BB962C8B-B14F-4D97-AF65-F5344CB8AC3E}">
        <p14:creationId xmlns:p14="http://schemas.microsoft.com/office/powerpoint/2010/main" val="306319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600" y="81450"/>
            <a:ext cx="4860000" cy="822300"/>
          </a:xfrm>
        </p:spPr>
        <p:txBody>
          <a:bodyPr/>
          <a:lstStyle/>
          <a:p>
            <a:r>
              <a:rPr lang="en-US" sz="3600" dirty="0"/>
              <a:t>Resources</a:t>
            </a:r>
          </a:p>
        </p:txBody>
      </p:sp>
      <p:sp>
        <p:nvSpPr>
          <p:cNvPr id="6" name="Content Placeholder 2"/>
          <p:cNvSpPr>
            <a:spLocks noGrp="1"/>
          </p:cNvSpPr>
          <p:nvPr>
            <p:ph type="subTitle" idx="1"/>
          </p:nvPr>
        </p:nvSpPr>
        <p:spPr>
          <a:xfrm>
            <a:off x="1111250" y="1003300"/>
            <a:ext cx="6788150" cy="3803649"/>
          </a:xfrm>
        </p:spPr>
        <p:txBody>
          <a:bodyPr/>
          <a:lstStyle/>
          <a:p>
            <a:pPr algn="l">
              <a:buFont typeface="Arial" panose="020B0604020202020204" pitchFamily="34" charset="0"/>
              <a:buChar char="•"/>
            </a:pPr>
            <a:r>
              <a:rPr lang="en-US" sz="1800" dirty="0" err="1">
                <a:solidFill>
                  <a:schemeClr val="tx2"/>
                </a:solidFill>
                <a:hlinkClick r:id="rId2">
                  <a:extLst>
                    <a:ext uri="{A12FA001-AC4F-418D-AE19-62706E023703}">
                      <ahyp:hlinkClr xmlns:ahyp="http://schemas.microsoft.com/office/drawing/2018/hyperlinkcolor" val="tx"/>
                    </a:ext>
                  </a:extLst>
                </a:hlinkClick>
              </a:rPr>
              <a:t>Summarising</a:t>
            </a:r>
            <a:r>
              <a:rPr lang="en-US" sz="1800" dirty="0">
                <a:solidFill>
                  <a:schemeClr val="tx2"/>
                </a:solidFill>
                <a:hlinkClick r:id="rId2">
                  <a:extLst>
                    <a:ext uri="{A12FA001-AC4F-418D-AE19-62706E023703}">
                      <ahyp:hlinkClr xmlns:ahyp="http://schemas.microsoft.com/office/drawing/2018/hyperlinkcolor" val="tx"/>
                    </a:ext>
                  </a:extLst>
                </a:hlinkClick>
              </a:rPr>
              <a:t> good practice guidelines for data extraction for systematic reviews and meta-analysis</a:t>
            </a:r>
            <a:endParaRPr lang="en-US" sz="1800" dirty="0">
              <a:solidFill>
                <a:schemeClr val="tx2"/>
              </a:solidFill>
            </a:endParaRPr>
          </a:p>
          <a:p>
            <a:pPr algn="l">
              <a:buFont typeface="Arial" panose="020B0604020202020204" pitchFamily="34" charset="0"/>
              <a:buChar char="•"/>
            </a:pPr>
            <a:r>
              <a:rPr lang="en-US" sz="1800" dirty="0">
                <a:solidFill>
                  <a:schemeClr val="tx2"/>
                </a:solidFill>
                <a:hlinkClick r:id="rId3">
                  <a:extLst>
                    <a:ext uri="{A12FA001-AC4F-418D-AE19-62706E023703}">
                      <ahyp:hlinkClr xmlns:ahyp="http://schemas.microsoft.com/office/drawing/2018/hyperlinkcolor" val="tx"/>
                    </a:ext>
                  </a:extLst>
                </a:hlinkClick>
              </a:rPr>
              <a:t>AHRQ Data Extraction Training</a:t>
            </a:r>
            <a:endParaRPr lang="en-US" sz="1800" dirty="0">
              <a:solidFill>
                <a:schemeClr val="tx2"/>
              </a:solidFill>
            </a:endParaRPr>
          </a:p>
          <a:p>
            <a:pPr algn="l">
              <a:buFont typeface="Arial" panose="020B0604020202020204" pitchFamily="34" charset="0"/>
              <a:buChar char="•"/>
            </a:pPr>
            <a:r>
              <a:rPr lang="en-US" sz="1800" dirty="0">
                <a:solidFill>
                  <a:schemeClr val="tx2"/>
                </a:solidFill>
                <a:hlinkClick r:id="rId4">
                  <a:extLst>
                    <a:ext uri="{A12FA001-AC4F-418D-AE19-62706E023703}">
                      <ahyp:hlinkClr xmlns:ahyp="http://schemas.microsoft.com/office/drawing/2018/hyperlinkcolor" val="tx"/>
                    </a:ext>
                  </a:extLst>
                </a:hlinkClick>
              </a:rPr>
              <a:t>A Framework for Developing a Coding Scheme for Meta-Analysis</a:t>
            </a:r>
            <a:r>
              <a:rPr lang="en-US" sz="1800" dirty="0">
                <a:solidFill>
                  <a:schemeClr val="tx2"/>
                </a:solidFill>
              </a:rPr>
              <a:t> </a:t>
            </a:r>
          </a:p>
          <a:p>
            <a:pPr algn="l">
              <a:buFont typeface="Arial" panose="020B0604020202020204" pitchFamily="34" charset="0"/>
              <a:buChar char="•"/>
            </a:pPr>
            <a:r>
              <a:rPr lang="en-US" sz="1800" dirty="0">
                <a:solidFill>
                  <a:schemeClr val="tx2"/>
                </a:solidFill>
                <a:hlinkClick r:id="rId5">
                  <a:extLst>
                    <a:ext uri="{A12FA001-AC4F-418D-AE19-62706E023703}">
                      <ahyp:hlinkClr xmlns:ahyp="http://schemas.microsoft.com/office/drawing/2018/hyperlinkcolor" val="tx"/>
                    </a:ext>
                  </a:extLst>
                </a:hlinkClick>
              </a:rPr>
              <a:t>A Guide for Reading Qualitative Studies</a:t>
            </a:r>
            <a:r>
              <a:rPr lang="en-US" sz="1800" dirty="0">
                <a:solidFill>
                  <a:schemeClr val="tx2"/>
                </a:solidFill>
              </a:rPr>
              <a:t>: Data extraction and QA</a:t>
            </a:r>
          </a:p>
          <a:p>
            <a:pPr algn="l">
              <a:buFont typeface="Arial" panose="020B0604020202020204" pitchFamily="34" charset="0"/>
              <a:buChar char="•"/>
            </a:pPr>
            <a:r>
              <a:rPr lang="en-US" sz="1800" dirty="0">
                <a:solidFill>
                  <a:schemeClr val="tx2"/>
                </a:solidFill>
                <a:hlinkClick r:id="rId6">
                  <a:extLst>
                    <a:ext uri="{A12FA001-AC4F-418D-AE19-62706E023703}">
                      <ahyp:hlinkClr xmlns:ahyp="http://schemas.microsoft.com/office/drawing/2018/hyperlinkcolor" val="tx"/>
                    </a:ext>
                  </a:extLst>
                </a:hlinkClick>
              </a:rPr>
              <a:t>Interesting example qualitative data extraction form</a:t>
            </a:r>
            <a:endParaRPr lang="en-US" sz="1800" dirty="0">
              <a:solidFill>
                <a:schemeClr val="tx2"/>
              </a:solidFill>
            </a:endParaRPr>
          </a:p>
          <a:p>
            <a:pPr algn="l">
              <a:buFont typeface="Arial" panose="020B0604020202020204" pitchFamily="34" charset="0"/>
              <a:buChar char="•"/>
            </a:pPr>
            <a:r>
              <a:rPr lang="en-US" sz="1800" dirty="0">
                <a:solidFill>
                  <a:schemeClr val="tx2"/>
                </a:solidFill>
                <a:hlinkClick r:id="rId7">
                  <a:extLst>
                    <a:ext uri="{A12FA001-AC4F-418D-AE19-62706E023703}">
                      <ahyp:hlinkClr xmlns:ahyp="http://schemas.microsoft.com/office/drawing/2018/hyperlinkcolor" val="tx"/>
                    </a:ext>
                  </a:extLst>
                </a:hlinkClick>
              </a:rPr>
              <a:t>Data extraction for complex meta-analysis (</a:t>
            </a:r>
            <a:r>
              <a:rPr lang="en-US" sz="1800" dirty="0" err="1">
                <a:solidFill>
                  <a:schemeClr val="tx2"/>
                </a:solidFill>
                <a:hlinkClick r:id="rId7">
                  <a:extLst>
                    <a:ext uri="{A12FA001-AC4F-418D-AE19-62706E023703}">
                      <ahyp:hlinkClr xmlns:ahyp="http://schemas.microsoft.com/office/drawing/2018/hyperlinkcolor" val="tx"/>
                    </a:ext>
                  </a:extLst>
                </a:hlinkClick>
              </a:rPr>
              <a:t>DECiMAL</a:t>
            </a:r>
            <a:r>
              <a:rPr lang="en-US" sz="1800" dirty="0">
                <a:solidFill>
                  <a:schemeClr val="tx2"/>
                </a:solidFill>
                <a:hlinkClick r:id="rId7">
                  <a:extLst>
                    <a:ext uri="{A12FA001-AC4F-418D-AE19-62706E023703}">
                      <ahyp:hlinkClr xmlns:ahyp="http://schemas.microsoft.com/office/drawing/2018/hyperlinkcolor" val="tx"/>
                    </a:ext>
                  </a:extLst>
                </a:hlinkClick>
              </a:rPr>
              <a:t>) guide</a:t>
            </a:r>
            <a:endParaRPr lang="en-US" sz="1800" dirty="0">
              <a:solidFill>
                <a:schemeClr val="tx2"/>
              </a:solidFill>
            </a:endParaRPr>
          </a:p>
          <a:p>
            <a:pPr algn="l"/>
            <a:endParaRPr lang="en-US" sz="1100" dirty="0"/>
          </a:p>
          <a:p>
            <a:pPr algn="l"/>
            <a:endParaRPr lang="en-US" dirty="0"/>
          </a:p>
        </p:txBody>
      </p:sp>
    </p:spTree>
    <p:extLst>
      <p:ext uri="{BB962C8B-B14F-4D97-AF65-F5344CB8AC3E}">
        <p14:creationId xmlns:p14="http://schemas.microsoft.com/office/powerpoint/2010/main" val="249684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5"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5144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460208" y="514419"/>
            <a:ext cx="2674805" cy="2845515"/>
          </a:xfrm>
        </p:spPr>
        <p:txBody>
          <a:bodyPr vert="horz" lIns="91440" tIns="45720" rIns="91440" bIns="45720" rtlCol="0" anchor="b">
            <a:normAutofit/>
          </a:bodyPr>
          <a:lstStyle/>
          <a:p>
            <a:pPr algn="r" defTabSz="914400"/>
            <a:r>
              <a:rPr lang="en-US" sz="3000" kern="1200" cap="all" spc="200" baseline="0">
                <a:solidFill>
                  <a:schemeClr val="tx1">
                    <a:lumMod val="95000"/>
                    <a:lumOff val="5000"/>
                  </a:schemeClr>
                </a:solidFill>
                <a:latin typeface="+mj-lt"/>
                <a:ea typeface="+mj-ea"/>
                <a:cs typeface="+mj-cs"/>
              </a:rPr>
              <a:t>Risk of Bias assessment</a:t>
            </a:r>
          </a:p>
        </p:txBody>
      </p:sp>
      <p:cxnSp>
        <p:nvCxnSpPr>
          <p:cNvPr id="61" name="Straight Connector 60">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1667" y="3445397"/>
            <a:ext cx="2194560" cy="0"/>
          </a:xfrm>
          <a:prstGeom prst="line">
            <a:avLst/>
          </a:prstGeom>
          <a:ln w="19050">
            <a:solidFill>
              <a:srgbClr val="F9D192"/>
            </a:solidFill>
          </a:ln>
        </p:spPr>
        <p:style>
          <a:lnRef idx="1">
            <a:schemeClr val="accent1"/>
          </a:lnRef>
          <a:fillRef idx="0">
            <a:schemeClr val="accent1"/>
          </a:fillRef>
          <a:effectRef idx="0">
            <a:schemeClr val="accent1"/>
          </a:effectRef>
          <a:fontRef idx="minor">
            <a:schemeClr val="tx1"/>
          </a:fontRef>
        </p:style>
      </p:cxnSp>
      <p:pic>
        <p:nvPicPr>
          <p:cNvPr id="4" name="Picture 3" descr="Balls balancing">
            <a:extLst>
              <a:ext uri="{FF2B5EF4-FFF2-40B4-BE49-F238E27FC236}">
                <a16:creationId xmlns:a16="http://schemas.microsoft.com/office/drawing/2014/main" id="{6327A439-B9C5-A05D-3FB5-DAD20D37A2CF}"/>
              </a:ext>
            </a:extLst>
          </p:cNvPr>
          <p:cNvPicPr>
            <a:picLocks noChangeAspect="1"/>
          </p:cNvPicPr>
          <p:nvPr/>
        </p:nvPicPr>
        <p:blipFill>
          <a:blip r:embed="rId2"/>
          <a:srcRect l="8174" r="19323"/>
          <a:stretch/>
        </p:blipFill>
        <p:spPr>
          <a:xfrm>
            <a:off x="3493693" y="731"/>
            <a:ext cx="5650307" cy="5143500"/>
          </a:xfrm>
          <a:prstGeom prst="rect">
            <a:avLst/>
          </a:prstGeom>
        </p:spPr>
      </p:pic>
    </p:spTree>
    <p:extLst>
      <p:ext uri="{BB962C8B-B14F-4D97-AF65-F5344CB8AC3E}">
        <p14:creationId xmlns:p14="http://schemas.microsoft.com/office/powerpoint/2010/main" val="247340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79"/>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Objectives</a:t>
            </a:r>
            <a:endParaRPr dirty="0"/>
          </a:p>
        </p:txBody>
      </p:sp>
      <p:sp>
        <p:nvSpPr>
          <p:cNvPr id="1091" name="Google Shape;1091;p79"/>
          <p:cNvSpPr txBox="1">
            <a:spLocks noGrp="1"/>
          </p:cNvSpPr>
          <p:nvPr>
            <p:ph type="body" idx="1"/>
          </p:nvPr>
        </p:nvSpPr>
        <p:spPr>
          <a:xfrm flipH="1">
            <a:off x="1993200" y="2388037"/>
            <a:ext cx="5157600" cy="12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Describe the differences between risk of bias (RoB) a</a:t>
            </a:r>
            <a:r>
              <a:rPr lang="en-US" sz="2800" dirty="0" err="1"/>
              <a:t>nd</a:t>
            </a:r>
            <a:r>
              <a:rPr lang="en" sz="2800" dirty="0"/>
              <a:t> critical appraisal</a:t>
            </a:r>
            <a:endParaRPr sz="2800" dirty="0"/>
          </a:p>
        </p:txBody>
      </p:sp>
    </p:spTree>
    <p:extLst>
      <p:ext uri="{BB962C8B-B14F-4D97-AF65-F5344CB8AC3E}">
        <p14:creationId xmlns:p14="http://schemas.microsoft.com/office/powerpoint/2010/main" val="5181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0"/>
                                        </p:tgtEl>
                                        <p:attrNameLst>
                                          <p:attrName>style.visibility</p:attrName>
                                        </p:attrNameLst>
                                      </p:cBhvr>
                                      <p:to>
                                        <p:strVal val="visible"/>
                                      </p:to>
                                    </p:set>
                                    <p:anim calcmode="lin" valueType="num">
                                      <p:cBhvr additive="base">
                                        <p:cTn id="7" dur="1000"/>
                                        <p:tgtEl>
                                          <p:spTgt spid="109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91"/>
                                        </p:tgtEl>
                                        <p:attrNameLst>
                                          <p:attrName>style.visibility</p:attrName>
                                        </p:attrNameLst>
                                      </p:cBhvr>
                                      <p:to>
                                        <p:strVal val="visible"/>
                                      </p:to>
                                    </p:set>
                                    <p:anim calcmode="lin" valueType="num">
                                      <p:cBhvr additive="base">
                                        <p:cTn id="10" dur="1000"/>
                                        <p:tgtEl>
                                          <p:spTgt spid="10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79"/>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Objectives</a:t>
            </a:r>
            <a:endParaRPr dirty="0"/>
          </a:p>
        </p:txBody>
      </p:sp>
      <p:sp>
        <p:nvSpPr>
          <p:cNvPr id="1091" name="Google Shape;1091;p79"/>
          <p:cNvSpPr txBox="1">
            <a:spLocks noGrp="1"/>
          </p:cNvSpPr>
          <p:nvPr>
            <p:ph type="body" idx="1"/>
          </p:nvPr>
        </p:nvSpPr>
        <p:spPr>
          <a:xfrm flipH="1">
            <a:off x="1993200" y="2388037"/>
            <a:ext cx="5157600" cy="12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Summarize the methodology for risk of bias in systematic reviews</a:t>
            </a:r>
            <a:endParaRPr sz="2800" dirty="0"/>
          </a:p>
        </p:txBody>
      </p:sp>
    </p:spTree>
    <p:extLst>
      <p:ext uri="{BB962C8B-B14F-4D97-AF65-F5344CB8AC3E}">
        <p14:creationId xmlns:p14="http://schemas.microsoft.com/office/powerpoint/2010/main" val="39792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0"/>
                                        </p:tgtEl>
                                        <p:attrNameLst>
                                          <p:attrName>style.visibility</p:attrName>
                                        </p:attrNameLst>
                                      </p:cBhvr>
                                      <p:to>
                                        <p:strVal val="visible"/>
                                      </p:to>
                                    </p:set>
                                    <p:anim calcmode="lin" valueType="num">
                                      <p:cBhvr additive="base">
                                        <p:cTn id="7" dur="1000"/>
                                        <p:tgtEl>
                                          <p:spTgt spid="109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91"/>
                                        </p:tgtEl>
                                        <p:attrNameLst>
                                          <p:attrName>style.visibility</p:attrName>
                                        </p:attrNameLst>
                                      </p:cBhvr>
                                      <p:to>
                                        <p:strVal val="visible"/>
                                      </p:to>
                                    </p:set>
                                    <p:anim calcmode="lin" valueType="num">
                                      <p:cBhvr additive="base">
                                        <p:cTn id="10" dur="1000"/>
                                        <p:tgtEl>
                                          <p:spTgt spid="10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80"/>
          <p:cNvSpPr txBox="1">
            <a:spLocks noGrp="1"/>
          </p:cNvSpPr>
          <p:nvPr>
            <p:ph type="title"/>
          </p:nvPr>
        </p:nvSpPr>
        <p:spPr>
          <a:xfrm>
            <a:off x="1912475" y="2142975"/>
            <a:ext cx="53190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Terminology</a:t>
            </a:r>
            <a:endParaRPr dirty="0"/>
          </a:p>
        </p:txBody>
      </p:sp>
      <p:sp>
        <p:nvSpPr>
          <p:cNvPr id="1097" name="Google Shape;1097;p80"/>
          <p:cNvSpPr txBox="1">
            <a:spLocks noGrp="1"/>
          </p:cNvSpPr>
          <p:nvPr>
            <p:ph type="title" idx="2"/>
          </p:nvPr>
        </p:nvSpPr>
        <p:spPr>
          <a:xfrm>
            <a:off x="3105600" y="1164675"/>
            <a:ext cx="29328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03</a:t>
            </a:r>
            <a:endParaRPr sz="6000" dirty="0"/>
          </a:p>
        </p:txBody>
      </p:sp>
      <p:sp>
        <p:nvSpPr>
          <p:cNvPr id="1098" name="Google Shape;1098;p80"/>
          <p:cNvSpPr txBox="1">
            <a:spLocks noGrp="1"/>
          </p:cNvSpPr>
          <p:nvPr>
            <p:ph type="subTitle" idx="1"/>
          </p:nvPr>
        </p:nvSpPr>
        <p:spPr>
          <a:xfrm>
            <a:off x="2156635" y="2951768"/>
            <a:ext cx="4830679" cy="9908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dk2"/>
                </a:solidFill>
              </a:rPr>
              <a:t>Why Risk of Bias? Not critical appraisal?</a:t>
            </a:r>
            <a:endParaRPr sz="28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1000"/>
                                        <p:tgtEl>
                                          <p:spTgt spid="1096"/>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098"/>
                                        </p:tgtEl>
                                        <p:attrNameLst>
                                          <p:attrName>style.visibility</p:attrName>
                                        </p:attrNameLst>
                                      </p:cBhvr>
                                      <p:to>
                                        <p:strVal val="visible"/>
                                      </p:to>
                                    </p:set>
                                    <p:anim calcmode="lin" valueType="num">
                                      <p:cBhvr additive="base">
                                        <p:cTn id="14" dur="1000"/>
                                        <p:tgtEl>
                                          <p:spTgt spid="10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grpSp>
        <p:nvGrpSpPr>
          <p:cNvPr id="6" name="Group 5"/>
          <p:cNvGrpSpPr/>
          <p:nvPr/>
        </p:nvGrpSpPr>
        <p:grpSpPr>
          <a:xfrm>
            <a:off x="5401341" y="1261730"/>
            <a:ext cx="3742660" cy="2580168"/>
            <a:chOff x="5401341" y="1261730"/>
            <a:chExt cx="3742660" cy="2580168"/>
          </a:xfrm>
        </p:grpSpPr>
        <p:sp>
          <p:nvSpPr>
            <p:cNvPr id="8" name="Rectangle 7"/>
            <p:cNvSpPr/>
            <p:nvPr/>
          </p:nvSpPr>
          <p:spPr>
            <a:xfrm>
              <a:off x="5401341" y="1261730"/>
              <a:ext cx="3742660" cy="25801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sp>
          <p:nvSpPr>
            <p:cNvPr id="7" name="Rectangle 6"/>
            <p:cNvSpPr/>
            <p:nvPr/>
          </p:nvSpPr>
          <p:spPr>
            <a:xfrm>
              <a:off x="5684874" y="1545265"/>
              <a:ext cx="3205655" cy="20414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grpSp>
      <p:sp>
        <p:nvSpPr>
          <p:cNvPr id="4" name="TextBox 3"/>
          <p:cNvSpPr txBox="1"/>
          <p:nvPr/>
        </p:nvSpPr>
        <p:spPr>
          <a:xfrm>
            <a:off x="5684874" y="1821712"/>
            <a:ext cx="3205655" cy="707886"/>
          </a:xfrm>
          <a:prstGeom prst="rect">
            <a:avLst/>
          </a:prstGeom>
          <a:noFill/>
        </p:spPr>
        <p:txBody>
          <a:bodyPr wrap="square" rtlCol="0">
            <a:spAutoFit/>
          </a:bodyPr>
          <a:lstStyle/>
          <a:p>
            <a:pPr algn="ctr"/>
            <a:r>
              <a:rPr lang="en-US" sz="4000" b="1" dirty="0">
                <a:solidFill>
                  <a:schemeClr val="tx2"/>
                </a:solidFill>
              </a:rPr>
              <a:t>Risk of Bias</a:t>
            </a:r>
          </a:p>
        </p:txBody>
      </p:sp>
      <p:sp>
        <p:nvSpPr>
          <p:cNvPr id="5" name="TextBox 4"/>
          <p:cNvSpPr txBox="1"/>
          <p:nvPr/>
        </p:nvSpPr>
        <p:spPr>
          <a:xfrm>
            <a:off x="253471" y="1261730"/>
            <a:ext cx="4735033" cy="2893100"/>
          </a:xfrm>
          <a:prstGeom prst="rect">
            <a:avLst/>
          </a:prstGeom>
          <a:noFill/>
        </p:spPr>
        <p:txBody>
          <a:bodyPr wrap="square" rtlCol="0">
            <a:spAutoFit/>
          </a:bodyPr>
          <a:lstStyle/>
          <a:p>
            <a:pPr defTabSz="1219170"/>
            <a:r>
              <a:rPr lang="en-US" sz="2400" dirty="0">
                <a:solidFill>
                  <a:schemeClr val="tx1"/>
                </a:solidFill>
              </a:rPr>
              <a:t>Risk of bias refers to the potential – for it is impossible to measure</a:t>
            </a:r>
          </a:p>
          <a:p>
            <a:pPr defTabSz="1219170"/>
            <a:r>
              <a:rPr lang="en-US" sz="2400" dirty="0">
                <a:solidFill>
                  <a:schemeClr val="tx1"/>
                </a:solidFill>
              </a:rPr>
              <a:t>with certainty – that the conducted study contains a methodological flaw that forces the results to deviate from the truth (</a:t>
            </a:r>
            <a:r>
              <a:rPr lang="en-US" sz="2400" dirty="0" err="1">
                <a:solidFill>
                  <a:schemeClr val="tx1"/>
                </a:solidFill>
              </a:rPr>
              <a:t>Boutron</a:t>
            </a:r>
            <a:r>
              <a:rPr lang="en-US" sz="2400" dirty="0">
                <a:solidFill>
                  <a:schemeClr val="tx1"/>
                </a:solidFill>
              </a:rPr>
              <a:t> et al., 2022).</a:t>
            </a:r>
            <a:endParaRPr lang="en-US" sz="4800" dirty="0">
              <a:solidFill>
                <a:schemeClr val="tx1"/>
              </a:solidFill>
              <a:latin typeface="Oswald" panose="020B0604020202020204" charset="0"/>
            </a:endParaRPr>
          </a:p>
          <a:p>
            <a:endParaRPr lang="en-US" dirty="0"/>
          </a:p>
        </p:txBody>
      </p:sp>
    </p:spTree>
    <p:extLst>
      <p:ext uri="{BB962C8B-B14F-4D97-AF65-F5344CB8AC3E}">
        <p14:creationId xmlns:p14="http://schemas.microsoft.com/office/powerpoint/2010/main" val="2515154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grpSp>
        <p:nvGrpSpPr>
          <p:cNvPr id="6" name="Group 5"/>
          <p:cNvGrpSpPr/>
          <p:nvPr/>
        </p:nvGrpSpPr>
        <p:grpSpPr>
          <a:xfrm>
            <a:off x="5401341" y="1261730"/>
            <a:ext cx="3742660" cy="2580168"/>
            <a:chOff x="5401341" y="1261730"/>
            <a:chExt cx="3742660" cy="2580168"/>
          </a:xfrm>
        </p:grpSpPr>
        <p:sp>
          <p:nvSpPr>
            <p:cNvPr id="8" name="Rectangle 7"/>
            <p:cNvSpPr/>
            <p:nvPr/>
          </p:nvSpPr>
          <p:spPr>
            <a:xfrm>
              <a:off x="5401341" y="1261730"/>
              <a:ext cx="3742660" cy="25801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sp>
          <p:nvSpPr>
            <p:cNvPr id="7" name="Rectangle 6"/>
            <p:cNvSpPr/>
            <p:nvPr/>
          </p:nvSpPr>
          <p:spPr>
            <a:xfrm>
              <a:off x="5684874" y="1545265"/>
              <a:ext cx="3205655" cy="20414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grpSp>
      <p:sp>
        <p:nvSpPr>
          <p:cNvPr id="4" name="TextBox 3"/>
          <p:cNvSpPr txBox="1"/>
          <p:nvPr/>
        </p:nvSpPr>
        <p:spPr>
          <a:xfrm>
            <a:off x="5684874" y="1821712"/>
            <a:ext cx="3205655" cy="1323439"/>
          </a:xfrm>
          <a:prstGeom prst="rect">
            <a:avLst/>
          </a:prstGeom>
          <a:noFill/>
        </p:spPr>
        <p:txBody>
          <a:bodyPr wrap="square" rtlCol="0">
            <a:spAutoFit/>
          </a:bodyPr>
          <a:lstStyle/>
          <a:p>
            <a:pPr algn="ctr"/>
            <a:r>
              <a:rPr lang="en-US" sz="4000" b="1" dirty="0">
                <a:solidFill>
                  <a:schemeClr val="tx2"/>
                </a:solidFill>
              </a:rPr>
              <a:t>Critical Appraisal</a:t>
            </a:r>
          </a:p>
        </p:txBody>
      </p:sp>
      <p:sp>
        <p:nvSpPr>
          <p:cNvPr id="5" name="TextBox 4"/>
          <p:cNvSpPr txBox="1"/>
          <p:nvPr/>
        </p:nvSpPr>
        <p:spPr>
          <a:xfrm>
            <a:off x="212651" y="1261730"/>
            <a:ext cx="4735033" cy="2154436"/>
          </a:xfrm>
          <a:prstGeom prst="rect">
            <a:avLst/>
          </a:prstGeom>
          <a:noFill/>
        </p:spPr>
        <p:txBody>
          <a:bodyPr wrap="square" rtlCol="0">
            <a:spAutoFit/>
          </a:bodyPr>
          <a:lstStyle/>
          <a:p>
            <a:r>
              <a:rPr lang="en-US" sz="2400" dirty="0">
                <a:solidFill>
                  <a:schemeClr val="tx1"/>
                </a:solidFill>
                <a:latin typeface="Oswald" panose="020B0604020202020204" charset="0"/>
              </a:rPr>
              <a:t>“The process of carefully and systematically examining research to judge its trustworthiness, and its </a:t>
            </a:r>
            <a:r>
              <a:rPr lang="en-US" sz="2400" b="1" u="sng" dirty="0">
                <a:solidFill>
                  <a:schemeClr val="tx1"/>
                </a:solidFill>
                <a:latin typeface="Oswald" panose="020B0604020202020204" charset="0"/>
              </a:rPr>
              <a:t>value and relevance in a particular context</a:t>
            </a:r>
            <a:r>
              <a:rPr lang="en-US" sz="2400" dirty="0">
                <a:solidFill>
                  <a:schemeClr val="tx1"/>
                </a:solidFill>
                <a:latin typeface="Oswald" panose="020B0604020202020204" charset="0"/>
              </a:rPr>
              <a:t>.”</a:t>
            </a:r>
          </a:p>
          <a:p>
            <a:endParaRPr lang="en-US" dirty="0"/>
          </a:p>
        </p:txBody>
      </p:sp>
      <p:sp>
        <p:nvSpPr>
          <p:cNvPr id="11" name="TextBox 10"/>
          <p:cNvSpPr txBox="1"/>
          <p:nvPr/>
        </p:nvSpPr>
        <p:spPr>
          <a:xfrm>
            <a:off x="212651" y="3380233"/>
            <a:ext cx="5910469" cy="461665"/>
          </a:xfrm>
          <a:prstGeom prst="rect">
            <a:avLst/>
          </a:prstGeom>
          <a:noFill/>
        </p:spPr>
        <p:txBody>
          <a:bodyPr wrap="square" rtlCol="0">
            <a:spAutoFit/>
          </a:bodyPr>
          <a:lstStyle/>
          <a:p>
            <a:pPr defTabSz="1219170">
              <a:buClr>
                <a:srgbClr val="000000"/>
              </a:buClr>
            </a:pPr>
            <a:r>
              <a:rPr lang="en-US" sz="2400" kern="0" dirty="0">
                <a:solidFill>
                  <a:schemeClr val="tx1"/>
                </a:solidFill>
                <a:latin typeface="HelveticaNeueLT Std Lt" panose="020B0403020202020204"/>
                <a:cs typeface="Arial"/>
                <a:sym typeface="Arial"/>
              </a:rPr>
              <a:t>-- https://casp-uk.net/what-is-critical-appraisal/ </a:t>
            </a:r>
            <a:endParaRPr lang="en-US" sz="1800" kern="0" dirty="0">
              <a:solidFill>
                <a:schemeClr val="tx1"/>
              </a:solidFil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grpSp>
        <p:nvGrpSpPr>
          <p:cNvPr id="8" name="Group 7"/>
          <p:cNvGrpSpPr/>
          <p:nvPr/>
        </p:nvGrpSpPr>
        <p:grpSpPr>
          <a:xfrm>
            <a:off x="0" y="1281666"/>
            <a:ext cx="3742660" cy="2580168"/>
            <a:chOff x="5401341" y="1261730"/>
            <a:chExt cx="3742660" cy="2580168"/>
          </a:xfrm>
        </p:grpSpPr>
        <p:sp>
          <p:nvSpPr>
            <p:cNvPr id="9" name="Rectangle 8"/>
            <p:cNvSpPr/>
            <p:nvPr/>
          </p:nvSpPr>
          <p:spPr>
            <a:xfrm>
              <a:off x="5401341" y="1261730"/>
              <a:ext cx="3742660" cy="25801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sp>
          <p:nvSpPr>
            <p:cNvPr id="10" name="Rectangle 9"/>
            <p:cNvSpPr/>
            <p:nvPr/>
          </p:nvSpPr>
          <p:spPr>
            <a:xfrm>
              <a:off x="5684874" y="1545265"/>
              <a:ext cx="3205655" cy="20414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grpSp>
      <p:sp>
        <p:nvSpPr>
          <p:cNvPr id="11" name="TextBox 10"/>
          <p:cNvSpPr txBox="1"/>
          <p:nvPr/>
        </p:nvSpPr>
        <p:spPr>
          <a:xfrm>
            <a:off x="268502" y="2217807"/>
            <a:ext cx="3205655" cy="707886"/>
          </a:xfrm>
          <a:prstGeom prst="rect">
            <a:avLst/>
          </a:prstGeom>
          <a:noFill/>
        </p:spPr>
        <p:txBody>
          <a:bodyPr wrap="square" rtlCol="0">
            <a:spAutoFit/>
          </a:bodyPr>
          <a:lstStyle/>
          <a:p>
            <a:pPr algn="ctr"/>
            <a:r>
              <a:rPr lang="en-US" sz="4000" b="1" dirty="0">
                <a:solidFill>
                  <a:schemeClr val="tx2"/>
                </a:solidFill>
              </a:rPr>
              <a:t>Examples</a:t>
            </a:r>
          </a:p>
        </p:txBody>
      </p:sp>
      <p:sp>
        <p:nvSpPr>
          <p:cNvPr id="12" name="TextBox 11"/>
          <p:cNvSpPr txBox="1"/>
          <p:nvPr/>
        </p:nvSpPr>
        <p:spPr>
          <a:xfrm>
            <a:off x="3834485" y="1985761"/>
            <a:ext cx="5146484" cy="1200329"/>
          </a:xfrm>
          <a:prstGeom prst="rect">
            <a:avLst/>
          </a:prstGeom>
          <a:noFill/>
        </p:spPr>
        <p:txBody>
          <a:bodyPr wrap="square" rtlCol="0">
            <a:spAutoFit/>
          </a:bodyPr>
          <a:lstStyle/>
          <a:p>
            <a:pPr algn="ctr" defTabSz="1219170">
              <a:buClr>
                <a:srgbClr val="000000"/>
              </a:buClr>
            </a:pPr>
            <a:r>
              <a:rPr lang="en-US" sz="2400" kern="0" dirty="0">
                <a:solidFill>
                  <a:schemeClr val="tx1"/>
                </a:solidFill>
                <a:latin typeface="Oswald" panose="020B0604020202020204" charset="0"/>
                <a:cs typeface="Arial"/>
                <a:sym typeface="Arial"/>
              </a:rPr>
              <a:t>“Can the results be applied to your local population the people in your care?” (CASP)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720102"/>
            <a:ext cx="5829300" cy="1097280"/>
          </a:xfrm>
        </p:spPr>
        <p:txBody>
          <a:bodyPr vert="horz" lIns="91440" tIns="45720" rIns="91440" bIns="45720" rtlCol="0">
            <a:normAutofit/>
          </a:bodyPr>
          <a:lstStyle/>
          <a:p>
            <a:pPr defTabSz="914400"/>
            <a:r>
              <a:rPr lang="en-US" kern="1200" cap="all" spc="100" baseline="0">
                <a:latin typeface="+mj-lt"/>
                <a:ea typeface="+mj-ea"/>
                <a:cs typeface="+mj-cs"/>
              </a:rPr>
              <a:t>Data Extraction</a:t>
            </a:r>
          </a:p>
        </p:txBody>
      </p:sp>
      <p:sp useBgFill="1">
        <p:nvSpPr>
          <p:cNvPr id="51" name="Rectangle 50">
            <a:extLst>
              <a:ext uri="{FF2B5EF4-FFF2-40B4-BE49-F238E27FC236}">
                <a16:creationId xmlns:a16="http://schemas.microsoft.com/office/drawing/2014/main" id="{C6D18C07-B1F9-42F0-8956-B88FC37A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People doing teamwork illustration">
            <a:extLst>
              <a:ext uri="{FF2B5EF4-FFF2-40B4-BE49-F238E27FC236}">
                <a16:creationId xmlns:a16="http://schemas.microsoft.com/office/drawing/2014/main" id="{837C62AF-1829-D61A-D4B7-87B32C531CC5}"/>
              </a:ext>
            </a:extLst>
          </p:cNvPr>
          <p:cNvPicPr>
            <a:picLocks noChangeAspect="1"/>
          </p:cNvPicPr>
          <p:nvPr/>
        </p:nvPicPr>
        <p:blipFill>
          <a:blip r:embed="rId2"/>
          <a:stretch>
            <a:fillRect/>
          </a:stretch>
        </p:blipFill>
        <p:spPr>
          <a:xfrm>
            <a:off x="2238646" y="480060"/>
            <a:ext cx="4662355" cy="2948940"/>
          </a:xfrm>
          <a:prstGeom prst="rect">
            <a:avLst/>
          </a:prstGeom>
        </p:spPr>
      </p:pic>
    </p:spTree>
    <p:extLst>
      <p:ext uri="{BB962C8B-B14F-4D97-AF65-F5344CB8AC3E}">
        <p14:creationId xmlns:p14="http://schemas.microsoft.com/office/powerpoint/2010/main" val="18372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grpSp>
        <p:nvGrpSpPr>
          <p:cNvPr id="8" name="Group 7"/>
          <p:cNvGrpSpPr/>
          <p:nvPr/>
        </p:nvGrpSpPr>
        <p:grpSpPr>
          <a:xfrm>
            <a:off x="0" y="1281666"/>
            <a:ext cx="3742660" cy="2580168"/>
            <a:chOff x="5401341" y="1261730"/>
            <a:chExt cx="3742660" cy="2580168"/>
          </a:xfrm>
        </p:grpSpPr>
        <p:sp>
          <p:nvSpPr>
            <p:cNvPr id="9" name="Rectangle 8"/>
            <p:cNvSpPr/>
            <p:nvPr/>
          </p:nvSpPr>
          <p:spPr>
            <a:xfrm>
              <a:off x="5401341" y="1261730"/>
              <a:ext cx="3742660" cy="25801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sp>
          <p:nvSpPr>
            <p:cNvPr id="10" name="Rectangle 9"/>
            <p:cNvSpPr/>
            <p:nvPr/>
          </p:nvSpPr>
          <p:spPr>
            <a:xfrm>
              <a:off x="5684874" y="1545265"/>
              <a:ext cx="3205655" cy="20414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grpSp>
      <p:sp>
        <p:nvSpPr>
          <p:cNvPr id="11" name="TextBox 10"/>
          <p:cNvSpPr txBox="1"/>
          <p:nvPr/>
        </p:nvSpPr>
        <p:spPr>
          <a:xfrm>
            <a:off x="268502" y="2217807"/>
            <a:ext cx="3205655" cy="707886"/>
          </a:xfrm>
          <a:prstGeom prst="rect">
            <a:avLst/>
          </a:prstGeom>
          <a:noFill/>
        </p:spPr>
        <p:txBody>
          <a:bodyPr wrap="square" rtlCol="0">
            <a:spAutoFit/>
          </a:bodyPr>
          <a:lstStyle/>
          <a:p>
            <a:pPr algn="ctr"/>
            <a:r>
              <a:rPr lang="en-US" sz="4000" b="1" dirty="0">
                <a:solidFill>
                  <a:schemeClr val="tx2"/>
                </a:solidFill>
              </a:rPr>
              <a:t>Examples</a:t>
            </a:r>
          </a:p>
        </p:txBody>
      </p:sp>
      <p:sp>
        <p:nvSpPr>
          <p:cNvPr id="7" name="TextBox 6"/>
          <p:cNvSpPr txBox="1"/>
          <p:nvPr/>
        </p:nvSpPr>
        <p:spPr>
          <a:xfrm>
            <a:off x="3930231" y="2170427"/>
            <a:ext cx="5022383" cy="830997"/>
          </a:xfrm>
          <a:prstGeom prst="rect">
            <a:avLst/>
          </a:prstGeom>
          <a:noFill/>
        </p:spPr>
        <p:txBody>
          <a:bodyPr wrap="square" rtlCol="0">
            <a:spAutoFit/>
          </a:bodyPr>
          <a:lstStyle/>
          <a:p>
            <a:pPr defTabSz="1219170">
              <a:buClr>
                <a:srgbClr val="000000"/>
              </a:buClr>
            </a:pPr>
            <a:r>
              <a:rPr lang="en-US" sz="2400" kern="0" dirty="0">
                <a:solidFill>
                  <a:schemeClr val="tx1"/>
                </a:solidFill>
                <a:latin typeface="Oswald" panose="020B0604020202020204" charset="0"/>
                <a:cs typeface="Arial"/>
                <a:sym typeface="Arial"/>
              </a:rPr>
              <a:t>“Will these results help me care for my patient?” (CEBM)</a:t>
            </a:r>
          </a:p>
        </p:txBody>
      </p:sp>
    </p:spTree>
    <p:extLst>
      <p:ext uri="{BB962C8B-B14F-4D97-AF65-F5344CB8AC3E}">
        <p14:creationId xmlns:p14="http://schemas.microsoft.com/office/powerpoint/2010/main" val="178770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6" name="Google Shape;736;p38"/>
          <p:cNvSpPr txBox="1">
            <a:spLocks/>
          </p:cNvSpPr>
          <p:nvPr/>
        </p:nvSpPr>
        <p:spPr>
          <a:xfrm>
            <a:off x="443774" y="1431977"/>
            <a:ext cx="2930291" cy="6062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25000"/>
              </a:lnSpc>
              <a:spcBef>
                <a:spcPts val="0"/>
              </a:spcBef>
              <a:spcAft>
                <a:spcPts val="0"/>
              </a:spcAft>
              <a:buClr>
                <a:schemeClr val="accent6"/>
              </a:buClr>
              <a:buSzPts val="5200"/>
              <a:buFont typeface="Josefin Sans"/>
              <a:buNone/>
              <a:defRPr sz="5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9pPr>
          </a:lstStyle>
          <a:p>
            <a:r>
              <a:rPr lang="en-US" sz="2400" b="0" dirty="0"/>
              <a:t>JBI Critical Appraisal Tools</a:t>
            </a:r>
          </a:p>
        </p:txBody>
      </p:sp>
      <p:sp>
        <p:nvSpPr>
          <p:cNvPr id="7" name="Google Shape;736;p38"/>
          <p:cNvSpPr txBox="1">
            <a:spLocks/>
          </p:cNvSpPr>
          <p:nvPr/>
        </p:nvSpPr>
        <p:spPr>
          <a:xfrm>
            <a:off x="-161741" y="2378814"/>
            <a:ext cx="4141319" cy="5356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
              <a:buFont typeface="Oswald SemiBold"/>
              <a:buNone/>
              <a:defRPr sz="1200" b="0" i="0" u="none" strike="noStrike" cap="none">
                <a:solidFill>
                  <a:schemeClr val="l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2pPr>
            <a:lvl3pPr marR="0" lvl="2"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3pPr>
            <a:lvl4pPr marR="0" lvl="3"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4pPr>
            <a:lvl5pPr marR="0" lvl="4"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5pPr>
            <a:lvl6pPr marR="0" lvl="5"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6pPr>
            <a:lvl7pPr marR="0" lvl="6"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7pPr>
            <a:lvl8pPr marR="0" lvl="7"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8pPr>
            <a:lvl9pPr marR="0" lvl="8"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9pPr>
          </a:lstStyle>
          <a:p>
            <a:pPr algn="ctr" defTabSz="1219170">
              <a:buClr>
                <a:srgbClr val="D6D64D"/>
              </a:buClr>
            </a:pPr>
            <a:r>
              <a:rPr lang="en-US" sz="2400" kern="0" dirty="0">
                <a:solidFill>
                  <a:schemeClr val="tx1"/>
                </a:solidFill>
              </a:rPr>
              <a:t>GRADE</a:t>
            </a:r>
            <a:endParaRPr lang="en-US" sz="3200" kern="0" dirty="0">
              <a:solidFill>
                <a:schemeClr val="tx1"/>
              </a:solidFill>
            </a:endParaRPr>
          </a:p>
        </p:txBody>
      </p:sp>
      <p:sp>
        <p:nvSpPr>
          <p:cNvPr id="8" name="Google Shape;736;p38"/>
          <p:cNvSpPr txBox="1">
            <a:spLocks/>
          </p:cNvSpPr>
          <p:nvPr/>
        </p:nvSpPr>
        <p:spPr>
          <a:xfrm>
            <a:off x="-161742" y="3271557"/>
            <a:ext cx="4141319" cy="5356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
              <a:buFont typeface="Oswald SemiBold"/>
              <a:buNone/>
              <a:defRPr sz="1200" b="0" i="0" u="none" strike="noStrike" cap="none">
                <a:solidFill>
                  <a:schemeClr val="l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2pPr>
            <a:lvl3pPr marR="0" lvl="2"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3pPr>
            <a:lvl4pPr marR="0" lvl="3"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4pPr>
            <a:lvl5pPr marR="0" lvl="4"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5pPr>
            <a:lvl6pPr marR="0" lvl="5"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6pPr>
            <a:lvl7pPr marR="0" lvl="6"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7pPr>
            <a:lvl8pPr marR="0" lvl="7"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8pPr>
            <a:lvl9pPr marR="0" lvl="8"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9pPr>
          </a:lstStyle>
          <a:p>
            <a:pPr algn="ctr" defTabSz="1219170">
              <a:buClr>
                <a:srgbClr val="D6D64D"/>
              </a:buClr>
            </a:pPr>
            <a:r>
              <a:rPr lang="en-US" sz="2400" kern="0" dirty="0">
                <a:solidFill>
                  <a:schemeClr val="tx1"/>
                </a:solidFill>
              </a:rPr>
              <a:t>STROBE</a:t>
            </a:r>
          </a:p>
        </p:txBody>
      </p:sp>
      <p:sp>
        <p:nvSpPr>
          <p:cNvPr id="9" name="Google Shape;736;p38"/>
          <p:cNvSpPr txBox="1">
            <a:spLocks/>
          </p:cNvSpPr>
          <p:nvPr/>
        </p:nvSpPr>
        <p:spPr>
          <a:xfrm>
            <a:off x="4804207" y="1344439"/>
            <a:ext cx="4141319" cy="36052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
              <a:buFont typeface="Oswald SemiBold"/>
              <a:buNone/>
              <a:defRPr sz="1200" b="0" i="0" u="none" strike="noStrike" cap="none">
                <a:solidFill>
                  <a:schemeClr val="l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2pPr>
            <a:lvl3pPr marR="0" lvl="2"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3pPr>
            <a:lvl4pPr marR="0" lvl="3"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4pPr>
            <a:lvl5pPr marR="0" lvl="4"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5pPr>
            <a:lvl6pPr marR="0" lvl="5"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6pPr>
            <a:lvl7pPr marR="0" lvl="6"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7pPr>
            <a:lvl8pPr marR="0" lvl="7"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8pPr>
            <a:lvl9pPr marR="0" lvl="8"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9pPr>
          </a:lstStyle>
          <a:p>
            <a:pPr algn="ctr" defTabSz="1219170">
              <a:buClr>
                <a:srgbClr val="D6D64D"/>
              </a:buClr>
            </a:pPr>
            <a:r>
              <a:rPr lang="en-US" sz="2400" kern="0" dirty="0">
                <a:solidFill>
                  <a:schemeClr val="tx1"/>
                </a:solidFill>
              </a:rPr>
              <a:t>Risk of Bias</a:t>
            </a:r>
          </a:p>
        </p:txBody>
      </p:sp>
      <p:sp>
        <p:nvSpPr>
          <p:cNvPr id="10" name="Google Shape;736;p38"/>
          <p:cNvSpPr txBox="1">
            <a:spLocks/>
          </p:cNvSpPr>
          <p:nvPr/>
        </p:nvSpPr>
        <p:spPr>
          <a:xfrm>
            <a:off x="4804206" y="2378814"/>
            <a:ext cx="4141319" cy="5356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
              <a:buFont typeface="Oswald SemiBold"/>
              <a:buNone/>
              <a:defRPr sz="1200" b="0" i="0" u="none" strike="noStrike" cap="none">
                <a:solidFill>
                  <a:schemeClr val="l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2pPr>
            <a:lvl3pPr marR="0" lvl="2"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3pPr>
            <a:lvl4pPr marR="0" lvl="3"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4pPr>
            <a:lvl5pPr marR="0" lvl="4"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5pPr>
            <a:lvl6pPr marR="0" lvl="5"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6pPr>
            <a:lvl7pPr marR="0" lvl="6"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7pPr>
            <a:lvl8pPr marR="0" lvl="7"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8pPr>
            <a:lvl9pPr marR="0" lvl="8"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9pPr>
          </a:lstStyle>
          <a:p>
            <a:pPr algn="ctr" defTabSz="1219170">
              <a:buClr>
                <a:srgbClr val="D6D64D"/>
              </a:buClr>
            </a:pPr>
            <a:r>
              <a:rPr lang="en-US" sz="2400" kern="0" dirty="0">
                <a:solidFill>
                  <a:schemeClr val="tx1"/>
                </a:solidFill>
              </a:rPr>
              <a:t>Outcome </a:t>
            </a:r>
            <a:r>
              <a:rPr lang="en-US" sz="2400" kern="0" dirty="0" err="1">
                <a:solidFill>
                  <a:schemeClr val="tx1"/>
                </a:solidFill>
              </a:rPr>
              <a:t>RoB</a:t>
            </a:r>
            <a:endParaRPr lang="en-US" sz="2400" kern="0" dirty="0">
              <a:solidFill>
                <a:schemeClr val="tx1"/>
              </a:solidFill>
            </a:endParaRPr>
          </a:p>
        </p:txBody>
      </p:sp>
      <p:sp>
        <p:nvSpPr>
          <p:cNvPr id="11" name="Google Shape;736;p38"/>
          <p:cNvSpPr txBox="1">
            <a:spLocks/>
          </p:cNvSpPr>
          <p:nvPr/>
        </p:nvSpPr>
        <p:spPr>
          <a:xfrm>
            <a:off x="5705350" y="3162775"/>
            <a:ext cx="2339030" cy="93434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
              <a:buFont typeface="Oswald SemiBold"/>
              <a:buNone/>
              <a:defRPr sz="1200" b="0" i="0" u="none" strike="noStrike" cap="none">
                <a:solidFill>
                  <a:schemeClr val="l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2pPr>
            <a:lvl3pPr marR="0" lvl="2"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3pPr>
            <a:lvl4pPr marR="0" lvl="3"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4pPr>
            <a:lvl5pPr marR="0" lvl="4"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5pPr>
            <a:lvl6pPr marR="0" lvl="5"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6pPr>
            <a:lvl7pPr marR="0" lvl="6"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7pPr>
            <a:lvl8pPr marR="0" lvl="7"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8pPr>
            <a:lvl9pPr marR="0" lvl="8" algn="l" rtl="0">
              <a:lnSpc>
                <a:spcPct val="100000"/>
              </a:lnSpc>
              <a:spcBef>
                <a:spcPts val="0"/>
              </a:spcBef>
              <a:spcAft>
                <a:spcPts val="0"/>
              </a:spcAft>
              <a:buClr>
                <a:schemeClr val="lt1"/>
              </a:buClr>
              <a:buSzPts val="1300"/>
              <a:buFont typeface="BenchNine"/>
              <a:buNone/>
              <a:defRPr sz="1300" b="0" i="0" u="none" strike="noStrike" cap="none">
                <a:solidFill>
                  <a:schemeClr val="lt1"/>
                </a:solidFill>
                <a:latin typeface="BenchNine"/>
                <a:ea typeface="BenchNine"/>
                <a:cs typeface="BenchNine"/>
                <a:sym typeface="BenchNine"/>
              </a:defRPr>
            </a:lvl9pPr>
          </a:lstStyle>
          <a:p>
            <a:pPr algn="ctr" defTabSz="1219170">
              <a:buClr>
                <a:srgbClr val="D6D64D"/>
              </a:buClr>
            </a:pPr>
            <a:r>
              <a:rPr lang="en-US" sz="2400" kern="0" dirty="0">
                <a:solidFill>
                  <a:schemeClr val="tx1"/>
                </a:solidFill>
              </a:rPr>
              <a:t>Reporting Guideline</a:t>
            </a:r>
          </a:p>
        </p:txBody>
      </p:sp>
      <p:cxnSp>
        <p:nvCxnSpPr>
          <p:cNvPr id="12" name="Straight Arrow Connector 11"/>
          <p:cNvCxnSpPr/>
          <p:nvPr/>
        </p:nvCxnSpPr>
        <p:spPr>
          <a:xfrm>
            <a:off x="3495086" y="1524701"/>
            <a:ext cx="1828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95086" y="2719092"/>
            <a:ext cx="1828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95086" y="3629948"/>
            <a:ext cx="1828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01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80"/>
          <p:cNvSpPr txBox="1">
            <a:spLocks noGrp="1"/>
          </p:cNvSpPr>
          <p:nvPr>
            <p:ph type="title"/>
          </p:nvPr>
        </p:nvSpPr>
        <p:spPr>
          <a:xfrm>
            <a:off x="874987" y="2450403"/>
            <a:ext cx="7275786"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Conducting Risk of Bias</a:t>
            </a:r>
            <a:endParaRPr dirty="0"/>
          </a:p>
        </p:txBody>
      </p:sp>
      <p:sp>
        <p:nvSpPr>
          <p:cNvPr id="1097" name="Google Shape;1097;p8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04</a:t>
            </a:r>
            <a:endParaRPr sz="6000" dirty="0"/>
          </a:p>
        </p:txBody>
      </p:sp>
    </p:spTree>
    <p:extLst>
      <p:ext uri="{BB962C8B-B14F-4D97-AF65-F5344CB8AC3E}">
        <p14:creationId xmlns:p14="http://schemas.microsoft.com/office/powerpoint/2010/main" val="4747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1000"/>
                                        <p:tgtEl>
                                          <p:spTgt spid="10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6" name="TextBox 5"/>
          <p:cNvSpPr txBox="1"/>
          <p:nvPr/>
        </p:nvSpPr>
        <p:spPr>
          <a:xfrm>
            <a:off x="323009" y="1104075"/>
            <a:ext cx="8190370" cy="1569660"/>
          </a:xfrm>
          <a:prstGeom prst="rect">
            <a:avLst/>
          </a:prstGeom>
          <a:noFill/>
        </p:spPr>
        <p:txBody>
          <a:bodyPr wrap="square" rtlCol="0">
            <a:spAutoFit/>
          </a:bodyPr>
          <a:lstStyle/>
          <a:p>
            <a:r>
              <a:rPr lang="en-US" sz="2400" dirty="0">
                <a:solidFill>
                  <a:schemeClr val="tx1"/>
                </a:solidFill>
              </a:rPr>
              <a:t>1. Select a tool to use</a:t>
            </a:r>
          </a:p>
          <a:p>
            <a:r>
              <a:rPr lang="en-US" sz="2400" dirty="0">
                <a:solidFill>
                  <a:schemeClr val="tx1"/>
                </a:solidFill>
              </a:rPr>
              <a:t>2. Two people blindly assess all articles</a:t>
            </a:r>
          </a:p>
          <a:p>
            <a:r>
              <a:rPr lang="en-US" sz="2400" dirty="0">
                <a:solidFill>
                  <a:schemeClr val="tx1"/>
                </a:solidFill>
              </a:rPr>
              <a:t>3. Summarize process in the manuscript methods; summarize all </a:t>
            </a:r>
            <a:r>
              <a:rPr lang="en-US" sz="2400" dirty="0" err="1">
                <a:solidFill>
                  <a:schemeClr val="tx1"/>
                </a:solidFill>
              </a:rPr>
              <a:t>RoB</a:t>
            </a:r>
            <a:r>
              <a:rPr lang="en-US" sz="2400" dirty="0">
                <a:solidFill>
                  <a:schemeClr val="tx1"/>
                </a:solidFill>
              </a:rPr>
              <a:t> scores in a table for manuscript</a:t>
            </a:r>
          </a:p>
        </p:txBody>
      </p:sp>
      <p:grpSp>
        <p:nvGrpSpPr>
          <p:cNvPr id="4" name="Group 3"/>
          <p:cNvGrpSpPr/>
          <p:nvPr/>
        </p:nvGrpSpPr>
        <p:grpSpPr>
          <a:xfrm>
            <a:off x="2547151" y="2828822"/>
            <a:ext cx="1456634" cy="1276350"/>
            <a:chOff x="3375716" y="2673735"/>
            <a:chExt cx="1456634" cy="1276350"/>
          </a:xfrm>
        </p:grpSpPr>
        <p:sp>
          <p:nvSpPr>
            <p:cNvPr id="7" name="5-Point Star 6"/>
            <p:cNvSpPr/>
            <p:nvPr/>
          </p:nvSpPr>
          <p:spPr>
            <a:xfrm>
              <a:off x="3375716" y="2673735"/>
              <a:ext cx="1456634" cy="1276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34158" y="3081503"/>
              <a:ext cx="539750" cy="523220"/>
            </a:xfrm>
            <a:prstGeom prst="rect">
              <a:avLst/>
            </a:prstGeom>
            <a:noFill/>
          </p:spPr>
          <p:txBody>
            <a:bodyPr wrap="square" rtlCol="0">
              <a:spAutoFit/>
            </a:bodyPr>
            <a:lstStyle/>
            <a:p>
              <a:pPr algn="ctr"/>
              <a:r>
                <a:rPr lang="en-US" dirty="0">
                  <a:solidFill>
                    <a:srgbClr val="FFFF00"/>
                  </a:solidFill>
                </a:rPr>
                <a:t>Hot Tip</a:t>
              </a:r>
            </a:p>
          </p:txBody>
        </p:sp>
      </p:grpSp>
      <p:sp>
        <p:nvSpPr>
          <p:cNvPr id="9" name="TextBox 8"/>
          <p:cNvSpPr txBox="1"/>
          <p:nvPr/>
        </p:nvSpPr>
        <p:spPr>
          <a:xfrm>
            <a:off x="4073652" y="2933487"/>
            <a:ext cx="4809092" cy="1200329"/>
          </a:xfrm>
          <a:prstGeom prst="rect">
            <a:avLst/>
          </a:prstGeom>
          <a:noFill/>
        </p:spPr>
        <p:txBody>
          <a:bodyPr wrap="square" rtlCol="0">
            <a:spAutoFit/>
          </a:bodyPr>
          <a:lstStyle/>
          <a:p>
            <a:r>
              <a:rPr lang="en-US" sz="2400" dirty="0">
                <a:solidFill>
                  <a:schemeClr val="tx1"/>
                </a:solidFill>
              </a:rPr>
              <a:t>No article should ever be excluded solely because of a poor </a:t>
            </a:r>
            <a:r>
              <a:rPr lang="en-US" sz="2400" dirty="0" err="1">
                <a:solidFill>
                  <a:schemeClr val="tx1"/>
                </a:solidFill>
              </a:rPr>
              <a:t>RoB</a:t>
            </a:r>
            <a:r>
              <a:rPr lang="en-US" sz="2400" dirty="0">
                <a:solidFill>
                  <a:schemeClr val="tx1"/>
                </a:solidFill>
              </a:rPr>
              <a:t> score</a:t>
            </a:r>
          </a:p>
        </p:txBody>
      </p:sp>
    </p:spTree>
    <p:extLst>
      <p:ext uri="{BB962C8B-B14F-4D97-AF65-F5344CB8AC3E}">
        <p14:creationId xmlns:p14="http://schemas.microsoft.com/office/powerpoint/2010/main" val="2668587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55" name="Title 3"/>
          <p:cNvSpPr>
            <a:spLocks noGrp="1"/>
          </p:cNvSpPr>
          <p:nvPr>
            <p:ph type="title"/>
          </p:nvPr>
        </p:nvSpPr>
        <p:spPr>
          <a:xfrm flipH="1">
            <a:off x="3695714" y="508973"/>
            <a:ext cx="5319400" cy="1358400"/>
          </a:xfrm>
        </p:spPr>
        <p:txBody>
          <a:bodyPr/>
          <a:lstStyle/>
          <a:p>
            <a:r>
              <a:rPr lang="en-US" sz="3600" dirty="0"/>
              <a:t>How to Select a Tool?</a:t>
            </a:r>
          </a:p>
        </p:txBody>
      </p:sp>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 y="722112"/>
            <a:ext cx="3699275" cy="3699275"/>
          </a:xfrm>
          <a:prstGeom prst="rect">
            <a:avLst/>
          </a:prstGeom>
          <a:ln>
            <a:solidFill>
              <a:schemeClr val="bg1"/>
            </a:solidFill>
          </a:ln>
        </p:spPr>
      </p:pic>
      <p:sp>
        <p:nvSpPr>
          <p:cNvPr id="159" name="Title 3"/>
          <p:cNvSpPr txBox="1">
            <a:spLocks/>
          </p:cNvSpPr>
          <p:nvPr/>
        </p:nvSpPr>
        <p:spPr>
          <a:xfrm flipH="1">
            <a:off x="3695714" y="1554996"/>
            <a:ext cx="5319400" cy="27051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1pPr>
            <a:lvl2pPr marR="0" lvl="1" algn="ctr" rtl="0">
              <a:lnSpc>
                <a:spcPct val="100000"/>
              </a:lnSpc>
              <a:spcBef>
                <a:spcPts val="160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9pPr>
          </a:lstStyle>
          <a:p>
            <a:pPr>
              <a:lnSpc>
                <a:spcPct val="150000"/>
              </a:lnSpc>
            </a:pPr>
            <a:r>
              <a:rPr lang="en-US" sz="2800" dirty="0">
                <a:solidFill>
                  <a:schemeClr val="tx2"/>
                </a:solidFill>
              </a:rPr>
              <a:t>Version and Instructions</a:t>
            </a:r>
          </a:p>
          <a:p>
            <a:pPr>
              <a:lnSpc>
                <a:spcPct val="150000"/>
              </a:lnSpc>
            </a:pPr>
            <a:r>
              <a:rPr lang="en-US" sz="2800" dirty="0">
                <a:solidFill>
                  <a:schemeClr val="tx2"/>
                </a:solidFill>
              </a:rPr>
              <a:t>Scoring System</a:t>
            </a:r>
          </a:p>
          <a:p>
            <a:pPr>
              <a:lnSpc>
                <a:spcPct val="150000"/>
              </a:lnSpc>
            </a:pPr>
            <a:r>
              <a:rPr lang="en-US" sz="2800" dirty="0">
                <a:solidFill>
                  <a:schemeClr val="tx2"/>
                </a:solidFill>
              </a:rPr>
              <a:t>Validation/IRR</a:t>
            </a:r>
          </a:p>
          <a:p>
            <a:pPr>
              <a:lnSpc>
                <a:spcPct val="150000"/>
              </a:lnSpc>
            </a:pPr>
            <a:r>
              <a:rPr lang="en-US" sz="2800" dirty="0">
                <a:solidFill>
                  <a:schemeClr val="tx2"/>
                </a:solidFill>
              </a:rPr>
              <a:t>Pilot test above all else</a:t>
            </a:r>
          </a:p>
        </p:txBody>
      </p:sp>
    </p:spTree>
    <p:extLst>
      <p:ext uri="{BB962C8B-B14F-4D97-AF65-F5344CB8AC3E}">
        <p14:creationId xmlns:p14="http://schemas.microsoft.com/office/powerpoint/2010/main" val="158114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24" name="Google Shape;736;p38"/>
          <p:cNvSpPr txBox="1">
            <a:spLocks/>
          </p:cNvSpPr>
          <p:nvPr/>
        </p:nvSpPr>
        <p:spPr>
          <a:xfrm>
            <a:off x="252388" y="0"/>
            <a:ext cx="3539891" cy="139628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25000"/>
              </a:lnSpc>
              <a:spcBef>
                <a:spcPts val="0"/>
              </a:spcBef>
              <a:spcAft>
                <a:spcPts val="0"/>
              </a:spcAft>
              <a:buClr>
                <a:schemeClr val="accent6"/>
              </a:buClr>
              <a:buSzPts val="5200"/>
              <a:buFont typeface="Josefin Sans"/>
              <a:buNone/>
              <a:defRPr sz="5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9pPr>
          </a:lstStyle>
          <a:p>
            <a:r>
              <a:rPr lang="en-US" sz="2800" dirty="0"/>
              <a:t>Pieces of a Risk of Bias Tool:</a:t>
            </a:r>
          </a:p>
        </p:txBody>
      </p:sp>
      <p:sp>
        <p:nvSpPr>
          <p:cNvPr id="25" name="Google Shape;736;p38"/>
          <p:cNvSpPr txBox="1">
            <a:spLocks/>
          </p:cNvSpPr>
          <p:nvPr/>
        </p:nvSpPr>
        <p:spPr>
          <a:xfrm>
            <a:off x="2736111" y="1396284"/>
            <a:ext cx="5450957" cy="48201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25000"/>
              </a:lnSpc>
              <a:spcBef>
                <a:spcPts val="0"/>
              </a:spcBef>
              <a:spcAft>
                <a:spcPts val="0"/>
              </a:spcAft>
              <a:buClr>
                <a:schemeClr val="accent6"/>
              </a:buClr>
              <a:buSzPts val="5200"/>
              <a:buFont typeface="Josefin Sans"/>
              <a:buNone/>
              <a:defRPr sz="5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9pPr>
          </a:lstStyle>
          <a:p>
            <a:r>
              <a:rPr lang="en-US" sz="2400" b="0" dirty="0"/>
              <a:t>Instructions, study type identified</a:t>
            </a:r>
          </a:p>
        </p:txBody>
      </p:sp>
      <p:pic>
        <p:nvPicPr>
          <p:cNvPr id="6" name="Picture 5"/>
          <p:cNvPicPr>
            <a:picLocks noChangeAspect="1"/>
          </p:cNvPicPr>
          <p:nvPr/>
        </p:nvPicPr>
        <p:blipFill>
          <a:blip r:embed="rId3"/>
          <a:stretch>
            <a:fillRect/>
          </a:stretch>
        </p:blipFill>
        <p:spPr>
          <a:xfrm>
            <a:off x="932675" y="2029098"/>
            <a:ext cx="6963772" cy="1317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4320111" y="4152360"/>
            <a:ext cx="4075386" cy="307777"/>
          </a:xfrm>
          <a:prstGeom prst="rect">
            <a:avLst/>
          </a:prstGeom>
          <a:noFill/>
        </p:spPr>
        <p:txBody>
          <a:bodyPr wrap="square" rtlCol="0">
            <a:spAutoFit/>
          </a:bodyPr>
          <a:lstStyle/>
          <a:p>
            <a:r>
              <a:rPr lang="en-US" dirty="0"/>
              <a:t>Source: </a:t>
            </a:r>
            <a:r>
              <a:rPr lang="en-US" dirty="0">
                <a:hlinkClick r:id="rId4"/>
              </a:rPr>
              <a:t>https://methods.cochrane.org/risk-bias-2</a:t>
            </a:r>
            <a:r>
              <a:rPr lang="en-US" dirty="0"/>
              <a:t> </a:t>
            </a:r>
          </a:p>
        </p:txBody>
      </p:sp>
    </p:spTree>
    <p:extLst>
      <p:ext uri="{BB962C8B-B14F-4D97-AF65-F5344CB8AC3E}">
        <p14:creationId xmlns:p14="http://schemas.microsoft.com/office/powerpoint/2010/main" val="169509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24" name="Google Shape;736;p38"/>
          <p:cNvSpPr txBox="1">
            <a:spLocks/>
          </p:cNvSpPr>
          <p:nvPr/>
        </p:nvSpPr>
        <p:spPr>
          <a:xfrm>
            <a:off x="252388" y="0"/>
            <a:ext cx="3539891" cy="139628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25000"/>
              </a:lnSpc>
              <a:spcBef>
                <a:spcPts val="0"/>
              </a:spcBef>
              <a:spcAft>
                <a:spcPts val="0"/>
              </a:spcAft>
              <a:buClr>
                <a:schemeClr val="accent6"/>
              </a:buClr>
              <a:buSzPts val="5200"/>
              <a:buFont typeface="Josefin Sans"/>
              <a:buNone/>
              <a:defRPr sz="5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9pPr>
          </a:lstStyle>
          <a:p>
            <a:r>
              <a:rPr lang="en-US" sz="2800" dirty="0"/>
              <a:t>Pieces of a Risk of Bias Tool:</a:t>
            </a:r>
          </a:p>
        </p:txBody>
      </p:sp>
      <p:sp>
        <p:nvSpPr>
          <p:cNvPr id="25" name="Google Shape;736;p38"/>
          <p:cNvSpPr txBox="1">
            <a:spLocks/>
          </p:cNvSpPr>
          <p:nvPr/>
        </p:nvSpPr>
        <p:spPr>
          <a:xfrm>
            <a:off x="2736111" y="1396284"/>
            <a:ext cx="5450957" cy="48201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25000"/>
              </a:lnSpc>
              <a:spcBef>
                <a:spcPts val="0"/>
              </a:spcBef>
              <a:spcAft>
                <a:spcPts val="0"/>
              </a:spcAft>
              <a:buClr>
                <a:schemeClr val="accent6"/>
              </a:buClr>
              <a:buSzPts val="5200"/>
              <a:buFont typeface="Josefin Sans"/>
              <a:buNone/>
              <a:defRPr sz="5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9pPr>
          </a:lstStyle>
          <a:p>
            <a:r>
              <a:rPr lang="en-US" sz="2400" b="0" dirty="0"/>
              <a:t>Information on the domains to be assessed</a:t>
            </a:r>
          </a:p>
        </p:txBody>
      </p:sp>
      <p:pic>
        <p:nvPicPr>
          <p:cNvPr id="2" name="Picture 1"/>
          <p:cNvPicPr>
            <a:picLocks noChangeAspect="1"/>
          </p:cNvPicPr>
          <p:nvPr/>
        </p:nvPicPr>
        <p:blipFill>
          <a:blip r:embed="rId3"/>
          <a:stretch>
            <a:fillRect/>
          </a:stretch>
        </p:blipFill>
        <p:spPr>
          <a:xfrm>
            <a:off x="935111" y="1994527"/>
            <a:ext cx="7060573" cy="1787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111682" y="4290077"/>
            <a:ext cx="4075386" cy="307777"/>
          </a:xfrm>
          <a:prstGeom prst="rect">
            <a:avLst/>
          </a:prstGeom>
          <a:noFill/>
        </p:spPr>
        <p:txBody>
          <a:bodyPr wrap="square" rtlCol="0">
            <a:spAutoFit/>
          </a:bodyPr>
          <a:lstStyle/>
          <a:p>
            <a:r>
              <a:rPr lang="en-US" dirty="0"/>
              <a:t>Source: </a:t>
            </a:r>
            <a:r>
              <a:rPr lang="en-US" dirty="0">
                <a:hlinkClick r:id="rId4"/>
              </a:rPr>
              <a:t>https://methods.cochrane.org/risk-bias-2</a:t>
            </a:r>
            <a:r>
              <a:rPr lang="en-US" dirty="0"/>
              <a:t> </a:t>
            </a:r>
          </a:p>
        </p:txBody>
      </p:sp>
    </p:spTree>
    <p:extLst>
      <p:ext uri="{BB962C8B-B14F-4D97-AF65-F5344CB8AC3E}">
        <p14:creationId xmlns:p14="http://schemas.microsoft.com/office/powerpoint/2010/main" val="189178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24" name="Google Shape;736;p38"/>
          <p:cNvSpPr txBox="1">
            <a:spLocks/>
          </p:cNvSpPr>
          <p:nvPr/>
        </p:nvSpPr>
        <p:spPr>
          <a:xfrm>
            <a:off x="252388" y="0"/>
            <a:ext cx="3539891" cy="139628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25000"/>
              </a:lnSpc>
              <a:spcBef>
                <a:spcPts val="0"/>
              </a:spcBef>
              <a:spcAft>
                <a:spcPts val="0"/>
              </a:spcAft>
              <a:buClr>
                <a:schemeClr val="accent6"/>
              </a:buClr>
              <a:buSzPts val="5200"/>
              <a:buFont typeface="Josefin Sans"/>
              <a:buNone/>
              <a:defRPr sz="5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9pPr>
          </a:lstStyle>
          <a:p>
            <a:r>
              <a:rPr lang="en-US" sz="2800" dirty="0"/>
              <a:t>Pieces of a Risk of Bias Tool:</a:t>
            </a:r>
          </a:p>
        </p:txBody>
      </p:sp>
      <p:sp>
        <p:nvSpPr>
          <p:cNvPr id="25" name="Google Shape;736;p38"/>
          <p:cNvSpPr txBox="1">
            <a:spLocks/>
          </p:cNvSpPr>
          <p:nvPr/>
        </p:nvSpPr>
        <p:spPr>
          <a:xfrm>
            <a:off x="2736111" y="1396284"/>
            <a:ext cx="5450957" cy="48201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25000"/>
              </a:lnSpc>
              <a:spcBef>
                <a:spcPts val="0"/>
              </a:spcBef>
              <a:spcAft>
                <a:spcPts val="0"/>
              </a:spcAft>
              <a:buClr>
                <a:schemeClr val="accent6"/>
              </a:buClr>
              <a:buSzPts val="5200"/>
              <a:buFont typeface="Josefin Sans"/>
              <a:buNone/>
              <a:defRPr sz="5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5200"/>
              <a:buFont typeface="Josefin Sans"/>
              <a:buNone/>
              <a:defRPr sz="5200" b="1" i="0" u="none" strike="noStrike" cap="none">
                <a:solidFill>
                  <a:schemeClr val="accent6"/>
                </a:solidFill>
                <a:latin typeface="Josefin Sans"/>
                <a:ea typeface="Josefin Sans"/>
                <a:cs typeface="Josefin Sans"/>
                <a:sym typeface="Josefin Sans"/>
              </a:defRPr>
            </a:lvl9pPr>
          </a:lstStyle>
          <a:p>
            <a:r>
              <a:rPr lang="en-US" sz="2400" b="0" dirty="0"/>
              <a:t>The Scoring Methods</a:t>
            </a:r>
          </a:p>
        </p:txBody>
      </p:sp>
      <p:pic>
        <p:nvPicPr>
          <p:cNvPr id="2" name="Picture 1"/>
          <p:cNvPicPr>
            <a:picLocks noChangeAspect="1"/>
          </p:cNvPicPr>
          <p:nvPr/>
        </p:nvPicPr>
        <p:blipFill>
          <a:blip r:embed="rId3"/>
          <a:stretch>
            <a:fillRect/>
          </a:stretch>
        </p:blipFill>
        <p:spPr>
          <a:xfrm>
            <a:off x="630644" y="2067381"/>
            <a:ext cx="7882713" cy="2229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111682" y="4485846"/>
            <a:ext cx="4075386" cy="307777"/>
          </a:xfrm>
          <a:prstGeom prst="rect">
            <a:avLst/>
          </a:prstGeom>
          <a:noFill/>
        </p:spPr>
        <p:txBody>
          <a:bodyPr wrap="square" rtlCol="0">
            <a:spAutoFit/>
          </a:bodyPr>
          <a:lstStyle/>
          <a:p>
            <a:r>
              <a:rPr lang="en-US" dirty="0"/>
              <a:t>Source: </a:t>
            </a:r>
            <a:r>
              <a:rPr lang="en-US" dirty="0">
                <a:hlinkClick r:id="rId4"/>
              </a:rPr>
              <a:t>https://methods.cochrane.org/risk-bias-2</a:t>
            </a:r>
            <a:r>
              <a:rPr lang="en-US" dirty="0"/>
              <a:t> </a:t>
            </a:r>
          </a:p>
        </p:txBody>
      </p:sp>
    </p:spTree>
    <p:extLst>
      <p:ext uri="{BB962C8B-B14F-4D97-AF65-F5344CB8AC3E}">
        <p14:creationId xmlns:p14="http://schemas.microsoft.com/office/powerpoint/2010/main" val="4285443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6" name="Google Shape;2156;p60"/>
          <p:cNvGrpSpPr/>
          <p:nvPr/>
        </p:nvGrpSpPr>
        <p:grpSpPr>
          <a:xfrm>
            <a:off x="219731" y="1292137"/>
            <a:ext cx="3274836" cy="2559226"/>
            <a:chOff x="590800" y="960850"/>
            <a:chExt cx="4463520" cy="3672552"/>
          </a:xfrm>
        </p:grpSpPr>
        <p:sp>
          <p:nvSpPr>
            <p:cNvPr id="7" name="Google Shape;2157;p60"/>
            <p:cNvSpPr/>
            <p:nvPr/>
          </p:nvSpPr>
          <p:spPr>
            <a:xfrm>
              <a:off x="3667023" y="1754693"/>
              <a:ext cx="283863" cy="100805"/>
            </a:xfrm>
            <a:custGeom>
              <a:avLst/>
              <a:gdLst/>
              <a:ahLst/>
              <a:cxnLst/>
              <a:rect l="l" t="t" r="r" b="b"/>
              <a:pathLst>
                <a:path w="5432" h="1929" extrusionOk="0">
                  <a:moveTo>
                    <a:pt x="1" y="0"/>
                  </a:moveTo>
                  <a:lnTo>
                    <a:pt x="1" y="1928"/>
                  </a:lnTo>
                  <a:lnTo>
                    <a:pt x="5431" y="1928"/>
                  </a:lnTo>
                  <a:lnTo>
                    <a:pt x="543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158;p60"/>
            <p:cNvSpPr/>
            <p:nvPr/>
          </p:nvSpPr>
          <p:spPr>
            <a:xfrm>
              <a:off x="2510363" y="1126558"/>
              <a:ext cx="183215" cy="198056"/>
            </a:xfrm>
            <a:custGeom>
              <a:avLst/>
              <a:gdLst/>
              <a:ahLst/>
              <a:cxnLst/>
              <a:rect l="l" t="t" r="r" b="b"/>
              <a:pathLst>
                <a:path w="3506" h="3790" extrusionOk="0">
                  <a:moveTo>
                    <a:pt x="2258" y="1"/>
                  </a:moveTo>
                  <a:cubicBezTo>
                    <a:pt x="2226" y="1"/>
                    <a:pt x="2192" y="3"/>
                    <a:pt x="2157" y="7"/>
                  </a:cubicBezTo>
                  <a:cubicBezTo>
                    <a:pt x="1792" y="49"/>
                    <a:pt x="1486" y="303"/>
                    <a:pt x="1336" y="640"/>
                  </a:cubicBezTo>
                  <a:cubicBezTo>
                    <a:pt x="917" y="1572"/>
                    <a:pt x="0" y="3790"/>
                    <a:pt x="730" y="3790"/>
                  </a:cubicBezTo>
                  <a:cubicBezTo>
                    <a:pt x="794" y="3790"/>
                    <a:pt x="870" y="3773"/>
                    <a:pt x="960" y="3737"/>
                  </a:cubicBezTo>
                  <a:cubicBezTo>
                    <a:pt x="2181" y="3249"/>
                    <a:pt x="3506" y="1"/>
                    <a:pt x="22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159;p60"/>
            <p:cNvSpPr/>
            <p:nvPr/>
          </p:nvSpPr>
          <p:spPr>
            <a:xfrm>
              <a:off x="2619946" y="1034428"/>
              <a:ext cx="481919" cy="391984"/>
            </a:xfrm>
            <a:custGeom>
              <a:avLst/>
              <a:gdLst/>
              <a:ahLst/>
              <a:cxnLst/>
              <a:rect l="l" t="t" r="r" b="b"/>
              <a:pathLst>
                <a:path w="9222" h="7501" extrusionOk="0">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160;p60"/>
            <p:cNvSpPr/>
            <p:nvPr/>
          </p:nvSpPr>
          <p:spPr>
            <a:xfrm>
              <a:off x="3667023" y="1886487"/>
              <a:ext cx="283863" cy="1863450"/>
            </a:xfrm>
            <a:custGeom>
              <a:avLst/>
              <a:gdLst/>
              <a:ahLst/>
              <a:cxnLst/>
              <a:rect l="l" t="t" r="r" b="b"/>
              <a:pathLst>
                <a:path w="5432" h="35659" extrusionOk="0">
                  <a:moveTo>
                    <a:pt x="1" y="1"/>
                  </a:moveTo>
                  <a:lnTo>
                    <a:pt x="1" y="35659"/>
                  </a:lnTo>
                  <a:cubicBezTo>
                    <a:pt x="1949" y="35099"/>
                    <a:pt x="3758" y="34420"/>
                    <a:pt x="5431" y="33683"/>
                  </a:cubicBezTo>
                  <a:lnTo>
                    <a:pt x="543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161;p60"/>
            <p:cNvSpPr/>
            <p:nvPr/>
          </p:nvSpPr>
          <p:spPr>
            <a:xfrm>
              <a:off x="4627353" y="1249468"/>
              <a:ext cx="290761" cy="771321"/>
            </a:xfrm>
            <a:custGeom>
              <a:avLst/>
              <a:gdLst/>
              <a:ahLst/>
              <a:cxnLst/>
              <a:rect l="l" t="t" r="r" b="b"/>
              <a:pathLst>
                <a:path w="5564" h="14760" extrusionOk="0">
                  <a:moveTo>
                    <a:pt x="2580" y="1"/>
                  </a:moveTo>
                  <a:cubicBezTo>
                    <a:pt x="2018" y="1"/>
                    <a:pt x="1450" y="259"/>
                    <a:pt x="967" y="790"/>
                  </a:cubicBezTo>
                  <a:cubicBezTo>
                    <a:pt x="191" y="1639"/>
                    <a:pt x="0" y="2871"/>
                    <a:pt x="400" y="3953"/>
                  </a:cubicBezTo>
                  <a:cubicBezTo>
                    <a:pt x="957" y="5456"/>
                    <a:pt x="1914" y="8124"/>
                    <a:pt x="2481" y="10211"/>
                  </a:cubicBezTo>
                  <a:cubicBezTo>
                    <a:pt x="3165" y="12716"/>
                    <a:pt x="3110" y="14760"/>
                    <a:pt x="3590" y="14760"/>
                  </a:cubicBezTo>
                  <a:cubicBezTo>
                    <a:pt x="3700" y="14760"/>
                    <a:pt x="3839" y="14651"/>
                    <a:pt x="4022" y="14414"/>
                  </a:cubicBezTo>
                  <a:cubicBezTo>
                    <a:pt x="5004" y="13154"/>
                    <a:pt x="5564" y="8531"/>
                    <a:pt x="5285" y="3907"/>
                  </a:cubicBezTo>
                  <a:cubicBezTo>
                    <a:pt x="5130" y="1359"/>
                    <a:pt x="3869" y="1"/>
                    <a:pt x="258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162;p60"/>
            <p:cNvSpPr/>
            <p:nvPr/>
          </p:nvSpPr>
          <p:spPr>
            <a:xfrm>
              <a:off x="883858" y="960850"/>
              <a:ext cx="3860262" cy="2865435"/>
            </a:xfrm>
            <a:custGeom>
              <a:avLst/>
              <a:gdLst/>
              <a:ahLst/>
              <a:cxnLst/>
              <a:rect l="l" t="t" r="r" b="b"/>
              <a:pathLst>
                <a:path w="73870" h="54833" extrusionOk="0">
                  <a:moveTo>
                    <a:pt x="52819" y="1"/>
                  </a:moveTo>
                  <a:cubicBezTo>
                    <a:pt x="46926" y="1"/>
                    <a:pt x="42021" y="3181"/>
                    <a:pt x="39092" y="6486"/>
                  </a:cubicBezTo>
                  <a:cubicBezTo>
                    <a:pt x="34747" y="11392"/>
                    <a:pt x="31508" y="16365"/>
                    <a:pt x="26063" y="17275"/>
                  </a:cubicBezTo>
                  <a:cubicBezTo>
                    <a:pt x="24942" y="17465"/>
                    <a:pt x="23700" y="17515"/>
                    <a:pt x="22381" y="17515"/>
                  </a:cubicBezTo>
                  <a:cubicBezTo>
                    <a:pt x="21608" y="17515"/>
                    <a:pt x="20809" y="17498"/>
                    <a:pt x="19992" y="17481"/>
                  </a:cubicBezTo>
                  <a:cubicBezTo>
                    <a:pt x="19188" y="17464"/>
                    <a:pt x="18368" y="17448"/>
                    <a:pt x="17539" y="17448"/>
                  </a:cubicBezTo>
                  <a:cubicBezTo>
                    <a:pt x="13661" y="17448"/>
                    <a:pt x="9588" y="17809"/>
                    <a:pt x="6166" y="20219"/>
                  </a:cubicBezTo>
                  <a:cubicBezTo>
                    <a:pt x="0" y="24561"/>
                    <a:pt x="18" y="36095"/>
                    <a:pt x="4906" y="42635"/>
                  </a:cubicBezTo>
                  <a:cubicBezTo>
                    <a:pt x="9790" y="49176"/>
                    <a:pt x="22420" y="52304"/>
                    <a:pt x="36990" y="54405"/>
                  </a:cubicBezTo>
                  <a:cubicBezTo>
                    <a:pt x="39033" y="54700"/>
                    <a:pt x="40978" y="54833"/>
                    <a:pt x="42832" y="54833"/>
                  </a:cubicBezTo>
                  <a:cubicBezTo>
                    <a:pt x="46450" y="54833"/>
                    <a:pt x="49717" y="54327"/>
                    <a:pt x="52664" y="53535"/>
                  </a:cubicBezTo>
                  <a:lnTo>
                    <a:pt x="52664" y="13073"/>
                  </a:lnTo>
                  <a:cubicBezTo>
                    <a:pt x="52664" y="12909"/>
                    <a:pt x="52797" y="12777"/>
                    <a:pt x="52964" y="12777"/>
                  </a:cubicBezTo>
                  <a:cubicBezTo>
                    <a:pt x="53127" y="12777"/>
                    <a:pt x="53260" y="12909"/>
                    <a:pt x="53260" y="13073"/>
                  </a:cubicBezTo>
                  <a:lnTo>
                    <a:pt x="53260" y="14597"/>
                  </a:lnTo>
                  <a:lnTo>
                    <a:pt x="58690" y="14597"/>
                  </a:lnTo>
                  <a:lnTo>
                    <a:pt x="58690" y="13073"/>
                  </a:lnTo>
                  <a:cubicBezTo>
                    <a:pt x="58690" y="12909"/>
                    <a:pt x="58822" y="12777"/>
                    <a:pt x="58986" y="12777"/>
                  </a:cubicBezTo>
                  <a:cubicBezTo>
                    <a:pt x="59150" y="12777"/>
                    <a:pt x="59285" y="12909"/>
                    <a:pt x="59285" y="13073"/>
                  </a:cubicBezTo>
                  <a:lnTo>
                    <a:pt x="59285" y="51131"/>
                  </a:lnTo>
                  <a:cubicBezTo>
                    <a:pt x="62517" y="49656"/>
                    <a:pt x="65239" y="47993"/>
                    <a:pt x="67524" y="46643"/>
                  </a:cubicBezTo>
                  <a:cubicBezTo>
                    <a:pt x="71013" y="44583"/>
                    <a:pt x="72242" y="39560"/>
                    <a:pt x="72913" y="35883"/>
                  </a:cubicBezTo>
                  <a:cubicBezTo>
                    <a:pt x="73818" y="30894"/>
                    <a:pt x="73870" y="24888"/>
                    <a:pt x="72662" y="19234"/>
                  </a:cubicBezTo>
                  <a:cubicBezTo>
                    <a:pt x="71195" y="12331"/>
                    <a:pt x="67855" y="5951"/>
                    <a:pt x="61929" y="2566"/>
                  </a:cubicBezTo>
                  <a:cubicBezTo>
                    <a:pt x="58737" y="741"/>
                    <a:pt x="55663" y="1"/>
                    <a:pt x="528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163;p60"/>
            <p:cNvSpPr/>
            <p:nvPr/>
          </p:nvSpPr>
          <p:spPr>
            <a:xfrm>
              <a:off x="864785" y="4477517"/>
              <a:ext cx="4189536" cy="155884"/>
            </a:xfrm>
            <a:custGeom>
              <a:avLst/>
              <a:gdLst/>
              <a:ahLst/>
              <a:cxnLst/>
              <a:rect l="l" t="t" r="r" b="b"/>
              <a:pathLst>
                <a:path w="80171" h="2983" extrusionOk="0">
                  <a:moveTo>
                    <a:pt x="40087" y="0"/>
                  </a:moveTo>
                  <a:cubicBezTo>
                    <a:pt x="17949" y="0"/>
                    <a:pt x="0" y="668"/>
                    <a:pt x="0" y="1490"/>
                  </a:cubicBezTo>
                  <a:cubicBezTo>
                    <a:pt x="0" y="2314"/>
                    <a:pt x="17949" y="2982"/>
                    <a:pt x="40087" y="2982"/>
                  </a:cubicBezTo>
                  <a:cubicBezTo>
                    <a:pt x="62225" y="2982"/>
                    <a:pt x="80170" y="2314"/>
                    <a:pt x="80170" y="1490"/>
                  </a:cubicBezTo>
                  <a:cubicBezTo>
                    <a:pt x="80170" y="668"/>
                    <a:pt x="62225" y="0"/>
                    <a:pt x="4008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164;p60"/>
            <p:cNvSpPr/>
            <p:nvPr/>
          </p:nvSpPr>
          <p:spPr>
            <a:xfrm>
              <a:off x="1157425" y="2837207"/>
              <a:ext cx="353208" cy="553355"/>
            </a:xfrm>
            <a:custGeom>
              <a:avLst/>
              <a:gdLst/>
              <a:ahLst/>
              <a:cxnLst/>
              <a:rect l="l" t="t" r="r" b="b"/>
              <a:pathLst>
                <a:path w="6759" h="10589" extrusionOk="0">
                  <a:moveTo>
                    <a:pt x="3726" y="1"/>
                  </a:moveTo>
                  <a:cubicBezTo>
                    <a:pt x="2053" y="1"/>
                    <a:pt x="1206" y="3620"/>
                    <a:pt x="795" y="5529"/>
                  </a:cubicBezTo>
                  <a:cubicBezTo>
                    <a:pt x="12" y="9156"/>
                    <a:pt x="0" y="10589"/>
                    <a:pt x="346" y="10589"/>
                  </a:cubicBezTo>
                  <a:cubicBezTo>
                    <a:pt x="450" y="10589"/>
                    <a:pt x="588" y="10457"/>
                    <a:pt x="746" y="10215"/>
                  </a:cubicBezTo>
                  <a:lnTo>
                    <a:pt x="2312" y="7818"/>
                  </a:lnTo>
                  <a:cubicBezTo>
                    <a:pt x="2312" y="7818"/>
                    <a:pt x="6758" y="1726"/>
                    <a:pt x="4587" y="296"/>
                  </a:cubicBezTo>
                  <a:cubicBezTo>
                    <a:pt x="4278" y="92"/>
                    <a:pt x="3991" y="1"/>
                    <a:pt x="372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65;p60"/>
            <p:cNvSpPr/>
            <p:nvPr/>
          </p:nvSpPr>
          <p:spPr>
            <a:xfrm>
              <a:off x="1202314" y="3075815"/>
              <a:ext cx="486622" cy="469638"/>
            </a:xfrm>
            <a:custGeom>
              <a:avLst/>
              <a:gdLst/>
              <a:ahLst/>
              <a:cxnLst/>
              <a:rect l="l" t="t" r="r" b="b"/>
              <a:pathLst>
                <a:path w="9312" h="8987" extrusionOk="0">
                  <a:moveTo>
                    <a:pt x="6628" y="1"/>
                  </a:moveTo>
                  <a:cubicBezTo>
                    <a:pt x="5119" y="1"/>
                    <a:pt x="3367" y="2796"/>
                    <a:pt x="2434" y="4338"/>
                  </a:cubicBezTo>
                  <a:cubicBezTo>
                    <a:pt x="431" y="7659"/>
                    <a:pt x="0" y="8986"/>
                    <a:pt x="418" y="8986"/>
                  </a:cubicBezTo>
                  <a:cubicBezTo>
                    <a:pt x="521" y="8986"/>
                    <a:pt x="674" y="8907"/>
                    <a:pt x="868" y="8756"/>
                  </a:cubicBezTo>
                  <a:lnTo>
                    <a:pt x="3126" y="6996"/>
                  </a:lnTo>
                  <a:cubicBezTo>
                    <a:pt x="3126" y="6996"/>
                    <a:pt x="9312" y="2678"/>
                    <a:pt x="7725" y="622"/>
                  </a:cubicBezTo>
                  <a:cubicBezTo>
                    <a:pt x="7388" y="185"/>
                    <a:pt x="7016" y="1"/>
                    <a:pt x="662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66;p60"/>
            <p:cNvSpPr/>
            <p:nvPr/>
          </p:nvSpPr>
          <p:spPr>
            <a:xfrm>
              <a:off x="1230532" y="3448985"/>
              <a:ext cx="421561" cy="313075"/>
            </a:xfrm>
            <a:custGeom>
              <a:avLst/>
              <a:gdLst/>
              <a:ahLst/>
              <a:cxnLst/>
              <a:rect l="l" t="t" r="r" b="b"/>
              <a:pathLst>
                <a:path w="8067" h="5991" extrusionOk="0">
                  <a:moveTo>
                    <a:pt x="6210" y="0"/>
                  </a:moveTo>
                  <a:cubicBezTo>
                    <a:pt x="5062" y="0"/>
                    <a:pt x="3454" y="1738"/>
                    <a:pt x="2569" y="2725"/>
                  </a:cubicBezTo>
                  <a:cubicBezTo>
                    <a:pt x="486" y="5053"/>
                    <a:pt x="1" y="5991"/>
                    <a:pt x="390" y="5991"/>
                  </a:cubicBezTo>
                  <a:cubicBezTo>
                    <a:pt x="469" y="5991"/>
                    <a:pt x="585" y="5952"/>
                    <a:pt x="732" y="5877"/>
                  </a:cubicBezTo>
                  <a:lnTo>
                    <a:pt x="2711" y="4858"/>
                  </a:lnTo>
                  <a:cubicBezTo>
                    <a:pt x="2711" y="4858"/>
                    <a:pt x="8066" y="2454"/>
                    <a:pt x="7151" y="652"/>
                  </a:cubicBezTo>
                  <a:cubicBezTo>
                    <a:pt x="6915" y="188"/>
                    <a:pt x="6587" y="0"/>
                    <a:pt x="62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67;p60"/>
            <p:cNvSpPr/>
            <p:nvPr/>
          </p:nvSpPr>
          <p:spPr>
            <a:xfrm>
              <a:off x="1247098" y="3711684"/>
              <a:ext cx="421509" cy="313127"/>
            </a:xfrm>
            <a:custGeom>
              <a:avLst/>
              <a:gdLst/>
              <a:ahLst/>
              <a:cxnLst/>
              <a:rect l="l" t="t" r="r" b="b"/>
              <a:pathLst>
                <a:path w="8066" h="5992" extrusionOk="0">
                  <a:moveTo>
                    <a:pt x="6211" y="1"/>
                  </a:moveTo>
                  <a:cubicBezTo>
                    <a:pt x="5063" y="1"/>
                    <a:pt x="3453" y="1738"/>
                    <a:pt x="2568" y="2726"/>
                  </a:cubicBezTo>
                  <a:cubicBezTo>
                    <a:pt x="485" y="5054"/>
                    <a:pt x="0" y="5991"/>
                    <a:pt x="389" y="5991"/>
                  </a:cubicBezTo>
                  <a:cubicBezTo>
                    <a:pt x="469" y="5991"/>
                    <a:pt x="585" y="5952"/>
                    <a:pt x="731" y="5878"/>
                  </a:cubicBezTo>
                  <a:lnTo>
                    <a:pt x="2714" y="4858"/>
                  </a:lnTo>
                  <a:cubicBezTo>
                    <a:pt x="2714" y="4858"/>
                    <a:pt x="8066" y="2454"/>
                    <a:pt x="7150" y="652"/>
                  </a:cubicBezTo>
                  <a:cubicBezTo>
                    <a:pt x="6915" y="188"/>
                    <a:pt x="6588" y="1"/>
                    <a:pt x="62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68;p60"/>
            <p:cNvSpPr/>
            <p:nvPr/>
          </p:nvSpPr>
          <p:spPr>
            <a:xfrm>
              <a:off x="590800" y="3213618"/>
              <a:ext cx="617997" cy="284176"/>
            </a:xfrm>
            <a:custGeom>
              <a:avLst/>
              <a:gdLst/>
              <a:ahLst/>
              <a:cxnLst/>
              <a:rect l="l" t="t" r="r" b="b"/>
              <a:pathLst>
                <a:path w="11826" h="5438" extrusionOk="0">
                  <a:moveTo>
                    <a:pt x="2795" y="0"/>
                  </a:moveTo>
                  <a:cubicBezTo>
                    <a:pt x="2290" y="0"/>
                    <a:pt x="1868" y="157"/>
                    <a:pt x="1590" y="539"/>
                  </a:cubicBezTo>
                  <a:cubicBezTo>
                    <a:pt x="0" y="2724"/>
                    <a:pt x="4453" y="3990"/>
                    <a:pt x="6645" y="4571"/>
                  </a:cubicBezTo>
                  <a:cubicBezTo>
                    <a:pt x="8993" y="5190"/>
                    <a:pt x="10417" y="5437"/>
                    <a:pt x="11125" y="5437"/>
                  </a:cubicBezTo>
                  <a:cubicBezTo>
                    <a:pt x="11825" y="5437"/>
                    <a:pt x="11825" y="5195"/>
                    <a:pt x="11324" y="4832"/>
                  </a:cubicBezTo>
                  <a:lnTo>
                    <a:pt x="8997" y="3159"/>
                  </a:lnTo>
                  <a:cubicBezTo>
                    <a:pt x="8997" y="3159"/>
                    <a:pt x="5063" y="0"/>
                    <a:pt x="27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69;p60"/>
            <p:cNvSpPr/>
            <p:nvPr/>
          </p:nvSpPr>
          <p:spPr>
            <a:xfrm>
              <a:off x="604805" y="3484207"/>
              <a:ext cx="648307" cy="201818"/>
            </a:xfrm>
            <a:custGeom>
              <a:avLst/>
              <a:gdLst/>
              <a:ahLst/>
              <a:cxnLst/>
              <a:rect l="l" t="t" r="r" b="b"/>
              <a:pathLst>
                <a:path w="12406" h="3862" extrusionOk="0">
                  <a:moveTo>
                    <a:pt x="2839" y="1"/>
                  </a:moveTo>
                  <a:cubicBezTo>
                    <a:pt x="2038" y="1"/>
                    <a:pt x="1399" y="225"/>
                    <a:pt x="1123" y="826"/>
                  </a:cubicBezTo>
                  <a:cubicBezTo>
                    <a:pt x="0" y="3286"/>
                    <a:pt x="4617" y="3641"/>
                    <a:pt x="6878" y="3774"/>
                  </a:cubicBezTo>
                  <a:cubicBezTo>
                    <a:pt x="7922" y="3835"/>
                    <a:pt x="8784" y="3862"/>
                    <a:pt x="9483" y="3862"/>
                  </a:cubicBezTo>
                  <a:cubicBezTo>
                    <a:pt x="12016" y="3862"/>
                    <a:pt x="12405" y="3505"/>
                    <a:pt x="11516" y="3098"/>
                  </a:cubicBezTo>
                  <a:lnTo>
                    <a:pt x="8906" y="1923"/>
                  </a:lnTo>
                  <a:cubicBezTo>
                    <a:pt x="8906" y="1923"/>
                    <a:pt x="5183" y="1"/>
                    <a:pt x="283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170;p60"/>
            <p:cNvSpPr/>
            <p:nvPr/>
          </p:nvSpPr>
          <p:spPr>
            <a:xfrm>
              <a:off x="720607" y="3738126"/>
              <a:ext cx="552937" cy="163252"/>
            </a:xfrm>
            <a:custGeom>
              <a:avLst/>
              <a:gdLst/>
              <a:ahLst/>
              <a:cxnLst/>
              <a:rect l="l" t="t" r="r" b="b"/>
              <a:pathLst>
                <a:path w="10581" h="3124" extrusionOk="0">
                  <a:moveTo>
                    <a:pt x="2431" y="0"/>
                  </a:moveTo>
                  <a:cubicBezTo>
                    <a:pt x="1705" y="0"/>
                    <a:pt x="1125" y="199"/>
                    <a:pt x="895" y="741"/>
                  </a:cubicBezTo>
                  <a:cubicBezTo>
                    <a:pt x="0" y="2846"/>
                    <a:pt x="3914" y="3041"/>
                    <a:pt x="5828" y="3100"/>
                  </a:cubicBezTo>
                  <a:cubicBezTo>
                    <a:pt x="6354" y="3116"/>
                    <a:pt x="6826" y="3123"/>
                    <a:pt x="7247" y="3123"/>
                  </a:cubicBezTo>
                  <a:cubicBezTo>
                    <a:pt x="10090" y="3123"/>
                    <a:pt x="10581" y="2779"/>
                    <a:pt x="9735" y="2422"/>
                  </a:cubicBezTo>
                  <a:lnTo>
                    <a:pt x="7501" y="1486"/>
                  </a:lnTo>
                  <a:cubicBezTo>
                    <a:pt x="7501" y="1486"/>
                    <a:pt x="4419" y="0"/>
                    <a:pt x="243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171;p60"/>
            <p:cNvSpPr/>
            <p:nvPr/>
          </p:nvSpPr>
          <p:spPr>
            <a:xfrm>
              <a:off x="729647" y="3896048"/>
              <a:ext cx="538148" cy="196488"/>
            </a:xfrm>
            <a:custGeom>
              <a:avLst/>
              <a:gdLst/>
              <a:ahLst/>
              <a:cxnLst/>
              <a:rect l="l" t="t" r="r" b="b"/>
              <a:pathLst>
                <a:path w="10298" h="3760" extrusionOk="0">
                  <a:moveTo>
                    <a:pt x="2361" y="1"/>
                  </a:moveTo>
                  <a:cubicBezTo>
                    <a:pt x="1801" y="1"/>
                    <a:pt x="1349" y="167"/>
                    <a:pt x="1111" y="593"/>
                  </a:cubicBezTo>
                  <a:cubicBezTo>
                    <a:pt x="1" y="2594"/>
                    <a:pt x="3870" y="3199"/>
                    <a:pt x="5769" y="3463"/>
                  </a:cubicBezTo>
                  <a:cubicBezTo>
                    <a:pt x="7295" y="3673"/>
                    <a:pt x="8362" y="3760"/>
                    <a:pt x="9052" y="3760"/>
                  </a:cubicBezTo>
                  <a:cubicBezTo>
                    <a:pt x="10193" y="3760"/>
                    <a:pt x="10298" y="3521"/>
                    <a:pt x="9725" y="3202"/>
                  </a:cubicBezTo>
                  <a:lnTo>
                    <a:pt x="7599" y="2037"/>
                  </a:lnTo>
                  <a:cubicBezTo>
                    <a:pt x="7599" y="2037"/>
                    <a:pt x="4321" y="1"/>
                    <a:pt x="236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72;p60"/>
            <p:cNvSpPr/>
            <p:nvPr/>
          </p:nvSpPr>
          <p:spPr>
            <a:xfrm>
              <a:off x="691343" y="2647826"/>
              <a:ext cx="443562" cy="628501"/>
            </a:xfrm>
            <a:custGeom>
              <a:avLst/>
              <a:gdLst/>
              <a:ahLst/>
              <a:cxnLst/>
              <a:rect l="l" t="t" r="r" b="b"/>
              <a:pathLst>
                <a:path w="8488" h="12027" extrusionOk="0">
                  <a:moveTo>
                    <a:pt x="3943" y="0"/>
                  </a:moveTo>
                  <a:cubicBezTo>
                    <a:pt x="3791" y="0"/>
                    <a:pt x="3634" y="21"/>
                    <a:pt x="3472" y="65"/>
                  </a:cubicBezTo>
                  <a:cubicBezTo>
                    <a:pt x="0" y="1005"/>
                    <a:pt x="2902" y="5483"/>
                    <a:pt x="4370" y="7640"/>
                  </a:cubicBezTo>
                  <a:cubicBezTo>
                    <a:pt x="6518" y="10794"/>
                    <a:pt x="7735" y="12027"/>
                    <a:pt x="8209" y="12027"/>
                  </a:cubicBezTo>
                  <a:cubicBezTo>
                    <a:pt x="8426" y="12027"/>
                    <a:pt x="8487" y="11767"/>
                    <a:pt x="8409" y="11314"/>
                  </a:cubicBezTo>
                  <a:lnTo>
                    <a:pt x="7828" y="8001"/>
                  </a:lnTo>
                  <a:cubicBezTo>
                    <a:pt x="7828" y="8001"/>
                    <a:pt x="6905" y="0"/>
                    <a:pt x="394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73;p60"/>
            <p:cNvSpPr/>
            <p:nvPr/>
          </p:nvSpPr>
          <p:spPr>
            <a:xfrm>
              <a:off x="900947" y="2812646"/>
              <a:ext cx="376202" cy="1536580"/>
            </a:xfrm>
            <a:custGeom>
              <a:avLst/>
              <a:gdLst/>
              <a:ahLst/>
              <a:cxnLst/>
              <a:rect l="l" t="t" r="r" b="b"/>
              <a:pathLst>
                <a:path w="7199" h="29404" extrusionOk="0">
                  <a:moveTo>
                    <a:pt x="142" y="0"/>
                  </a:moveTo>
                  <a:cubicBezTo>
                    <a:pt x="122" y="0"/>
                    <a:pt x="102" y="5"/>
                    <a:pt x="84" y="15"/>
                  </a:cubicBezTo>
                  <a:cubicBezTo>
                    <a:pt x="21" y="46"/>
                    <a:pt x="0" y="123"/>
                    <a:pt x="32" y="182"/>
                  </a:cubicBezTo>
                  <a:cubicBezTo>
                    <a:pt x="81" y="280"/>
                    <a:pt x="5115" y="9749"/>
                    <a:pt x="5890" y="14102"/>
                  </a:cubicBezTo>
                  <a:cubicBezTo>
                    <a:pt x="6788" y="19126"/>
                    <a:pt x="6948" y="24794"/>
                    <a:pt x="6319" y="29264"/>
                  </a:cubicBezTo>
                  <a:cubicBezTo>
                    <a:pt x="6308" y="29330"/>
                    <a:pt x="6357" y="29393"/>
                    <a:pt x="6423" y="29404"/>
                  </a:cubicBezTo>
                  <a:lnTo>
                    <a:pt x="6441" y="29404"/>
                  </a:lnTo>
                  <a:cubicBezTo>
                    <a:pt x="6503" y="29404"/>
                    <a:pt x="6555" y="29359"/>
                    <a:pt x="6566" y="29296"/>
                  </a:cubicBezTo>
                  <a:cubicBezTo>
                    <a:pt x="7199" y="24804"/>
                    <a:pt x="7039" y="19105"/>
                    <a:pt x="6138" y="14057"/>
                  </a:cubicBezTo>
                  <a:cubicBezTo>
                    <a:pt x="5351" y="9666"/>
                    <a:pt x="299" y="161"/>
                    <a:pt x="251" y="67"/>
                  </a:cubicBezTo>
                  <a:cubicBezTo>
                    <a:pt x="227" y="24"/>
                    <a:pt x="185" y="0"/>
                    <a:pt x="14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74;p60"/>
            <p:cNvSpPr/>
            <p:nvPr/>
          </p:nvSpPr>
          <p:spPr>
            <a:xfrm>
              <a:off x="1165838" y="2989433"/>
              <a:ext cx="144806" cy="411632"/>
            </a:xfrm>
            <a:custGeom>
              <a:avLst/>
              <a:gdLst/>
              <a:ahLst/>
              <a:cxnLst/>
              <a:rect l="l" t="t" r="r" b="b"/>
              <a:pathLst>
                <a:path w="2771" h="7877" extrusionOk="0">
                  <a:moveTo>
                    <a:pt x="2632" y="1"/>
                  </a:moveTo>
                  <a:cubicBezTo>
                    <a:pt x="2581" y="1"/>
                    <a:pt x="2532" y="33"/>
                    <a:pt x="2512" y="86"/>
                  </a:cubicBezTo>
                  <a:lnTo>
                    <a:pt x="25" y="7717"/>
                  </a:lnTo>
                  <a:cubicBezTo>
                    <a:pt x="1" y="7779"/>
                    <a:pt x="39" y="7849"/>
                    <a:pt x="102" y="7873"/>
                  </a:cubicBezTo>
                  <a:cubicBezTo>
                    <a:pt x="115" y="7877"/>
                    <a:pt x="129" y="7877"/>
                    <a:pt x="140" y="7877"/>
                  </a:cubicBezTo>
                  <a:cubicBezTo>
                    <a:pt x="192" y="7877"/>
                    <a:pt x="240" y="7845"/>
                    <a:pt x="258" y="7793"/>
                  </a:cubicBezTo>
                  <a:lnTo>
                    <a:pt x="2749" y="163"/>
                  </a:lnTo>
                  <a:cubicBezTo>
                    <a:pt x="2770" y="97"/>
                    <a:pt x="2735" y="28"/>
                    <a:pt x="2669" y="7"/>
                  </a:cubicBezTo>
                  <a:cubicBezTo>
                    <a:pt x="2657" y="3"/>
                    <a:pt x="2644" y="1"/>
                    <a:pt x="263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75;p60"/>
            <p:cNvSpPr/>
            <p:nvPr/>
          </p:nvSpPr>
          <p:spPr>
            <a:xfrm>
              <a:off x="1207801" y="3233789"/>
              <a:ext cx="259720" cy="321122"/>
            </a:xfrm>
            <a:custGeom>
              <a:avLst/>
              <a:gdLst/>
              <a:ahLst/>
              <a:cxnLst/>
              <a:rect l="l" t="t" r="r" b="b"/>
              <a:pathLst>
                <a:path w="4970" h="6145" extrusionOk="0">
                  <a:moveTo>
                    <a:pt x="4828" y="1"/>
                  </a:moveTo>
                  <a:cubicBezTo>
                    <a:pt x="4792" y="1"/>
                    <a:pt x="4757" y="17"/>
                    <a:pt x="4733" y="49"/>
                  </a:cubicBezTo>
                  <a:lnTo>
                    <a:pt x="47" y="5942"/>
                  </a:lnTo>
                  <a:cubicBezTo>
                    <a:pt x="1" y="5998"/>
                    <a:pt x="12" y="6074"/>
                    <a:pt x="64" y="6116"/>
                  </a:cubicBezTo>
                  <a:cubicBezTo>
                    <a:pt x="89" y="6137"/>
                    <a:pt x="116" y="6144"/>
                    <a:pt x="140" y="6144"/>
                  </a:cubicBezTo>
                  <a:cubicBezTo>
                    <a:pt x="179" y="6144"/>
                    <a:pt x="214" y="6127"/>
                    <a:pt x="238" y="6098"/>
                  </a:cubicBezTo>
                  <a:lnTo>
                    <a:pt x="4927" y="202"/>
                  </a:lnTo>
                  <a:cubicBezTo>
                    <a:pt x="4969" y="149"/>
                    <a:pt x="4959" y="70"/>
                    <a:pt x="4907" y="28"/>
                  </a:cubicBezTo>
                  <a:cubicBezTo>
                    <a:pt x="4883" y="10"/>
                    <a:pt x="4855" y="1"/>
                    <a:pt x="482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76;p60"/>
            <p:cNvSpPr/>
            <p:nvPr/>
          </p:nvSpPr>
          <p:spPr>
            <a:xfrm>
              <a:off x="837506" y="3336841"/>
              <a:ext cx="369513" cy="162051"/>
            </a:xfrm>
            <a:custGeom>
              <a:avLst/>
              <a:gdLst/>
              <a:ahLst/>
              <a:cxnLst/>
              <a:rect l="l" t="t" r="r" b="b"/>
              <a:pathLst>
                <a:path w="7071" h="3101" extrusionOk="0">
                  <a:moveTo>
                    <a:pt x="140" y="1"/>
                  </a:moveTo>
                  <a:cubicBezTo>
                    <a:pt x="92" y="1"/>
                    <a:pt x="45" y="30"/>
                    <a:pt x="24" y="77"/>
                  </a:cubicBezTo>
                  <a:cubicBezTo>
                    <a:pt x="0" y="139"/>
                    <a:pt x="28" y="213"/>
                    <a:pt x="90" y="240"/>
                  </a:cubicBezTo>
                  <a:lnTo>
                    <a:pt x="6882" y="3090"/>
                  </a:lnTo>
                  <a:cubicBezTo>
                    <a:pt x="6896" y="3097"/>
                    <a:pt x="6913" y="3100"/>
                    <a:pt x="6927" y="3100"/>
                  </a:cubicBezTo>
                  <a:cubicBezTo>
                    <a:pt x="6976" y="3100"/>
                    <a:pt x="7024" y="3073"/>
                    <a:pt x="7042" y="3024"/>
                  </a:cubicBezTo>
                  <a:cubicBezTo>
                    <a:pt x="7070" y="2962"/>
                    <a:pt x="7038" y="2888"/>
                    <a:pt x="6976" y="2860"/>
                  </a:cubicBezTo>
                  <a:lnTo>
                    <a:pt x="188" y="11"/>
                  </a:lnTo>
                  <a:cubicBezTo>
                    <a:pt x="172" y="4"/>
                    <a:pt x="156" y="1"/>
                    <a:pt x="14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177;p60"/>
            <p:cNvSpPr/>
            <p:nvPr/>
          </p:nvSpPr>
          <p:spPr>
            <a:xfrm>
              <a:off x="1238580" y="3546028"/>
              <a:ext cx="281511" cy="217391"/>
            </a:xfrm>
            <a:custGeom>
              <a:avLst/>
              <a:gdLst/>
              <a:ahLst/>
              <a:cxnLst/>
              <a:rect l="l" t="t" r="r" b="b"/>
              <a:pathLst>
                <a:path w="5387" h="4160" extrusionOk="0">
                  <a:moveTo>
                    <a:pt x="5245" y="1"/>
                  </a:moveTo>
                  <a:cubicBezTo>
                    <a:pt x="5218" y="1"/>
                    <a:pt x="5192" y="9"/>
                    <a:pt x="5170" y="26"/>
                  </a:cubicBezTo>
                  <a:lnTo>
                    <a:pt x="67" y="3937"/>
                  </a:lnTo>
                  <a:cubicBezTo>
                    <a:pt x="11" y="3979"/>
                    <a:pt x="1" y="4059"/>
                    <a:pt x="42" y="4110"/>
                  </a:cubicBezTo>
                  <a:cubicBezTo>
                    <a:pt x="67" y="4146"/>
                    <a:pt x="105" y="4160"/>
                    <a:pt x="139" y="4160"/>
                  </a:cubicBezTo>
                  <a:cubicBezTo>
                    <a:pt x="168" y="4160"/>
                    <a:pt x="192" y="4152"/>
                    <a:pt x="216" y="4136"/>
                  </a:cubicBezTo>
                  <a:lnTo>
                    <a:pt x="5320" y="224"/>
                  </a:lnTo>
                  <a:cubicBezTo>
                    <a:pt x="5375" y="183"/>
                    <a:pt x="5386" y="102"/>
                    <a:pt x="5345" y="51"/>
                  </a:cubicBezTo>
                  <a:cubicBezTo>
                    <a:pt x="5320" y="18"/>
                    <a:pt x="5282" y="1"/>
                    <a:pt x="524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178;p60"/>
            <p:cNvSpPr/>
            <p:nvPr/>
          </p:nvSpPr>
          <p:spPr>
            <a:xfrm>
              <a:off x="945992" y="3604713"/>
              <a:ext cx="292799" cy="71070"/>
            </a:xfrm>
            <a:custGeom>
              <a:avLst/>
              <a:gdLst/>
              <a:ahLst/>
              <a:cxnLst/>
              <a:rect l="l" t="t" r="r" b="b"/>
              <a:pathLst>
                <a:path w="5603" h="1360" extrusionOk="0">
                  <a:moveTo>
                    <a:pt x="138" y="0"/>
                  </a:moveTo>
                  <a:cubicBezTo>
                    <a:pt x="80" y="0"/>
                    <a:pt x="28" y="42"/>
                    <a:pt x="15" y="100"/>
                  </a:cubicBezTo>
                  <a:cubicBezTo>
                    <a:pt x="1" y="166"/>
                    <a:pt x="43" y="232"/>
                    <a:pt x="113" y="246"/>
                  </a:cubicBezTo>
                  <a:lnTo>
                    <a:pt x="5443" y="1359"/>
                  </a:lnTo>
                  <a:lnTo>
                    <a:pt x="5470" y="1359"/>
                  </a:lnTo>
                  <a:cubicBezTo>
                    <a:pt x="5526" y="1359"/>
                    <a:pt x="5579" y="1322"/>
                    <a:pt x="5589" y="1262"/>
                  </a:cubicBezTo>
                  <a:cubicBezTo>
                    <a:pt x="5603" y="1196"/>
                    <a:pt x="5561" y="1130"/>
                    <a:pt x="5495" y="1116"/>
                  </a:cubicBezTo>
                  <a:lnTo>
                    <a:pt x="161" y="2"/>
                  </a:lnTo>
                  <a:cubicBezTo>
                    <a:pt x="153" y="1"/>
                    <a:pt x="146" y="0"/>
                    <a:pt x="13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179;p60"/>
            <p:cNvSpPr/>
            <p:nvPr/>
          </p:nvSpPr>
          <p:spPr>
            <a:xfrm>
              <a:off x="1022392" y="3842014"/>
              <a:ext cx="229672" cy="47241"/>
            </a:xfrm>
            <a:custGeom>
              <a:avLst/>
              <a:gdLst/>
              <a:ahLst/>
              <a:cxnLst/>
              <a:rect l="l" t="t" r="r" b="b"/>
              <a:pathLst>
                <a:path w="4395" h="904" extrusionOk="0">
                  <a:moveTo>
                    <a:pt x="133" y="0"/>
                  </a:moveTo>
                  <a:cubicBezTo>
                    <a:pt x="72" y="0"/>
                    <a:pt x="20" y="44"/>
                    <a:pt x="11" y="106"/>
                  </a:cubicBezTo>
                  <a:cubicBezTo>
                    <a:pt x="0" y="172"/>
                    <a:pt x="46" y="235"/>
                    <a:pt x="115" y="246"/>
                  </a:cubicBezTo>
                  <a:lnTo>
                    <a:pt x="4242" y="900"/>
                  </a:lnTo>
                  <a:cubicBezTo>
                    <a:pt x="4249" y="903"/>
                    <a:pt x="4255" y="903"/>
                    <a:pt x="4263" y="903"/>
                  </a:cubicBezTo>
                  <a:cubicBezTo>
                    <a:pt x="4321" y="903"/>
                    <a:pt x="4374" y="858"/>
                    <a:pt x="4384" y="799"/>
                  </a:cubicBezTo>
                  <a:cubicBezTo>
                    <a:pt x="4395" y="729"/>
                    <a:pt x="4350" y="667"/>
                    <a:pt x="4284" y="656"/>
                  </a:cubicBezTo>
                  <a:lnTo>
                    <a:pt x="154" y="2"/>
                  </a:lnTo>
                  <a:cubicBezTo>
                    <a:pt x="147" y="1"/>
                    <a:pt x="140" y="0"/>
                    <a:pt x="13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180;p60"/>
            <p:cNvSpPr/>
            <p:nvPr/>
          </p:nvSpPr>
          <p:spPr>
            <a:xfrm>
              <a:off x="1256191" y="3884290"/>
              <a:ext cx="159490" cy="142977"/>
            </a:xfrm>
            <a:custGeom>
              <a:avLst/>
              <a:gdLst/>
              <a:ahLst/>
              <a:cxnLst/>
              <a:rect l="l" t="t" r="r" b="b"/>
              <a:pathLst>
                <a:path w="3052" h="2736" extrusionOk="0">
                  <a:moveTo>
                    <a:pt x="2914" y="0"/>
                  </a:moveTo>
                  <a:cubicBezTo>
                    <a:pt x="2884" y="0"/>
                    <a:pt x="2853" y="11"/>
                    <a:pt x="2829" y="31"/>
                  </a:cubicBezTo>
                  <a:lnTo>
                    <a:pt x="53" y="2519"/>
                  </a:lnTo>
                  <a:cubicBezTo>
                    <a:pt x="4" y="2564"/>
                    <a:pt x="1" y="2644"/>
                    <a:pt x="46" y="2697"/>
                  </a:cubicBezTo>
                  <a:cubicBezTo>
                    <a:pt x="70" y="2721"/>
                    <a:pt x="102" y="2735"/>
                    <a:pt x="136" y="2735"/>
                  </a:cubicBezTo>
                  <a:cubicBezTo>
                    <a:pt x="168" y="2735"/>
                    <a:pt x="195" y="2724"/>
                    <a:pt x="220" y="2703"/>
                  </a:cubicBezTo>
                  <a:lnTo>
                    <a:pt x="2996" y="216"/>
                  </a:lnTo>
                  <a:cubicBezTo>
                    <a:pt x="3049" y="171"/>
                    <a:pt x="3052" y="94"/>
                    <a:pt x="3007" y="42"/>
                  </a:cubicBezTo>
                  <a:cubicBezTo>
                    <a:pt x="2983" y="14"/>
                    <a:pt x="2948" y="0"/>
                    <a:pt x="291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181;p60"/>
            <p:cNvSpPr/>
            <p:nvPr/>
          </p:nvSpPr>
          <p:spPr>
            <a:xfrm>
              <a:off x="1005304" y="4010440"/>
              <a:ext cx="262228" cy="75303"/>
            </a:xfrm>
            <a:custGeom>
              <a:avLst/>
              <a:gdLst/>
              <a:ahLst/>
              <a:cxnLst/>
              <a:rect l="l" t="t" r="r" b="b"/>
              <a:pathLst>
                <a:path w="5018" h="1441" extrusionOk="0">
                  <a:moveTo>
                    <a:pt x="138" y="0"/>
                  </a:moveTo>
                  <a:cubicBezTo>
                    <a:pt x="83" y="0"/>
                    <a:pt x="32" y="39"/>
                    <a:pt x="18" y="95"/>
                  </a:cubicBezTo>
                  <a:cubicBezTo>
                    <a:pt x="1" y="161"/>
                    <a:pt x="42" y="227"/>
                    <a:pt x="108" y="244"/>
                  </a:cubicBezTo>
                  <a:lnTo>
                    <a:pt x="4850" y="1438"/>
                  </a:lnTo>
                  <a:cubicBezTo>
                    <a:pt x="4861" y="1441"/>
                    <a:pt x="4871" y="1441"/>
                    <a:pt x="4882" y="1441"/>
                  </a:cubicBezTo>
                  <a:cubicBezTo>
                    <a:pt x="4937" y="1441"/>
                    <a:pt x="4990" y="1402"/>
                    <a:pt x="5003" y="1347"/>
                  </a:cubicBezTo>
                  <a:cubicBezTo>
                    <a:pt x="5017" y="1281"/>
                    <a:pt x="4979" y="1215"/>
                    <a:pt x="4913" y="1198"/>
                  </a:cubicBezTo>
                  <a:lnTo>
                    <a:pt x="168" y="4"/>
                  </a:lnTo>
                  <a:cubicBezTo>
                    <a:pt x="158" y="1"/>
                    <a:pt x="148" y="0"/>
                    <a:pt x="13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182;p60"/>
            <p:cNvSpPr/>
            <p:nvPr/>
          </p:nvSpPr>
          <p:spPr>
            <a:xfrm>
              <a:off x="1076740" y="4155193"/>
              <a:ext cx="293165" cy="391670"/>
            </a:xfrm>
            <a:custGeom>
              <a:avLst/>
              <a:gdLst/>
              <a:ahLst/>
              <a:cxnLst/>
              <a:rect l="l" t="t" r="r" b="b"/>
              <a:pathLst>
                <a:path w="5610" h="7495" extrusionOk="0">
                  <a:moveTo>
                    <a:pt x="1" y="0"/>
                  </a:moveTo>
                  <a:lnTo>
                    <a:pt x="1" y="1163"/>
                  </a:lnTo>
                  <a:lnTo>
                    <a:pt x="488" y="1163"/>
                  </a:lnTo>
                  <a:lnTo>
                    <a:pt x="1504" y="7494"/>
                  </a:lnTo>
                  <a:lnTo>
                    <a:pt x="4106" y="7494"/>
                  </a:lnTo>
                  <a:lnTo>
                    <a:pt x="5122" y="1163"/>
                  </a:lnTo>
                  <a:lnTo>
                    <a:pt x="5609" y="1163"/>
                  </a:lnTo>
                  <a:lnTo>
                    <a:pt x="560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183;p60"/>
            <p:cNvSpPr/>
            <p:nvPr/>
          </p:nvSpPr>
          <p:spPr>
            <a:xfrm>
              <a:off x="1326006" y="1005164"/>
              <a:ext cx="537312" cy="779421"/>
            </a:xfrm>
            <a:custGeom>
              <a:avLst/>
              <a:gdLst/>
              <a:ahLst/>
              <a:cxnLst/>
              <a:rect l="l" t="t" r="r" b="b"/>
              <a:pathLst>
                <a:path w="10282" h="14915" extrusionOk="0">
                  <a:moveTo>
                    <a:pt x="3257" y="1"/>
                  </a:moveTo>
                  <a:cubicBezTo>
                    <a:pt x="3071" y="1"/>
                    <a:pt x="2867" y="30"/>
                    <a:pt x="2649" y="103"/>
                  </a:cubicBezTo>
                  <a:cubicBezTo>
                    <a:pt x="1559" y="466"/>
                    <a:pt x="515" y="2041"/>
                    <a:pt x="780" y="3374"/>
                  </a:cubicBezTo>
                  <a:cubicBezTo>
                    <a:pt x="961" y="4299"/>
                    <a:pt x="1817" y="5659"/>
                    <a:pt x="2078" y="6178"/>
                  </a:cubicBezTo>
                  <a:cubicBezTo>
                    <a:pt x="2336" y="6700"/>
                    <a:pt x="1973" y="7580"/>
                    <a:pt x="1142" y="9400"/>
                  </a:cubicBezTo>
                  <a:cubicBezTo>
                    <a:pt x="311" y="11216"/>
                    <a:pt x="1" y="12931"/>
                    <a:pt x="2387" y="14438"/>
                  </a:cubicBezTo>
                  <a:cubicBezTo>
                    <a:pt x="2919" y="14773"/>
                    <a:pt x="3465" y="14915"/>
                    <a:pt x="4010" y="14915"/>
                  </a:cubicBezTo>
                  <a:cubicBezTo>
                    <a:pt x="5914" y="14915"/>
                    <a:pt x="7789" y="13173"/>
                    <a:pt x="8879" y="11838"/>
                  </a:cubicBezTo>
                  <a:cubicBezTo>
                    <a:pt x="10281" y="10127"/>
                    <a:pt x="7842" y="6178"/>
                    <a:pt x="7634" y="4519"/>
                  </a:cubicBezTo>
                  <a:cubicBezTo>
                    <a:pt x="7448" y="3040"/>
                    <a:pt x="7142" y="332"/>
                    <a:pt x="5249" y="332"/>
                  </a:cubicBezTo>
                  <a:cubicBezTo>
                    <a:pt x="5013" y="332"/>
                    <a:pt x="4753" y="374"/>
                    <a:pt x="4465" y="466"/>
                  </a:cubicBezTo>
                  <a:cubicBezTo>
                    <a:pt x="4465" y="466"/>
                    <a:pt x="4000" y="1"/>
                    <a:pt x="3257"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184;p60"/>
            <p:cNvSpPr/>
            <p:nvPr/>
          </p:nvSpPr>
          <p:spPr>
            <a:xfrm>
              <a:off x="1583843" y="1629798"/>
              <a:ext cx="428721" cy="496237"/>
            </a:xfrm>
            <a:custGeom>
              <a:avLst/>
              <a:gdLst/>
              <a:ahLst/>
              <a:cxnLst/>
              <a:rect l="l" t="t" r="r" b="b"/>
              <a:pathLst>
                <a:path w="8204" h="9496" extrusionOk="0">
                  <a:moveTo>
                    <a:pt x="5150" y="1"/>
                  </a:moveTo>
                  <a:cubicBezTo>
                    <a:pt x="3659" y="1479"/>
                    <a:pt x="1928" y="1683"/>
                    <a:pt x="1085" y="1683"/>
                  </a:cubicBezTo>
                  <a:cubicBezTo>
                    <a:pt x="763" y="1683"/>
                    <a:pt x="570" y="1653"/>
                    <a:pt x="570" y="1653"/>
                  </a:cubicBezTo>
                  <a:lnTo>
                    <a:pt x="0" y="4044"/>
                  </a:lnTo>
                  <a:lnTo>
                    <a:pt x="1089" y="9495"/>
                  </a:lnTo>
                  <a:lnTo>
                    <a:pt x="8204" y="5807"/>
                  </a:lnTo>
                  <a:lnTo>
                    <a:pt x="6597" y="1653"/>
                  </a:lnTo>
                  <a:lnTo>
                    <a:pt x="515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185;p60"/>
            <p:cNvSpPr/>
            <p:nvPr/>
          </p:nvSpPr>
          <p:spPr>
            <a:xfrm>
              <a:off x="1578565" y="1624677"/>
              <a:ext cx="439799" cy="506427"/>
            </a:xfrm>
            <a:custGeom>
              <a:avLst/>
              <a:gdLst/>
              <a:ahLst/>
              <a:cxnLst/>
              <a:rect l="l" t="t" r="r" b="b"/>
              <a:pathLst>
                <a:path w="8416" h="9691" extrusionOk="0">
                  <a:moveTo>
                    <a:pt x="5247" y="245"/>
                  </a:moveTo>
                  <a:lnTo>
                    <a:pt x="6611" y="1804"/>
                  </a:lnTo>
                  <a:lnTo>
                    <a:pt x="8180" y="5860"/>
                  </a:lnTo>
                  <a:lnTo>
                    <a:pt x="1263" y="9444"/>
                  </a:lnTo>
                  <a:lnTo>
                    <a:pt x="202" y="4142"/>
                  </a:lnTo>
                  <a:lnTo>
                    <a:pt x="748" y="1859"/>
                  </a:lnTo>
                  <a:cubicBezTo>
                    <a:pt x="835" y="1867"/>
                    <a:pt x="979" y="1877"/>
                    <a:pt x="1169" y="1877"/>
                  </a:cubicBezTo>
                  <a:cubicBezTo>
                    <a:pt x="2012" y="1877"/>
                    <a:pt x="3748" y="1679"/>
                    <a:pt x="5247" y="245"/>
                  </a:cubicBezTo>
                  <a:close/>
                  <a:moveTo>
                    <a:pt x="5254" y="1"/>
                  </a:moveTo>
                  <a:cubicBezTo>
                    <a:pt x="5230" y="1"/>
                    <a:pt x="5201" y="12"/>
                    <a:pt x="5180" y="29"/>
                  </a:cubicBezTo>
                  <a:cubicBezTo>
                    <a:pt x="3713" y="1484"/>
                    <a:pt x="1987" y="1680"/>
                    <a:pt x="1166" y="1680"/>
                  </a:cubicBezTo>
                  <a:cubicBezTo>
                    <a:pt x="870" y="1680"/>
                    <a:pt x="692" y="1654"/>
                    <a:pt x="686" y="1653"/>
                  </a:cubicBezTo>
                  <a:cubicBezTo>
                    <a:pt x="680" y="1652"/>
                    <a:pt x="674" y="1652"/>
                    <a:pt x="668" y="1652"/>
                  </a:cubicBezTo>
                  <a:cubicBezTo>
                    <a:pt x="624" y="1652"/>
                    <a:pt x="586" y="1684"/>
                    <a:pt x="575" y="1727"/>
                  </a:cubicBezTo>
                  <a:lnTo>
                    <a:pt x="3" y="4117"/>
                  </a:lnTo>
                  <a:cubicBezTo>
                    <a:pt x="0" y="4131"/>
                    <a:pt x="0" y="4145"/>
                    <a:pt x="3" y="4158"/>
                  </a:cubicBezTo>
                  <a:lnTo>
                    <a:pt x="1093" y="9614"/>
                  </a:lnTo>
                  <a:cubicBezTo>
                    <a:pt x="1100" y="9642"/>
                    <a:pt x="1121" y="9669"/>
                    <a:pt x="1148" y="9684"/>
                  </a:cubicBezTo>
                  <a:cubicBezTo>
                    <a:pt x="1162" y="9687"/>
                    <a:pt x="1177" y="9690"/>
                    <a:pt x="1190" y="9690"/>
                  </a:cubicBezTo>
                  <a:cubicBezTo>
                    <a:pt x="1207" y="9690"/>
                    <a:pt x="1222" y="9687"/>
                    <a:pt x="1235" y="9680"/>
                  </a:cubicBezTo>
                  <a:lnTo>
                    <a:pt x="8350" y="5992"/>
                  </a:lnTo>
                  <a:cubicBezTo>
                    <a:pt x="8395" y="5971"/>
                    <a:pt x="8416" y="5916"/>
                    <a:pt x="8399" y="5870"/>
                  </a:cubicBezTo>
                  <a:lnTo>
                    <a:pt x="6788" y="1716"/>
                  </a:lnTo>
                  <a:cubicBezTo>
                    <a:pt x="6784" y="1706"/>
                    <a:pt x="6778" y="1695"/>
                    <a:pt x="6771" y="1685"/>
                  </a:cubicBezTo>
                  <a:lnTo>
                    <a:pt x="5327" y="36"/>
                  </a:lnTo>
                  <a:cubicBezTo>
                    <a:pt x="5310" y="15"/>
                    <a:pt x="5281" y="1"/>
                    <a:pt x="5254"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186;p60"/>
            <p:cNvSpPr/>
            <p:nvPr/>
          </p:nvSpPr>
          <p:spPr>
            <a:xfrm>
              <a:off x="1442749" y="1252029"/>
              <a:ext cx="410221" cy="469690"/>
            </a:xfrm>
            <a:custGeom>
              <a:avLst/>
              <a:gdLst/>
              <a:ahLst/>
              <a:cxnLst/>
              <a:rect l="l" t="t" r="r" b="b"/>
              <a:pathLst>
                <a:path w="7850" h="8988" extrusionOk="0">
                  <a:moveTo>
                    <a:pt x="6750" y="0"/>
                  </a:moveTo>
                  <a:lnTo>
                    <a:pt x="3532" y="675"/>
                  </a:lnTo>
                  <a:lnTo>
                    <a:pt x="1921" y="1715"/>
                  </a:lnTo>
                  <a:cubicBezTo>
                    <a:pt x="1921" y="1715"/>
                    <a:pt x="1" y="3222"/>
                    <a:pt x="1" y="3378"/>
                  </a:cubicBezTo>
                  <a:cubicBezTo>
                    <a:pt x="1" y="3531"/>
                    <a:pt x="3250" y="8972"/>
                    <a:pt x="3250" y="8972"/>
                  </a:cubicBezTo>
                  <a:cubicBezTo>
                    <a:pt x="3250" y="8972"/>
                    <a:pt x="3380" y="8988"/>
                    <a:pt x="3607" y="8988"/>
                  </a:cubicBezTo>
                  <a:cubicBezTo>
                    <a:pt x="4378" y="8988"/>
                    <a:pt x="6257" y="8808"/>
                    <a:pt x="7850" y="7230"/>
                  </a:cubicBezTo>
                  <a:lnTo>
                    <a:pt x="7842" y="7219"/>
                  </a:lnTo>
                  <a:lnTo>
                    <a:pt x="675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187;p60"/>
            <p:cNvSpPr/>
            <p:nvPr/>
          </p:nvSpPr>
          <p:spPr>
            <a:xfrm>
              <a:off x="1437471" y="1246960"/>
              <a:ext cx="420777" cy="479828"/>
            </a:xfrm>
            <a:custGeom>
              <a:avLst/>
              <a:gdLst/>
              <a:ahLst/>
              <a:cxnLst/>
              <a:rect l="l" t="t" r="r" b="b"/>
              <a:pathLst>
                <a:path w="8052" h="9182" extrusionOk="0">
                  <a:moveTo>
                    <a:pt x="6767" y="215"/>
                  </a:moveTo>
                  <a:lnTo>
                    <a:pt x="7839" y="7299"/>
                  </a:lnTo>
                  <a:cubicBezTo>
                    <a:pt x="6282" y="8812"/>
                    <a:pt x="4440" y="8982"/>
                    <a:pt x="3698" y="8982"/>
                  </a:cubicBezTo>
                  <a:cubicBezTo>
                    <a:pt x="3563" y="8982"/>
                    <a:pt x="3464" y="8977"/>
                    <a:pt x="3410" y="8972"/>
                  </a:cubicBezTo>
                  <a:cubicBezTo>
                    <a:pt x="2161" y="6885"/>
                    <a:pt x="317" y="3764"/>
                    <a:pt x="203" y="3486"/>
                  </a:cubicBezTo>
                  <a:cubicBezTo>
                    <a:pt x="317" y="3319"/>
                    <a:pt x="1232" y="2556"/>
                    <a:pt x="2074" y="1896"/>
                  </a:cubicBezTo>
                  <a:lnTo>
                    <a:pt x="3671" y="865"/>
                  </a:lnTo>
                  <a:lnTo>
                    <a:pt x="6767" y="215"/>
                  </a:lnTo>
                  <a:close/>
                  <a:moveTo>
                    <a:pt x="6852" y="0"/>
                  </a:moveTo>
                  <a:cubicBezTo>
                    <a:pt x="6845" y="0"/>
                    <a:pt x="6837" y="1"/>
                    <a:pt x="6830" y="3"/>
                  </a:cubicBezTo>
                  <a:lnTo>
                    <a:pt x="3612" y="677"/>
                  </a:lnTo>
                  <a:cubicBezTo>
                    <a:pt x="3598" y="677"/>
                    <a:pt x="3588" y="685"/>
                    <a:pt x="3577" y="692"/>
                  </a:cubicBezTo>
                  <a:lnTo>
                    <a:pt x="1959" y="1735"/>
                  </a:lnTo>
                  <a:cubicBezTo>
                    <a:pt x="0" y="3270"/>
                    <a:pt x="0" y="3420"/>
                    <a:pt x="0" y="3475"/>
                  </a:cubicBezTo>
                  <a:cubicBezTo>
                    <a:pt x="0" y="3625"/>
                    <a:pt x="1775" y="6627"/>
                    <a:pt x="3264" y="9118"/>
                  </a:cubicBezTo>
                  <a:cubicBezTo>
                    <a:pt x="3281" y="9146"/>
                    <a:pt x="3309" y="9164"/>
                    <a:pt x="3340" y="9167"/>
                  </a:cubicBezTo>
                  <a:cubicBezTo>
                    <a:pt x="3344" y="9167"/>
                    <a:pt x="3472" y="9181"/>
                    <a:pt x="3689" y="9181"/>
                  </a:cubicBezTo>
                  <a:cubicBezTo>
                    <a:pt x="4464" y="9181"/>
                    <a:pt x="6402" y="9003"/>
                    <a:pt x="8020" y="7399"/>
                  </a:cubicBezTo>
                  <a:cubicBezTo>
                    <a:pt x="8047" y="7372"/>
                    <a:pt x="8052" y="7327"/>
                    <a:pt x="8037" y="7288"/>
                  </a:cubicBezTo>
                  <a:lnTo>
                    <a:pt x="6949" y="83"/>
                  </a:lnTo>
                  <a:cubicBezTo>
                    <a:pt x="6945" y="55"/>
                    <a:pt x="6931" y="35"/>
                    <a:pt x="6907" y="17"/>
                  </a:cubicBezTo>
                  <a:cubicBezTo>
                    <a:pt x="6891" y="7"/>
                    <a:pt x="6872" y="0"/>
                    <a:pt x="6852"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188;p60"/>
            <p:cNvSpPr/>
            <p:nvPr/>
          </p:nvSpPr>
          <p:spPr>
            <a:xfrm>
              <a:off x="1801233" y="1668887"/>
              <a:ext cx="13169" cy="8622"/>
            </a:xfrm>
            <a:custGeom>
              <a:avLst/>
              <a:gdLst/>
              <a:ahLst/>
              <a:cxnLst/>
              <a:rect l="l" t="t" r="r" b="b"/>
              <a:pathLst>
                <a:path w="252" h="165" extrusionOk="0">
                  <a:moveTo>
                    <a:pt x="251" y="1"/>
                  </a:moveTo>
                  <a:cubicBezTo>
                    <a:pt x="168" y="56"/>
                    <a:pt x="84" y="112"/>
                    <a:pt x="1" y="164"/>
                  </a:cubicBezTo>
                  <a:cubicBezTo>
                    <a:pt x="99" y="136"/>
                    <a:pt x="185" y="81"/>
                    <a:pt x="2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189;p60"/>
            <p:cNvSpPr/>
            <p:nvPr/>
          </p:nvSpPr>
          <p:spPr>
            <a:xfrm>
              <a:off x="1606889" y="1258143"/>
              <a:ext cx="238451" cy="416597"/>
            </a:xfrm>
            <a:custGeom>
              <a:avLst/>
              <a:gdLst/>
              <a:ahLst/>
              <a:cxnLst/>
              <a:rect l="l" t="t" r="r" b="b"/>
              <a:pathLst>
                <a:path w="4563" h="7972" extrusionOk="0">
                  <a:moveTo>
                    <a:pt x="3525" y="1"/>
                  </a:moveTo>
                  <a:lnTo>
                    <a:pt x="1205" y="489"/>
                  </a:lnTo>
                  <a:cubicBezTo>
                    <a:pt x="1859" y="1020"/>
                    <a:pt x="2899" y="2676"/>
                    <a:pt x="2551" y="3257"/>
                  </a:cubicBezTo>
                  <a:cubicBezTo>
                    <a:pt x="2433" y="3456"/>
                    <a:pt x="2217" y="3522"/>
                    <a:pt x="1977" y="3522"/>
                  </a:cubicBezTo>
                  <a:cubicBezTo>
                    <a:pt x="1605" y="3522"/>
                    <a:pt x="1181" y="3358"/>
                    <a:pt x="1003" y="3282"/>
                  </a:cubicBezTo>
                  <a:cubicBezTo>
                    <a:pt x="857" y="3540"/>
                    <a:pt x="415" y="4253"/>
                    <a:pt x="1" y="4388"/>
                  </a:cubicBezTo>
                  <a:cubicBezTo>
                    <a:pt x="144" y="4458"/>
                    <a:pt x="367" y="4552"/>
                    <a:pt x="513" y="4552"/>
                  </a:cubicBezTo>
                  <a:cubicBezTo>
                    <a:pt x="742" y="4552"/>
                    <a:pt x="927" y="4047"/>
                    <a:pt x="927" y="4047"/>
                  </a:cubicBezTo>
                  <a:lnTo>
                    <a:pt x="1202" y="3588"/>
                  </a:lnTo>
                  <a:cubicBezTo>
                    <a:pt x="1202" y="3588"/>
                    <a:pt x="1420" y="3783"/>
                    <a:pt x="1789" y="3783"/>
                  </a:cubicBezTo>
                  <a:cubicBezTo>
                    <a:pt x="1925" y="3783"/>
                    <a:pt x="2085" y="3755"/>
                    <a:pt x="2259" y="3678"/>
                  </a:cubicBezTo>
                  <a:cubicBezTo>
                    <a:pt x="2902" y="3403"/>
                    <a:pt x="2534" y="2391"/>
                    <a:pt x="2443" y="2026"/>
                  </a:cubicBezTo>
                  <a:cubicBezTo>
                    <a:pt x="2401" y="1862"/>
                    <a:pt x="2568" y="1817"/>
                    <a:pt x="2770" y="1817"/>
                  </a:cubicBezTo>
                  <a:cubicBezTo>
                    <a:pt x="3018" y="1817"/>
                    <a:pt x="3317" y="1887"/>
                    <a:pt x="3317" y="1887"/>
                  </a:cubicBezTo>
                  <a:cubicBezTo>
                    <a:pt x="3317" y="1887"/>
                    <a:pt x="3874" y="3098"/>
                    <a:pt x="4103" y="3808"/>
                  </a:cubicBezTo>
                  <a:lnTo>
                    <a:pt x="3525" y="1"/>
                  </a:lnTo>
                  <a:close/>
                  <a:moveTo>
                    <a:pt x="4197" y="4430"/>
                  </a:moveTo>
                  <a:cubicBezTo>
                    <a:pt x="4148" y="5102"/>
                    <a:pt x="3783" y="6253"/>
                    <a:pt x="3821" y="6528"/>
                  </a:cubicBezTo>
                  <a:cubicBezTo>
                    <a:pt x="3866" y="6848"/>
                    <a:pt x="3866" y="7447"/>
                    <a:pt x="3686" y="7631"/>
                  </a:cubicBezTo>
                  <a:cubicBezTo>
                    <a:pt x="3630" y="7686"/>
                    <a:pt x="3532" y="7816"/>
                    <a:pt x="3424" y="7972"/>
                  </a:cubicBezTo>
                  <a:cubicBezTo>
                    <a:pt x="3696" y="7816"/>
                    <a:pt x="3970" y="7628"/>
                    <a:pt x="4242" y="7405"/>
                  </a:cubicBezTo>
                  <a:lnTo>
                    <a:pt x="4562" y="6851"/>
                  </a:lnTo>
                  <a:lnTo>
                    <a:pt x="4197" y="443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190;p60"/>
            <p:cNvSpPr/>
            <p:nvPr/>
          </p:nvSpPr>
          <p:spPr>
            <a:xfrm>
              <a:off x="1599573" y="1546499"/>
              <a:ext cx="136392" cy="98558"/>
            </a:xfrm>
            <a:custGeom>
              <a:avLst/>
              <a:gdLst/>
              <a:ahLst/>
              <a:cxnLst/>
              <a:rect l="l" t="t" r="r" b="b"/>
              <a:pathLst>
                <a:path w="2610" h="1886" extrusionOk="0">
                  <a:moveTo>
                    <a:pt x="2551" y="1"/>
                  </a:moveTo>
                  <a:cubicBezTo>
                    <a:pt x="2248" y="1"/>
                    <a:pt x="517" y="1285"/>
                    <a:pt x="517" y="1285"/>
                  </a:cubicBezTo>
                  <a:cubicBezTo>
                    <a:pt x="517" y="1285"/>
                    <a:pt x="1" y="1886"/>
                    <a:pt x="339" y="1886"/>
                  </a:cubicBezTo>
                  <a:cubicBezTo>
                    <a:pt x="351" y="1886"/>
                    <a:pt x="364" y="1885"/>
                    <a:pt x="378" y="1883"/>
                  </a:cubicBezTo>
                  <a:cubicBezTo>
                    <a:pt x="791" y="1838"/>
                    <a:pt x="2374" y="582"/>
                    <a:pt x="2583" y="92"/>
                  </a:cubicBezTo>
                  <a:cubicBezTo>
                    <a:pt x="2610" y="28"/>
                    <a:pt x="2596" y="1"/>
                    <a:pt x="25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191;p60"/>
            <p:cNvSpPr/>
            <p:nvPr/>
          </p:nvSpPr>
          <p:spPr>
            <a:xfrm>
              <a:off x="1630195" y="1388159"/>
              <a:ext cx="130748" cy="211329"/>
            </a:xfrm>
            <a:custGeom>
              <a:avLst/>
              <a:gdLst/>
              <a:ahLst/>
              <a:cxnLst/>
              <a:rect l="l" t="t" r="r" b="b"/>
              <a:pathLst>
                <a:path w="2502" h="4044" extrusionOk="0">
                  <a:moveTo>
                    <a:pt x="143" y="0"/>
                  </a:moveTo>
                  <a:lnTo>
                    <a:pt x="1" y="1111"/>
                  </a:lnTo>
                  <a:lnTo>
                    <a:pt x="88" y="1204"/>
                  </a:lnTo>
                  <a:lnTo>
                    <a:pt x="644" y="1789"/>
                  </a:lnTo>
                  <a:lnTo>
                    <a:pt x="786" y="4043"/>
                  </a:lnTo>
                  <a:lnTo>
                    <a:pt x="1465" y="3936"/>
                  </a:lnTo>
                  <a:lnTo>
                    <a:pt x="929" y="1824"/>
                  </a:lnTo>
                  <a:lnTo>
                    <a:pt x="1788" y="3612"/>
                  </a:lnTo>
                  <a:lnTo>
                    <a:pt x="2502" y="2899"/>
                  </a:lnTo>
                  <a:lnTo>
                    <a:pt x="964" y="1503"/>
                  </a:lnTo>
                  <a:lnTo>
                    <a:pt x="929" y="394"/>
                  </a:lnTo>
                  <a:lnTo>
                    <a:pt x="143"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192;p60"/>
            <p:cNvSpPr/>
            <p:nvPr/>
          </p:nvSpPr>
          <p:spPr>
            <a:xfrm>
              <a:off x="1529444" y="1277530"/>
              <a:ext cx="222617" cy="206156"/>
            </a:xfrm>
            <a:custGeom>
              <a:avLst/>
              <a:gdLst/>
              <a:ahLst/>
              <a:cxnLst/>
              <a:rect l="l" t="t" r="r" b="b"/>
              <a:pathLst>
                <a:path w="4260" h="3945" extrusionOk="0">
                  <a:moveTo>
                    <a:pt x="2069" y="1"/>
                  </a:moveTo>
                  <a:cubicBezTo>
                    <a:pt x="1423" y="1"/>
                    <a:pt x="676" y="552"/>
                    <a:pt x="676" y="552"/>
                  </a:cubicBezTo>
                  <a:cubicBezTo>
                    <a:pt x="676" y="552"/>
                    <a:pt x="1" y="865"/>
                    <a:pt x="1" y="1488"/>
                  </a:cubicBezTo>
                  <a:cubicBezTo>
                    <a:pt x="1" y="2111"/>
                    <a:pt x="731" y="3586"/>
                    <a:pt x="1201" y="3899"/>
                  </a:cubicBezTo>
                  <a:cubicBezTo>
                    <a:pt x="1247" y="3930"/>
                    <a:pt x="1297" y="3944"/>
                    <a:pt x="1348" y="3944"/>
                  </a:cubicBezTo>
                  <a:cubicBezTo>
                    <a:pt x="1813" y="3944"/>
                    <a:pt x="2443" y="2785"/>
                    <a:pt x="2443" y="2785"/>
                  </a:cubicBezTo>
                  <a:cubicBezTo>
                    <a:pt x="2443" y="2785"/>
                    <a:pt x="3007" y="3056"/>
                    <a:pt x="3462" y="3056"/>
                  </a:cubicBezTo>
                  <a:cubicBezTo>
                    <a:pt x="3668" y="3056"/>
                    <a:pt x="3852" y="3000"/>
                    <a:pt x="3949" y="2838"/>
                  </a:cubicBezTo>
                  <a:cubicBezTo>
                    <a:pt x="4259" y="2316"/>
                    <a:pt x="3223" y="604"/>
                    <a:pt x="2547" y="138"/>
                  </a:cubicBezTo>
                  <a:cubicBezTo>
                    <a:pt x="2406" y="40"/>
                    <a:pt x="2241" y="1"/>
                    <a:pt x="206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193;p60"/>
            <p:cNvSpPr/>
            <p:nvPr/>
          </p:nvSpPr>
          <p:spPr>
            <a:xfrm>
              <a:off x="1524375" y="1272304"/>
              <a:ext cx="234950" cy="216503"/>
            </a:xfrm>
            <a:custGeom>
              <a:avLst/>
              <a:gdLst/>
              <a:ahLst/>
              <a:cxnLst/>
              <a:rect l="l" t="t" r="r" b="b"/>
              <a:pathLst>
                <a:path w="4496" h="4143" extrusionOk="0">
                  <a:moveTo>
                    <a:pt x="2164" y="200"/>
                  </a:moveTo>
                  <a:cubicBezTo>
                    <a:pt x="2318" y="200"/>
                    <a:pt x="2464" y="231"/>
                    <a:pt x="2585" y="318"/>
                  </a:cubicBezTo>
                  <a:cubicBezTo>
                    <a:pt x="3261" y="784"/>
                    <a:pt x="4224" y="2451"/>
                    <a:pt x="3960" y="2885"/>
                  </a:cubicBezTo>
                  <a:cubicBezTo>
                    <a:pt x="3885" y="3011"/>
                    <a:pt x="3734" y="3056"/>
                    <a:pt x="3556" y="3056"/>
                  </a:cubicBezTo>
                  <a:cubicBezTo>
                    <a:pt x="3219" y="3056"/>
                    <a:pt x="2784" y="2893"/>
                    <a:pt x="2582" y="2795"/>
                  </a:cubicBezTo>
                  <a:cubicBezTo>
                    <a:pt x="2568" y="2789"/>
                    <a:pt x="2554" y="2786"/>
                    <a:pt x="2540" y="2786"/>
                  </a:cubicBezTo>
                  <a:cubicBezTo>
                    <a:pt x="2504" y="2786"/>
                    <a:pt x="2471" y="2805"/>
                    <a:pt x="2453" y="2837"/>
                  </a:cubicBezTo>
                  <a:cubicBezTo>
                    <a:pt x="2300" y="3115"/>
                    <a:pt x="1834" y="3853"/>
                    <a:pt x="1496" y="3937"/>
                  </a:cubicBezTo>
                  <a:cubicBezTo>
                    <a:pt x="1478" y="3941"/>
                    <a:pt x="1461" y="3943"/>
                    <a:pt x="1444" y="3943"/>
                  </a:cubicBezTo>
                  <a:cubicBezTo>
                    <a:pt x="1411" y="3943"/>
                    <a:pt x="1380" y="3934"/>
                    <a:pt x="1350" y="3916"/>
                  </a:cubicBezTo>
                  <a:cubicBezTo>
                    <a:pt x="908" y="3623"/>
                    <a:pt x="199" y="2186"/>
                    <a:pt x="199" y="1588"/>
                  </a:cubicBezTo>
                  <a:cubicBezTo>
                    <a:pt x="199" y="1035"/>
                    <a:pt x="807" y="746"/>
                    <a:pt x="815" y="743"/>
                  </a:cubicBezTo>
                  <a:cubicBezTo>
                    <a:pt x="822" y="739"/>
                    <a:pt x="828" y="735"/>
                    <a:pt x="832" y="732"/>
                  </a:cubicBezTo>
                  <a:cubicBezTo>
                    <a:pt x="842" y="725"/>
                    <a:pt x="1562" y="200"/>
                    <a:pt x="2164" y="200"/>
                  </a:cubicBezTo>
                  <a:close/>
                  <a:moveTo>
                    <a:pt x="2167" y="0"/>
                  </a:moveTo>
                  <a:cubicBezTo>
                    <a:pt x="1524" y="0"/>
                    <a:pt x="813" y="500"/>
                    <a:pt x="724" y="565"/>
                  </a:cubicBezTo>
                  <a:cubicBezTo>
                    <a:pt x="634" y="610"/>
                    <a:pt x="1" y="941"/>
                    <a:pt x="1" y="1588"/>
                  </a:cubicBezTo>
                  <a:cubicBezTo>
                    <a:pt x="1" y="2242"/>
                    <a:pt x="756" y="3755"/>
                    <a:pt x="1242" y="4083"/>
                  </a:cubicBezTo>
                  <a:cubicBezTo>
                    <a:pt x="1302" y="4121"/>
                    <a:pt x="1371" y="4142"/>
                    <a:pt x="1445" y="4142"/>
                  </a:cubicBezTo>
                  <a:cubicBezTo>
                    <a:pt x="1475" y="4142"/>
                    <a:pt x="1510" y="4138"/>
                    <a:pt x="1546" y="4131"/>
                  </a:cubicBezTo>
                  <a:cubicBezTo>
                    <a:pt x="1966" y="4027"/>
                    <a:pt x="2432" y="3275"/>
                    <a:pt x="2582" y="3011"/>
                  </a:cubicBezTo>
                  <a:cubicBezTo>
                    <a:pt x="2760" y="3089"/>
                    <a:pt x="3183" y="3252"/>
                    <a:pt x="3555" y="3252"/>
                  </a:cubicBezTo>
                  <a:cubicBezTo>
                    <a:pt x="3794" y="3252"/>
                    <a:pt x="4012" y="3185"/>
                    <a:pt x="4130" y="2986"/>
                  </a:cubicBezTo>
                  <a:cubicBezTo>
                    <a:pt x="4496" y="2381"/>
                    <a:pt x="3341" y="600"/>
                    <a:pt x="2700" y="155"/>
                  </a:cubicBezTo>
                  <a:cubicBezTo>
                    <a:pt x="2540" y="44"/>
                    <a:pt x="2356" y="0"/>
                    <a:pt x="2167"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194;p60"/>
            <p:cNvSpPr/>
            <p:nvPr/>
          </p:nvSpPr>
          <p:spPr>
            <a:xfrm>
              <a:off x="1534931" y="1233059"/>
              <a:ext cx="124948" cy="192882"/>
            </a:xfrm>
            <a:custGeom>
              <a:avLst/>
              <a:gdLst/>
              <a:ahLst/>
              <a:cxnLst/>
              <a:rect l="l" t="t" r="r" b="b"/>
              <a:pathLst>
                <a:path w="2391" h="3691" extrusionOk="0">
                  <a:moveTo>
                    <a:pt x="1973" y="1"/>
                  </a:moveTo>
                  <a:lnTo>
                    <a:pt x="0" y="781"/>
                  </a:lnTo>
                  <a:cubicBezTo>
                    <a:pt x="0" y="781"/>
                    <a:pt x="366" y="1716"/>
                    <a:pt x="467" y="2234"/>
                  </a:cubicBezTo>
                  <a:cubicBezTo>
                    <a:pt x="571" y="2753"/>
                    <a:pt x="1973" y="3636"/>
                    <a:pt x="2129" y="3689"/>
                  </a:cubicBezTo>
                  <a:cubicBezTo>
                    <a:pt x="2132" y="3690"/>
                    <a:pt x="2134" y="3690"/>
                    <a:pt x="2136" y="3690"/>
                  </a:cubicBezTo>
                  <a:cubicBezTo>
                    <a:pt x="2289" y="3690"/>
                    <a:pt x="2391" y="2026"/>
                    <a:pt x="2391" y="2026"/>
                  </a:cubicBezTo>
                  <a:lnTo>
                    <a:pt x="197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95;p60"/>
            <p:cNvSpPr/>
            <p:nvPr/>
          </p:nvSpPr>
          <p:spPr>
            <a:xfrm>
              <a:off x="1529078" y="1227833"/>
              <a:ext cx="135870" cy="203282"/>
            </a:xfrm>
            <a:custGeom>
              <a:avLst/>
              <a:gdLst/>
              <a:ahLst/>
              <a:cxnLst/>
              <a:rect l="l" t="t" r="r" b="b"/>
              <a:pathLst>
                <a:path w="2600" h="3890" extrusionOk="0">
                  <a:moveTo>
                    <a:pt x="2012" y="237"/>
                  </a:moveTo>
                  <a:lnTo>
                    <a:pt x="2402" y="2133"/>
                  </a:lnTo>
                  <a:cubicBezTo>
                    <a:pt x="2363" y="2755"/>
                    <a:pt x="2286" y="3469"/>
                    <a:pt x="2217" y="3667"/>
                  </a:cubicBezTo>
                  <a:cubicBezTo>
                    <a:pt x="1921" y="3511"/>
                    <a:pt x="763" y="2742"/>
                    <a:pt x="676" y="2313"/>
                  </a:cubicBezTo>
                  <a:cubicBezTo>
                    <a:pt x="592" y="1883"/>
                    <a:pt x="335" y="1186"/>
                    <a:pt x="241" y="936"/>
                  </a:cubicBezTo>
                  <a:lnTo>
                    <a:pt x="2012" y="237"/>
                  </a:lnTo>
                  <a:close/>
                  <a:moveTo>
                    <a:pt x="2085" y="1"/>
                  </a:moveTo>
                  <a:cubicBezTo>
                    <a:pt x="2073" y="1"/>
                    <a:pt x="2061" y="3"/>
                    <a:pt x="2050" y="7"/>
                  </a:cubicBezTo>
                  <a:lnTo>
                    <a:pt x="78" y="786"/>
                  </a:lnTo>
                  <a:cubicBezTo>
                    <a:pt x="25" y="807"/>
                    <a:pt x="1" y="866"/>
                    <a:pt x="22" y="915"/>
                  </a:cubicBezTo>
                  <a:cubicBezTo>
                    <a:pt x="25" y="926"/>
                    <a:pt x="380" y="1848"/>
                    <a:pt x="484" y="2352"/>
                  </a:cubicBezTo>
                  <a:cubicBezTo>
                    <a:pt x="596" y="2919"/>
                    <a:pt x="2040" y="3824"/>
                    <a:pt x="2210" y="3882"/>
                  </a:cubicBezTo>
                  <a:cubicBezTo>
                    <a:pt x="2224" y="3887"/>
                    <a:pt x="2235" y="3890"/>
                    <a:pt x="2249" y="3890"/>
                  </a:cubicBezTo>
                  <a:cubicBezTo>
                    <a:pt x="2273" y="3890"/>
                    <a:pt x="2297" y="3879"/>
                    <a:pt x="2318" y="3866"/>
                  </a:cubicBezTo>
                  <a:cubicBezTo>
                    <a:pt x="2440" y="3786"/>
                    <a:pt x="2537" y="3201"/>
                    <a:pt x="2600" y="2133"/>
                  </a:cubicBezTo>
                  <a:lnTo>
                    <a:pt x="2600" y="2105"/>
                  </a:lnTo>
                  <a:lnTo>
                    <a:pt x="2182" y="80"/>
                  </a:lnTo>
                  <a:cubicBezTo>
                    <a:pt x="2179" y="52"/>
                    <a:pt x="2158" y="28"/>
                    <a:pt x="2134" y="14"/>
                  </a:cubicBezTo>
                  <a:cubicBezTo>
                    <a:pt x="2119" y="5"/>
                    <a:pt x="2102" y="1"/>
                    <a:pt x="2085"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96;p60"/>
            <p:cNvSpPr/>
            <p:nvPr/>
          </p:nvSpPr>
          <p:spPr>
            <a:xfrm>
              <a:off x="1557662" y="1287250"/>
              <a:ext cx="94586" cy="72063"/>
            </a:xfrm>
            <a:custGeom>
              <a:avLst/>
              <a:gdLst/>
              <a:ahLst/>
              <a:cxnLst/>
              <a:rect l="l" t="t" r="r" b="b"/>
              <a:pathLst>
                <a:path w="1810" h="1379" extrusionOk="0">
                  <a:moveTo>
                    <a:pt x="1649" y="1"/>
                  </a:moveTo>
                  <a:cubicBezTo>
                    <a:pt x="1430" y="526"/>
                    <a:pt x="1127" y="731"/>
                    <a:pt x="888" y="804"/>
                  </a:cubicBezTo>
                  <a:cubicBezTo>
                    <a:pt x="797" y="832"/>
                    <a:pt x="703" y="846"/>
                    <a:pt x="605" y="846"/>
                  </a:cubicBezTo>
                  <a:cubicBezTo>
                    <a:pt x="414" y="846"/>
                    <a:pt x="209" y="794"/>
                    <a:pt x="0" y="690"/>
                  </a:cubicBezTo>
                  <a:lnTo>
                    <a:pt x="0" y="690"/>
                  </a:lnTo>
                  <a:cubicBezTo>
                    <a:pt x="49" y="842"/>
                    <a:pt x="90" y="989"/>
                    <a:pt x="119" y="1117"/>
                  </a:cubicBezTo>
                  <a:cubicBezTo>
                    <a:pt x="320" y="1250"/>
                    <a:pt x="560" y="1358"/>
                    <a:pt x="811" y="1375"/>
                  </a:cubicBezTo>
                  <a:cubicBezTo>
                    <a:pt x="828" y="1375"/>
                    <a:pt x="846" y="1379"/>
                    <a:pt x="863" y="1379"/>
                  </a:cubicBezTo>
                  <a:cubicBezTo>
                    <a:pt x="1235" y="1379"/>
                    <a:pt x="1562" y="1117"/>
                    <a:pt x="1810" y="777"/>
                  </a:cubicBezTo>
                  <a:lnTo>
                    <a:pt x="164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97;p60"/>
            <p:cNvSpPr/>
            <p:nvPr/>
          </p:nvSpPr>
          <p:spPr>
            <a:xfrm>
              <a:off x="1456179" y="1216807"/>
              <a:ext cx="48965" cy="48861"/>
            </a:xfrm>
            <a:custGeom>
              <a:avLst/>
              <a:gdLst/>
              <a:ahLst/>
              <a:cxnLst/>
              <a:rect l="l" t="t" r="r" b="b"/>
              <a:pathLst>
                <a:path w="937" h="935" extrusionOk="0">
                  <a:moveTo>
                    <a:pt x="149" y="0"/>
                  </a:moveTo>
                  <a:cubicBezTo>
                    <a:pt x="64" y="0"/>
                    <a:pt x="1" y="52"/>
                    <a:pt x="1" y="207"/>
                  </a:cubicBezTo>
                  <a:cubicBezTo>
                    <a:pt x="1" y="674"/>
                    <a:pt x="519" y="935"/>
                    <a:pt x="937" y="935"/>
                  </a:cubicBezTo>
                  <a:lnTo>
                    <a:pt x="571" y="207"/>
                  </a:lnTo>
                  <a:cubicBezTo>
                    <a:pt x="571" y="207"/>
                    <a:pt x="318" y="0"/>
                    <a:pt x="1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98;p60"/>
            <p:cNvSpPr/>
            <p:nvPr/>
          </p:nvSpPr>
          <p:spPr>
            <a:xfrm>
              <a:off x="1646186" y="1136435"/>
              <a:ext cx="29891" cy="75042"/>
            </a:xfrm>
            <a:custGeom>
              <a:avLst/>
              <a:gdLst/>
              <a:ahLst/>
              <a:cxnLst/>
              <a:rect l="l" t="t" r="r" b="b"/>
              <a:pathLst>
                <a:path w="572" h="1436" extrusionOk="0">
                  <a:moveTo>
                    <a:pt x="289" y="0"/>
                  </a:moveTo>
                  <a:cubicBezTo>
                    <a:pt x="153" y="0"/>
                    <a:pt x="0" y="239"/>
                    <a:pt x="0" y="239"/>
                  </a:cubicBezTo>
                  <a:lnTo>
                    <a:pt x="157" y="1436"/>
                  </a:lnTo>
                  <a:cubicBezTo>
                    <a:pt x="157" y="1436"/>
                    <a:pt x="571" y="914"/>
                    <a:pt x="467" y="292"/>
                  </a:cubicBezTo>
                  <a:cubicBezTo>
                    <a:pt x="431" y="72"/>
                    <a:pt x="363" y="0"/>
                    <a:pt x="28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99;p60"/>
            <p:cNvSpPr/>
            <p:nvPr/>
          </p:nvSpPr>
          <p:spPr>
            <a:xfrm>
              <a:off x="1640908" y="1131262"/>
              <a:ext cx="40604" cy="85336"/>
            </a:xfrm>
            <a:custGeom>
              <a:avLst/>
              <a:gdLst/>
              <a:ahLst/>
              <a:cxnLst/>
              <a:rect l="l" t="t" r="r" b="b"/>
              <a:pathLst>
                <a:path w="777" h="1633" extrusionOk="0">
                  <a:moveTo>
                    <a:pt x="386" y="198"/>
                  </a:moveTo>
                  <a:cubicBezTo>
                    <a:pt x="388" y="198"/>
                    <a:pt x="389" y="198"/>
                    <a:pt x="390" y="199"/>
                  </a:cubicBezTo>
                  <a:cubicBezTo>
                    <a:pt x="401" y="203"/>
                    <a:pt x="443" y="240"/>
                    <a:pt x="470" y="407"/>
                  </a:cubicBezTo>
                  <a:cubicBezTo>
                    <a:pt x="526" y="741"/>
                    <a:pt x="418" y="1044"/>
                    <a:pt x="321" y="1242"/>
                  </a:cubicBezTo>
                  <a:lnTo>
                    <a:pt x="206" y="362"/>
                  </a:lnTo>
                  <a:cubicBezTo>
                    <a:pt x="273" y="269"/>
                    <a:pt x="355" y="198"/>
                    <a:pt x="386" y="198"/>
                  </a:cubicBezTo>
                  <a:close/>
                  <a:moveTo>
                    <a:pt x="392" y="0"/>
                  </a:moveTo>
                  <a:cubicBezTo>
                    <a:pt x="210" y="0"/>
                    <a:pt x="51" y="234"/>
                    <a:pt x="18" y="286"/>
                  </a:cubicBezTo>
                  <a:cubicBezTo>
                    <a:pt x="4" y="307"/>
                    <a:pt x="0" y="328"/>
                    <a:pt x="4" y="352"/>
                  </a:cubicBezTo>
                  <a:lnTo>
                    <a:pt x="161" y="1545"/>
                  </a:lnTo>
                  <a:cubicBezTo>
                    <a:pt x="164" y="1587"/>
                    <a:pt x="192" y="1618"/>
                    <a:pt x="230" y="1629"/>
                  </a:cubicBezTo>
                  <a:cubicBezTo>
                    <a:pt x="241" y="1632"/>
                    <a:pt x="247" y="1632"/>
                    <a:pt x="258" y="1632"/>
                  </a:cubicBezTo>
                  <a:cubicBezTo>
                    <a:pt x="286" y="1632"/>
                    <a:pt x="318" y="1618"/>
                    <a:pt x="334" y="1594"/>
                  </a:cubicBezTo>
                  <a:cubicBezTo>
                    <a:pt x="352" y="1573"/>
                    <a:pt x="777" y="1034"/>
                    <a:pt x="668" y="373"/>
                  </a:cubicBezTo>
                  <a:cubicBezTo>
                    <a:pt x="655" y="293"/>
                    <a:pt x="613" y="42"/>
                    <a:pt x="432" y="4"/>
                  </a:cubicBezTo>
                  <a:cubicBezTo>
                    <a:pt x="419" y="1"/>
                    <a:pt x="405" y="0"/>
                    <a:pt x="392"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200;p60"/>
            <p:cNvSpPr/>
            <p:nvPr/>
          </p:nvSpPr>
          <p:spPr>
            <a:xfrm>
              <a:off x="1452573" y="1060818"/>
              <a:ext cx="210598" cy="265416"/>
            </a:xfrm>
            <a:custGeom>
              <a:avLst/>
              <a:gdLst/>
              <a:ahLst/>
              <a:cxnLst/>
              <a:rect l="l" t="t" r="r" b="b"/>
              <a:pathLst>
                <a:path w="4030" h="5079" extrusionOk="0">
                  <a:moveTo>
                    <a:pt x="1755" y="1"/>
                  </a:moveTo>
                  <a:cubicBezTo>
                    <a:pt x="1116" y="1"/>
                    <a:pt x="427" y="371"/>
                    <a:pt x="0" y="1689"/>
                  </a:cubicBezTo>
                  <a:cubicBezTo>
                    <a:pt x="0" y="1689"/>
                    <a:pt x="445" y="3547"/>
                    <a:pt x="1402" y="4459"/>
                  </a:cubicBezTo>
                  <a:cubicBezTo>
                    <a:pt x="1813" y="4853"/>
                    <a:pt x="2237" y="5079"/>
                    <a:pt x="2615" y="5079"/>
                  </a:cubicBezTo>
                  <a:cubicBezTo>
                    <a:pt x="3116" y="5079"/>
                    <a:pt x="3537" y="4682"/>
                    <a:pt x="3737" y="3753"/>
                  </a:cubicBezTo>
                  <a:cubicBezTo>
                    <a:pt x="4029" y="2402"/>
                    <a:pt x="3305" y="604"/>
                    <a:pt x="3305" y="604"/>
                  </a:cubicBezTo>
                  <a:cubicBezTo>
                    <a:pt x="3305" y="604"/>
                    <a:pt x="2571" y="1"/>
                    <a:pt x="17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201;p60"/>
            <p:cNvSpPr/>
            <p:nvPr/>
          </p:nvSpPr>
          <p:spPr>
            <a:xfrm>
              <a:off x="1447295" y="1055749"/>
              <a:ext cx="220945" cy="275711"/>
            </a:xfrm>
            <a:custGeom>
              <a:avLst/>
              <a:gdLst/>
              <a:ahLst/>
              <a:cxnLst/>
              <a:rect l="l" t="t" r="r" b="b"/>
              <a:pathLst>
                <a:path w="4228" h="5276" extrusionOk="0">
                  <a:moveTo>
                    <a:pt x="1851" y="198"/>
                  </a:moveTo>
                  <a:cubicBezTo>
                    <a:pt x="2553" y="198"/>
                    <a:pt x="3202" y="673"/>
                    <a:pt x="3323" y="763"/>
                  </a:cubicBezTo>
                  <a:cubicBezTo>
                    <a:pt x="3406" y="983"/>
                    <a:pt x="4005" y="2608"/>
                    <a:pt x="3740" y="3829"/>
                  </a:cubicBezTo>
                  <a:cubicBezTo>
                    <a:pt x="3594" y="4508"/>
                    <a:pt x="3316" y="4928"/>
                    <a:pt x="2944" y="5043"/>
                  </a:cubicBezTo>
                  <a:cubicBezTo>
                    <a:pt x="2871" y="5065"/>
                    <a:pt x="2794" y="5076"/>
                    <a:pt x="2714" y="5076"/>
                  </a:cubicBezTo>
                  <a:cubicBezTo>
                    <a:pt x="2373" y="5076"/>
                    <a:pt x="1976" y="4873"/>
                    <a:pt x="1569" y="4487"/>
                  </a:cubicBezTo>
                  <a:cubicBezTo>
                    <a:pt x="707" y="3662"/>
                    <a:pt x="261" y="2019"/>
                    <a:pt x="202" y="1790"/>
                  </a:cubicBezTo>
                  <a:cubicBezTo>
                    <a:pt x="487" y="930"/>
                    <a:pt x="908" y="416"/>
                    <a:pt x="1458" y="252"/>
                  </a:cubicBezTo>
                  <a:cubicBezTo>
                    <a:pt x="1589" y="214"/>
                    <a:pt x="1721" y="198"/>
                    <a:pt x="1851" y="198"/>
                  </a:cubicBezTo>
                  <a:close/>
                  <a:moveTo>
                    <a:pt x="1859" y="1"/>
                  </a:moveTo>
                  <a:cubicBezTo>
                    <a:pt x="1708" y="1"/>
                    <a:pt x="1555" y="20"/>
                    <a:pt x="1402" y="65"/>
                  </a:cubicBezTo>
                  <a:cubicBezTo>
                    <a:pt x="779" y="245"/>
                    <a:pt x="310" y="816"/>
                    <a:pt x="4" y="1755"/>
                  </a:cubicBezTo>
                  <a:cubicBezTo>
                    <a:pt x="0" y="1773"/>
                    <a:pt x="0" y="1794"/>
                    <a:pt x="4" y="1811"/>
                  </a:cubicBezTo>
                  <a:cubicBezTo>
                    <a:pt x="21" y="1887"/>
                    <a:pt x="466" y="3704"/>
                    <a:pt x="1434" y="4629"/>
                  </a:cubicBezTo>
                  <a:cubicBezTo>
                    <a:pt x="1876" y="5054"/>
                    <a:pt x="2321" y="5276"/>
                    <a:pt x="2717" y="5276"/>
                  </a:cubicBezTo>
                  <a:cubicBezTo>
                    <a:pt x="2815" y="5276"/>
                    <a:pt x="2909" y="5262"/>
                    <a:pt x="3000" y="5234"/>
                  </a:cubicBezTo>
                  <a:cubicBezTo>
                    <a:pt x="3313" y="5137"/>
                    <a:pt x="3730" y="4824"/>
                    <a:pt x="3935" y="3871"/>
                  </a:cubicBezTo>
                  <a:cubicBezTo>
                    <a:pt x="4227" y="2507"/>
                    <a:pt x="3528" y="739"/>
                    <a:pt x="3497" y="667"/>
                  </a:cubicBezTo>
                  <a:cubicBezTo>
                    <a:pt x="3490" y="649"/>
                    <a:pt x="3483" y="638"/>
                    <a:pt x="3469" y="625"/>
                  </a:cubicBezTo>
                  <a:cubicBezTo>
                    <a:pt x="3434" y="595"/>
                    <a:pt x="2695" y="1"/>
                    <a:pt x="1859"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202;p60"/>
            <p:cNvSpPr/>
            <p:nvPr/>
          </p:nvSpPr>
          <p:spPr>
            <a:xfrm>
              <a:off x="1541254" y="1066149"/>
              <a:ext cx="115385" cy="254964"/>
            </a:xfrm>
            <a:custGeom>
              <a:avLst/>
              <a:gdLst/>
              <a:ahLst/>
              <a:cxnLst/>
              <a:rect l="l" t="t" r="r" b="b"/>
              <a:pathLst>
                <a:path w="2208" h="4879" extrusionOk="0">
                  <a:moveTo>
                    <a:pt x="1" y="1"/>
                  </a:moveTo>
                  <a:lnTo>
                    <a:pt x="328" y="815"/>
                  </a:lnTo>
                  <a:cubicBezTo>
                    <a:pt x="328" y="815"/>
                    <a:pt x="367" y="805"/>
                    <a:pt x="433" y="805"/>
                  </a:cubicBezTo>
                  <a:cubicBezTo>
                    <a:pt x="613" y="805"/>
                    <a:pt x="982" y="874"/>
                    <a:pt x="1218" y="1379"/>
                  </a:cubicBezTo>
                  <a:cubicBezTo>
                    <a:pt x="1539" y="2067"/>
                    <a:pt x="1862" y="3080"/>
                    <a:pt x="1678" y="3859"/>
                  </a:cubicBezTo>
                  <a:cubicBezTo>
                    <a:pt x="1525" y="4507"/>
                    <a:pt x="1184" y="4775"/>
                    <a:pt x="680" y="4847"/>
                  </a:cubicBezTo>
                  <a:cubicBezTo>
                    <a:pt x="763" y="4868"/>
                    <a:pt x="839" y="4879"/>
                    <a:pt x="916" y="4879"/>
                  </a:cubicBezTo>
                  <a:cubicBezTo>
                    <a:pt x="996" y="4879"/>
                    <a:pt x="1072" y="4868"/>
                    <a:pt x="1146" y="4844"/>
                  </a:cubicBezTo>
                  <a:cubicBezTo>
                    <a:pt x="1518" y="4729"/>
                    <a:pt x="1796" y="4309"/>
                    <a:pt x="1942" y="3630"/>
                  </a:cubicBezTo>
                  <a:cubicBezTo>
                    <a:pt x="2207" y="2409"/>
                    <a:pt x="1608" y="784"/>
                    <a:pt x="1525" y="564"/>
                  </a:cubicBezTo>
                  <a:cubicBezTo>
                    <a:pt x="1406" y="474"/>
                    <a:pt x="756" y="1"/>
                    <a:pt x="5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203;p60"/>
            <p:cNvSpPr/>
            <p:nvPr/>
          </p:nvSpPr>
          <p:spPr>
            <a:xfrm>
              <a:off x="1529444" y="1193291"/>
              <a:ext cx="18604" cy="20903"/>
            </a:xfrm>
            <a:custGeom>
              <a:avLst/>
              <a:gdLst/>
              <a:ahLst/>
              <a:cxnLst/>
              <a:rect l="l" t="t" r="r" b="b"/>
              <a:pathLst>
                <a:path w="356" h="400" extrusionOk="0">
                  <a:moveTo>
                    <a:pt x="124" y="0"/>
                  </a:moveTo>
                  <a:cubicBezTo>
                    <a:pt x="109" y="0"/>
                    <a:pt x="94" y="3"/>
                    <a:pt x="81" y="10"/>
                  </a:cubicBezTo>
                  <a:cubicBezTo>
                    <a:pt x="12" y="45"/>
                    <a:pt x="1" y="160"/>
                    <a:pt x="57" y="264"/>
                  </a:cubicBezTo>
                  <a:cubicBezTo>
                    <a:pt x="101" y="347"/>
                    <a:pt x="172" y="400"/>
                    <a:pt x="232" y="400"/>
                  </a:cubicBezTo>
                  <a:cubicBezTo>
                    <a:pt x="247" y="400"/>
                    <a:pt x="262" y="396"/>
                    <a:pt x="275" y="389"/>
                  </a:cubicBezTo>
                  <a:cubicBezTo>
                    <a:pt x="346" y="355"/>
                    <a:pt x="356" y="240"/>
                    <a:pt x="300" y="135"/>
                  </a:cubicBezTo>
                  <a:cubicBezTo>
                    <a:pt x="256" y="52"/>
                    <a:pt x="184" y="0"/>
                    <a:pt x="124"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204;p60"/>
            <p:cNvSpPr/>
            <p:nvPr/>
          </p:nvSpPr>
          <p:spPr>
            <a:xfrm>
              <a:off x="1583477" y="1175367"/>
              <a:ext cx="17663" cy="21687"/>
            </a:xfrm>
            <a:custGeom>
              <a:avLst/>
              <a:gdLst/>
              <a:ahLst/>
              <a:cxnLst/>
              <a:rect l="l" t="t" r="r" b="b"/>
              <a:pathLst>
                <a:path w="338" h="415" extrusionOk="0">
                  <a:moveTo>
                    <a:pt x="128" y="1"/>
                  </a:moveTo>
                  <a:cubicBezTo>
                    <a:pt x="118" y="1"/>
                    <a:pt x="107" y="2"/>
                    <a:pt x="97" y="6"/>
                  </a:cubicBezTo>
                  <a:cubicBezTo>
                    <a:pt x="28" y="33"/>
                    <a:pt x="0" y="141"/>
                    <a:pt x="42" y="252"/>
                  </a:cubicBezTo>
                  <a:cubicBezTo>
                    <a:pt x="75" y="349"/>
                    <a:pt x="147" y="414"/>
                    <a:pt x="211" y="414"/>
                  </a:cubicBezTo>
                  <a:cubicBezTo>
                    <a:pt x="221" y="414"/>
                    <a:pt x="231" y="412"/>
                    <a:pt x="240" y="409"/>
                  </a:cubicBezTo>
                  <a:cubicBezTo>
                    <a:pt x="314" y="385"/>
                    <a:pt x="338" y="273"/>
                    <a:pt x="299" y="162"/>
                  </a:cubicBezTo>
                  <a:cubicBezTo>
                    <a:pt x="266" y="66"/>
                    <a:pt x="194" y="1"/>
                    <a:pt x="128"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205;p60"/>
            <p:cNvSpPr/>
            <p:nvPr/>
          </p:nvSpPr>
          <p:spPr>
            <a:xfrm>
              <a:off x="1557297" y="1146468"/>
              <a:ext cx="48547" cy="92496"/>
            </a:xfrm>
            <a:custGeom>
              <a:avLst/>
              <a:gdLst/>
              <a:ahLst/>
              <a:cxnLst/>
              <a:rect l="l" t="t" r="r" b="b"/>
              <a:pathLst>
                <a:path w="929" h="1770" extrusionOk="0">
                  <a:moveTo>
                    <a:pt x="621" y="0"/>
                  </a:moveTo>
                  <a:cubicBezTo>
                    <a:pt x="527" y="0"/>
                    <a:pt x="416" y="28"/>
                    <a:pt x="303" y="116"/>
                  </a:cubicBezTo>
                  <a:cubicBezTo>
                    <a:pt x="0" y="350"/>
                    <a:pt x="460" y="1341"/>
                    <a:pt x="536" y="1502"/>
                  </a:cubicBezTo>
                  <a:cubicBezTo>
                    <a:pt x="536" y="1526"/>
                    <a:pt x="526" y="1598"/>
                    <a:pt x="470" y="1640"/>
                  </a:cubicBezTo>
                  <a:cubicBezTo>
                    <a:pt x="440" y="1660"/>
                    <a:pt x="401" y="1670"/>
                    <a:pt x="354" y="1670"/>
                  </a:cubicBezTo>
                  <a:cubicBezTo>
                    <a:pt x="301" y="1670"/>
                    <a:pt x="237" y="1657"/>
                    <a:pt x="164" y="1630"/>
                  </a:cubicBezTo>
                  <a:cubicBezTo>
                    <a:pt x="160" y="1629"/>
                    <a:pt x="155" y="1628"/>
                    <a:pt x="151" y="1628"/>
                  </a:cubicBezTo>
                  <a:cubicBezTo>
                    <a:pt x="129" y="1628"/>
                    <a:pt x="107" y="1641"/>
                    <a:pt x="101" y="1661"/>
                  </a:cubicBezTo>
                  <a:cubicBezTo>
                    <a:pt x="91" y="1686"/>
                    <a:pt x="105" y="1717"/>
                    <a:pt x="129" y="1724"/>
                  </a:cubicBezTo>
                  <a:cubicBezTo>
                    <a:pt x="216" y="1755"/>
                    <a:pt x="289" y="1770"/>
                    <a:pt x="355" y="1770"/>
                  </a:cubicBezTo>
                  <a:cubicBezTo>
                    <a:pt x="425" y="1770"/>
                    <a:pt x="481" y="1752"/>
                    <a:pt x="529" y="1720"/>
                  </a:cubicBezTo>
                  <a:cubicBezTo>
                    <a:pt x="637" y="1640"/>
                    <a:pt x="637" y="1494"/>
                    <a:pt x="637" y="1487"/>
                  </a:cubicBezTo>
                  <a:cubicBezTo>
                    <a:pt x="637" y="1481"/>
                    <a:pt x="633" y="1473"/>
                    <a:pt x="630" y="1470"/>
                  </a:cubicBezTo>
                  <a:cubicBezTo>
                    <a:pt x="428" y="1052"/>
                    <a:pt x="177" y="339"/>
                    <a:pt x="362" y="196"/>
                  </a:cubicBezTo>
                  <a:cubicBezTo>
                    <a:pt x="457" y="122"/>
                    <a:pt x="548" y="99"/>
                    <a:pt x="625" y="99"/>
                  </a:cubicBezTo>
                  <a:cubicBezTo>
                    <a:pt x="749" y="99"/>
                    <a:pt x="836" y="161"/>
                    <a:pt x="842" y="166"/>
                  </a:cubicBezTo>
                  <a:cubicBezTo>
                    <a:pt x="850" y="171"/>
                    <a:pt x="860" y="174"/>
                    <a:pt x="870" y="174"/>
                  </a:cubicBezTo>
                  <a:cubicBezTo>
                    <a:pt x="886" y="174"/>
                    <a:pt x="901" y="167"/>
                    <a:pt x="911" y="155"/>
                  </a:cubicBezTo>
                  <a:cubicBezTo>
                    <a:pt x="929" y="134"/>
                    <a:pt x="922" y="103"/>
                    <a:pt x="901" y="85"/>
                  </a:cubicBezTo>
                  <a:cubicBezTo>
                    <a:pt x="899" y="83"/>
                    <a:pt x="784" y="0"/>
                    <a:pt x="621"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206;p60"/>
            <p:cNvSpPr/>
            <p:nvPr/>
          </p:nvSpPr>
          <p:spPr>
            <a:xfrm>
              <a:off x="1558394" y="1249938"/>
              <a:ext cx="47450" cy="21373"/>
            </a:xfrm>
            <a:custGeom>
              <a:avLst/>
              <a:gdLst/>
              <a:ahLst/>
              <a:cxnLst/>
              <a:rect l="l" t="t" r="r" b="b"/>
              <a:pathLst>
                <a:path w="908" h="409" extrusionOk="0">
                  <a:moveTo>
                    <a:pt x="853" y="1"/>
                  </a:moveTo>
                  <a:cubicBezTo>
                    <a:pt x="834" y="1"/>
                    <a:pt x="815" y="11"/>
                    <a:pt x="807" y="29"/>
                  </a:cubicBezTo>
                  <a:cubicBezTo>
                    <a:pt x="804" y="33"/>
                    <a:pt x="707" y="238"/>
                    <a:pt x="505" y="294"/>
                  </a:cubicBezTo>
                  <a:cubicBezTo>
                    <a:pt x="471" y="304"/>
                    <a:pt x="437" y="309"/>
                    <a:pt x="401" y="309"/>
                  </a:cubicBezTo>
                  <a:cubicBezTo>
                    <a:pt x="303" y="309"/>
                    <a:pt x="196" y="271"/>
                    <a:pt x="84" y="200"/>
                  </a:cubicBezTo>
                  <a:cubicBezTo>
                    <a:pt x="76" y="195"/>
                    <a:pt x="66" y="192"/>
                    <a:pt x="57" y="192"/>
                  </a:cubicBezTo>
                  <a:cubicBezTo>
                    <a:pt x="41" y="192"/>
                    <a:pt x="24" y="199"/>
                    <a:pt x="14" y="214"/>
                  </a:cubicBezTo>
                  <a:cubicBezTo>
                    <a:pt x="0" y="238"/>
                    <a:pt x="7" y="266"/>
                    <a:pt x="31" y="283"/>
                  </a:cubicBezTo>
                  <a:cubicBezTo>
                    <a:pt x="160" y="367"/>
                    <a:pt x="285" y="408"/>
                    <a:pt x="404" y="408"/>
                  </a:cubicBezTo>
                  <a:cubicBezTo>
                    <a:pt x="445" y="408"/>
                    <a:pt x="490" y="402"/>
                    <a:pt x="532" y="391"/>
                  </a:cubicBezTo>
                  <a:cubicBezTo>
                    <a:pt x="776" y="322"/>
                    <a:pt x="890" y="82"/>
                    <a:pt x="895" y="71"/>
                  </a:cubicBezTo>
                  <a:cubicBezTo>
                    <a:pt x="908" y="47"/>
                    <a:pt x="898" y="19"/>
                    <a:pt x="874" y="5"/>
                  </a:cubicBezTo>
                  <a:cubicBezTo>
                    <a:pt x="867" y="2"/>
                    <a:pt x="860" y="1"/>
                    <a:pt x="853"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207;p60"/>
            <p:cNvSpPr/>
            <p:nvPr/>
          </p:nvSpPr>
          <p:spPr>
            <a:xfrm>
              <a:off x="1498716" y="1158853"/>
              <a:ext cx="44053" cy="35013"/>
            </a:xfrm>
            <a:custGeom>
              <a:avLst/>
              <a:gdLst/>
              <a:ahLst/>
              <a:cxnLst/>
              <a:rect l="l" t="t" r="r" b="b"/>
              <a:pathLst>
                <a:path w="843" h="670" extrusionOk="0">
                  <a:moveTo>
                    <a:pt x="499" y="1"/>
                  </a:moveTo>
                  <a:cubicBezTo>
                    <a:pt x="467" y="1"/>
                    <a:pt x="434" y="5"/>
                    <a:pt x="401" y="15"/>
                  </a:cubicBezTo>
                  <a:cubicBezTo>
                    <a:pt x="220" y="67"/>
                    <a:pt x="91" y="266"/>
                    <a:pt x="8" y="607"/>
                  </a:cubicBezTo>
                  <a:cubicBezTo>
                    <a:pt x="1" y="635"/>
                    <a:pt x="18" y="659"/>
                    <a:pt x="43" y="666"/>
                  </a:cubicBezTo>
                  <a:cubicBezTo>
                    <a:pt x="49" y="666"/>
                    <a:pt x="53" y="669"/>
                    <a:pt x="57" y="669"/>
                  </a:cubicBezTo>
                  <a:cubicBezTo>
                    <a:pt x="78" y="669"/>
                    <a:pt x="99" y="652"/>
                    <a:pt x="105" y="631"/>
                  </a:cubicBezTo>
                  <a:cubicBezTo>
                    <a:pt x="175" y="332"/>
                    <a:pt x="286" y="151"/>
                    <a:pt x="429" y="109"/>
                  </a:cubicBezTo>
                  <a:cubicBezTo>
                    <a:pt x="451" y="102"/>
                    <a:pt x="474" y="99"/>
                    <a:pt x="496" y="99"/>
                  </a:cubicBezTo>
                  <a:cubicBezTo>
                    <a:pt x="631" y="99"/>
                    <a:pt x="752" y="210"/>
                    <a:pt x="752" y="210"/>
                  </a:cubicBezTo>
                  <a:cubicBezTo>
                    <a:pt x="762" y="218"/>
                    <a:pt x="775" y="223"/>
                    <a:pt x="787" y="223"/>
                  </a:cubicBezTo>
                  <a:cubicBezTo>
                    <a:pt x="800" y="223"/>
                    <a:pt x="813" y="218"/>
                    <a:pt x="822" y="207"/>
                  </a:cubicBezTo>
                  <a:cubicBezTo>
                    <a:pt x="843" y="189"/>
                    <a:pt x="839" y="158"/>
                    <a:pt x="818" y="137"/>
                  </a:cubicBezTo>
                  <a:cubicBezTo>
                    <a:pt x="813" y="131"/>
                    <a:pt x="673" y="1"/>
                    <a:pt x="499"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208;p60"/>
            <p:cNvSpPr/>
            <p:nvPr/>
          </p:nvSpPr>
          <p:spPr>
            <a:xfrm>
              <a:off x="1388401" y="1028262"/>
              <a:ext cx="295986" cy="252351"/>
            </a:xfrm>
            <a:custGeom>
              <a:avLst/>
              <a:gdLst/>
              <a:ahLst/>
              <a:cxnLst/>
              <a:rect l="l" t="t" r="r" b="b"/>
              <a:pathLst>
                <a:path w="5664" h="4829" extrusionOk="0">
                  <a:moveTo>
                    <a:pt x="2418" y="0"/>
                  </a:moveTo>
                  <a:cubicBezTo>
                    <a:pt x="1163" y="0"/>
                    <a:pt x="988" y="1099"/>
                    <a:pt x="988" y="2153"/>
                  </a:cubicBezTo>
                  <a:cubicBezTo>
                    <a:pt x="988" y="3297"/>
                    <a:pt x="0" y="4647"/>
                    <a:pt x="675" y="4804"/>
                  </a:cubicBezTo>
                  <a:cubicBezTo>
                    <a:pt x="749" y="4821"/>
                    <a:pt x="817" y="4828"/>
                    <a:pt x="882" y="4828"/>
                  </a:cubicBezTo>
                  <a:cubicBezTo>
                    <a:pt x="1404" y="4828"/>
                    <a:pt x="1611" y="4334"/>
                    <a:pt x="1611" y="4334"/>
                  </a:cubicBezTo>
                  <a:cubicBezTo>
                    <a:pt x="1611" y="4334"/>
                    <a:pt x="2338" y="3141"/>
                    <a:pt x="2338" y="2309"/>
                  </a:cubicBezTo>
                  <a:cubicBezTo>
                    <a:pt x="2338" y="1602"/>
                    <a:pt x="2991" y="1549"/>
                    <a:pt x="3187" y="1549"/>
                  </a:cubicBezTo>
                  <a:cubicBezTo>
                    <a:pt x="3222" y="1549"/>
                    <a:pt x="3242" y="1551"/>
                    <a:pt x="3242" y="1551"/>
                  </a:cubicBezTo>
                  <a:cubicBezTo>
                    <a:pt x="3242" y="1551"/>
                    <a:pt x="3246" y="1548"/>
                    <a:pt x="3253" y="1540"/>
                  </a:cubicBezTo>
                  <a:cubicBezTo>
                    <a:pt x="3287" y="1497"/>
                    <a:pt x="3439" y="1322"/>
                    <a:pt x="3655" y="1322"/>
                  </a:cubicBezTo>
                  <a:cubicBezTo>
                    <a:pt x="3752" y="1322"/>
                    <a:pt x="3863" y="1357"/>
                    <a:pt x="3981" y="1456"/>
                  </a:cubicBezTo>
                  <a:cubicBezTo>
                    <a:pt x="4394" y="1811"/>
                    <a:pt x="4440" y="2226"/>
                    <a:pt x="4777" y="2333"/>
                  </a:cubicBezTo>
                  <a:cubicBezTo>
                    <a:pt x="4807" y="2343"/>
                    <a:pt x="4839" y="2347"/>
                    <a:pt x="4872" y="2347"/>
                  </a:cubicBezTo>
                  <a:cubicBezTo>
                    <a:pt x="5208" y="2347"/>
                    <a:pt x="5664" y="1902"/>
                    <a:pt x="5664" y="1902"/>
                  </a:cubicBezTo>
                  <a:cubicBezTo>
                    <a:pt x="5664" y="1902"/>
                    <a:pt x="5160" y="1168"/>
                    <a:pt x="4561" y="646"/>
                  </a:cubicBezTo>
                  <a:cubicBezTo>
                    <a:pt x="4158" y="295"/>
                    <a:pt x="3810" y="200"/>
                    <a:pt x="3576" y="200"/>
                  </a:cubicBezTo>
                  <a:cubicBezTo>
                    <a:pt x="3487" y="200"/>
                    <a:pt x="3414" y="214"/>
                    <a:pt x="3361" y="232"/>
                  </a:cubicBezTo>
                  <a:cubicBezTo>
                    <a:pt x="3229" y="135"/>
                    <a:pt x="3034" y="61"/>
                    <a:pt x="2752" y="24"/>
                  </a:cubicBezTo>
                  <a:cubicBezTo>
                    <a:pt x="2633" y="8"/>
                    <a:pt x="2522" y="0"/>
                    <a:pt x="2418"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209;p60"/>
            <p:cNvSpPr/>
            <p:nvPr/>
          </p:nvSpPr>
          <p:spPr>
            <a:xfrm>
              <a:off x="1422734" y="1064842"/>
              <a:ext cx="140416" cy="183372"/>
            </a:xfrm>
            <a:custGeom>
              <a:avLst/>
              <a:gdLst/>
              <a:ahLst/>
              <a:cxnLst/>
              <a:rect l="l" t="t" r="r" b="b"/>
              <a:pathLst>
                <a:path w="2687" h="3509" extrusionOk="0">
                  <a:moveTo>
                    <a:pt x="2038" y="1"/>
                  </a:moveTo>
                  <a:cubicBezTo>
                    <a:pt x="1839" y="1"/>
                    <a:pt x="1616" y="69"/>
                    <a:pt x="1403" y="284"/>
                  </a:cubicBezTo>
                  <a:cubicBezTo>
                    <a:pt x="996" y="687"/>
                    <a:pt x="905" y="1349"/>
                    <a:pt x="825" y="1925"/>
                  </a:cubicBezTo>
                  <a:cubicBezTo>
                    <a:pt x="790" y="2184"/>
                    <a:pt x="756" y="2423"/>
                    <a:pt x="700" y="2629"/>
                  </a:cubicBezTo>
                  <a:cubicBezTo>
                    <a:pt x="522" y="3279"/>
                    <a:pt x="63" y="3404"/>
                    <a:pt x="42" y="3411"/>
                  </a:cubicBezTo>
                  <a:cubicBezTo>
                    <a:pt x="18" y="3418"/>
                    <a:pt x="0" y="3443"/>
                    <a:pt x="8" y="3470"/>
                  </a:cubicBezTo>
                  <a:cubicBezTo>
                    <a:pt x="14" y="3491"/>
                    <a:pt x="35" y="3509"/>
                    <a:pt x="56" y="3509"/>
                  </a:cubicBezTo>
                  <a:cubicBezTo>
                    <a:pt x="60" y="3509"/>
                    <a:pt x="63" y="3509"/>
                    <a:pt x="67" y="3505"/>
                  </a:cubicBezTo>
                  <a:cubicBezTo>
                    <a:pt x="91" y="3502"/>
                    <a:pt x="599" y="3366"/>
                    <a:pt x="794" y="2656"/>
                  </a:cubicBezTo>
                  <a:cubicBezTo>
                    <a:pt x="853" y="2441"/>
                    <a:pt x="888" y="2197"/>
                    <a:pt x="923" y="1940"/>
                  </a:cubicBezTo>
                  <a:cubicBezTo>
                    <a:pt x="1002" y="1376"/>
                    <a:pt x="1090" y="736"/>
                    <a:pt x="1472" y="353"/>
                  </a:cubicBezTo>
                  <a:cubicBezTo>
                    <a:pt x="1666" y="160"/>
                    <a:pt x="1866" y="98"/>
                    <a:pt x="2043" y="98"/>
                  </a:cubicBezTo>
                  <a:cubicBezTo>
                    <a:pt x="2348" y="98"/>
                    <a:pt x="2584" y="281"/>
                    <a:pt x="2600" y="294"/>
                  </a:cubicBezTo>
                  <a:cubicBezTo>
                    <a:pt x="2609" y="302"/>
                    <a:pt x="2620" y="305"/>
                    <a:pt x="2631" y="305"/>
                  </a:cubicBezTo>
                  <a:cubicBezTo>
                    <a:pt x="2645" y="305"/>
                    <a:pt x="2659" y="299"/>
                    <a:pt x="2669" y="287"/>
                  </a:cubicBezTo>
                  <a:cubicBezTo>
                    <a:pt x="2686" y="266"/>
                    <a:pt x="2683" y="235"/>
                    <a:pt x="2662" y="217"/>
                  </a:cubicBezTo>
                  <a:cubicBezTo>
                    <a:pt x="2658" y="213"/>
                    <a:pt x="2386" y="1"/>
                    <a:pt x="2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210;p60"/>
            <p:cNvSpPr/>
            <p:nvPr/>
          </p:nvSpPr>
          <p:spPr>
            <a:xfrm>
              <a:off x="1429476" y="1052719"/>
              <a:ext cx="110577" cy="139684"/>
            </a:xfrm>
            <a:custGeom>
              <a:avLst/>
              <a:gdLst/>
              <a:ahLst/>
              <a:cxnLst/>
              <a:rect l="l" t="t" r="r" b="b"/>
              <a:pathLst>
                <a:path w="2116" h="2673" extrusionOk="0">
                  <a:moveTo>
                    <a:pt x="1414" y="0"/>
                  </a:moveTo>
                  <a:cubicBezTo>
                    <a:pt x="1155" y="0"/>
                    <a:pt x="842" y="104"/>
                    <a:pt x="505" y="442"/>
                  </a:cubicBezTo>
                  <a:cubicBezTo>
                    <a:pt x="38" y="908"/>
                    <a:pt x="38" y="1260"/>
                    <a:pt x="42" y="1796"/>
                  </a:cubicBezTo>
                  <a:cubicBezTo>
                    <a:pt x="42" y="2029"/>
                    <a:pt x="42" y="2294"/>
                    <a:pt x="4" y="2617"/>
                  </a:cubicBezTo>
                  <a:cubicBezTo>
                    <a:pt x="1" y="2645"/>
                    <a:pt x="22" y="2669"/>
                    <a:pt x="46" y="2673"/>
                  </a:cubicBezTo>
                  <a:lnTo>
                    <a:pt x="52" y="2673"/>
                  </a:lnTo>
                  <a:cubicBezTo>
                    <a:pt x="77" y="2673"/>
                    <a:pt x="98" y="2652"/>
                    <a:pt x="101" y="2628"/>
                  </a:cubicBezTo>
                  <a:cubicBezTo>
                    <a:pt x="139" y="2297"/>
                    <a:pt x="139" y="2029"/>
                    <a:pt x="139" y="1796"/>
                  </a:cubicBezTo>
                  <a:cubicBezTo>
                    <a:pt x="139" y="1267"/>
                    <a:pt x="139" y="947"/>
                    <a:pt x="574" y="512"/>
                  </a:cubicBezTo>
                  <a:cubicBezTo>
                    <a:pt x="893" y="193"/>
                    <a:pt x="1184" y="96"/>
                    <a:pt x="1421" y="96"/>
                  </a:cubicBezTo>
                  <a:cubicBezTo>
                    <a:pt x="1778" y="96"/>
                    <a:pt x="2012" y="318"/>
                    <a:pt x="2029" y="335"/>
                  </a:cubicBezTo>
                  <a:cubicBezTo>
                    <a:pt x="2038" y="343"/>
                    <a:pt x="2050" y="348"/>
                    <a:pt x="2062" y="348"/>
                  </a:cubicBezTo>
                  <a:cubicBezTo>
                    <a:pt x="2075" y="348"/>
                    <a:pt x="2088" y="343"/>
                    <a:pt x="2098" y="335"/>
                  </a:cubicBezTo>
                  <a:cubicBezTo>
                    <a:pt x="2116" y="314"/>
                    <a:pt x="2116" y="282"/>
                    <a:pt x="2098" y="265"/>
                  </a:cubicBezTo>
                  <a:cubicBezTo>
                    <a:pt x="2094" y="261"/>
                    <a:pt x="1823" y="0"/>
                    <a:pt x="14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211;p60"/>
            <p:cNvSpPr/>
            <p:nvPr/>
          </p:nvSpPr>
          <p:spPr>
            <a:xfrm>
              <a:off x="1573653" y="1053398"/>
              <a:ext cx="94586" cy="57013"/>
            </a:xfrm>
            <a:custGeom>
              <a:avLst/>
              <a:gdLst/>
              <a:ahLst/>
              <a:cxnLst/>
              <a:rect l="l" t="t" r="r" b="b"/>
              <a:pathLst>
                <a:path w="1810" h="1091" extrusionOk="0">
                  <a:moveTo>
                    <a:pt x="586" y="1"/>
                  </a:moveTo>
                  <a:cubicBezTo>
                    <a:pt x="282" y="1"/>
                    <a:pt x="49" y="109"/>
                    <a:pt x="35" y="116"/>
                  </a:cubicBezTo>
                  <a:cubicBezTo>
                    <a:pt x="11" y="127"/>
                    <a:pt x="1" y="158"/>
                    <a:pt x="11" y="182"/>
                  </a:cubicBezTo>
                  <a:cubicBezTo>
                    <a:pt x="20" y="199"/>
                    <a:pt x="37" y="209"/>
                    <a:pt x="54" y="209"/>
                  </a:cubicBezTo>
                  <a:cubicBezTo>
                    <a:pt x="61" y="209"/>
                    <a:pt x="69" y="207"/>
                    <a:pt x="77" y="203"/>
                  </a:cubicBezTo>
                  <a:cubicBezTo>
                    <a:pt x="82" y="203"/>
                    <a:pt x="304" y="101"/>
                    <a:pt x="590" y="101"/>
                  </a:cubicBezTo>
                  <a:cubicBezTo>
                    <a:pt x="717" y="101"/>
                    <a:pt x="856" y="121"/>
                    <a:pt x="995" y="179"/>
                  </a:cubicBezTo>
                  <a:cubicBezTo>
                    <a:pt x="1312" y="311"/>
                    <a:pt x="1549" y="607"/>
                    <a:pt x="1705" y="1056"/>
                  </a:cubicBezTo>
                  <a:cubicBezTo>
                    <a:pt x="1712" y="1077"/>
                    <a:pt x="1733" y="1091"/>
                    <a:pt x="1754" y="1091"/>
                  </a:cubicBezTo>
                  <a:cubicBezTo>
                    <a:pt x="1757" y="1091"/>
                    <a:pt x="1764" y="1087"/>
                    <a:pt x="1767" y="1087"/>
                  </a:cubicBezTo>
                  <a:cubicBezTo>
                    <a:pt x="1796" y="1077"/>
                    <a:pt x="1809" y="1049"/>
                    <a:pt x="1799" y="1025"/>
                  </a:cubicBezTo>
                  <a:cubicBezTo>
                    <a:pt x="1632" y="548"/>
                    <a:pt x="1375" y="232"/>
                    <a:pt x="1033" y="89"/>
                  </a:cubicBezTo>
                  <a:cubicBezTo>
                    <a:pt x="879" y="23"/>
                    <a:pt x="725" y="1"/>
                    <a:pt x="5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212;p60"/>
            <p:cNvSpPr/>
            <p:nvPr/>
          </p:nvSpPr>
          <p:spPr>
            <a:xfrm>
              <a:off x="1478336" y="1528784"/>
              <a:ext cx="2945442" cy="2109165"/>
            </a:xfrm>
            <a:custGeom>
              <a:avLst/>
              <a:gdLst/>
              <a:ahLst/>
              <a:cxnLst/>
              <a:rect l="l" t="t" r="r" b="b"/>
              <a:pathLst>
                <a:path w="56364" h="40361" extrusionOk="0">
                  <a:moveTo>
                    <a:pt x="8827" y="1"/>
                  </a:moveTo>
                  <a:cubicBezTo>
                    <a:pt x="8530" y="1"/>
                    <a:pt x="8240" y="96"/>
                    <a:pt x="8000" y="270"/>
                  </a:cubicBezTo>
                  <a:cubicBezTo>
                    <a:pt x="7933" y="315"/>
                    <a:pt x="7885" y="378"/>
                    <a:pt x="7843" y="448"/>
                  </a:cubicBezTo>
                  <a:lnTo>
                    <a:pt x="6566" y="2658"/>
                  </a:lnTo>
                  <a:cubicBezTo>
                    <a:pt x="6456" y="2851"/>
                    <a:pt x="6250" y="2966"/>
                    <a:pt x="6031" y="2966"/>
                  </a:cubicBezTo>
                  <a:cubicBezTo>
                    <a:pt x="6002" y="2966"/>
                    <a:pt x="5973" y="2964"/>
                    <a:pt x="5944" y="2960"/>
                  </a:cubicBezTo>
                  <a:lnTo>
                    <a:pt x="4983" y="2817"/>
                  </a:lnTo>
                  <a:cubicBezTo>
                    <a:pt x="4953" y="2813"/>
                    <a:pt x="4924" y="2811"/>
                    <a:pt x="4894" y="2811"/>
                  </a:cubicBezTo>
                  <a:cubicBezTo>
                    <a:pt x="4593" y="2811"/>
                    <a:pt x="4329" y="3031"/>
                    <a:pt x="4284" y="3339"/>
                  </a:cubicBezTo>
                  <a:lnTo>
                    <a:pt x="50" y="32206"/>
                  </a:lnTo>
                  <a:cubicBezTo>
                    <a:pt x="1" y="32543"/>
                    <a:pt x="235" y="32856"/>
                    <a:pt x="572" y="32905"/>
                  </a:cubicBezTo>
                  <a:lnTo>
                    <a:pt x="51385" y="40354"/>
                  </a:lnTo>
                  <a:cubicBezTo>
                    <a:pt x="51415" y="40358"/>
                    <a:pt x="51446" y="40360"/>
                    <a:pt x="51475" y="40360"/>
                  </a:cubicBezTo>
                  <a:cubicBezTo>
                    <a:pt x="51777" y="40360"/>
                    <a:pt x="52040" y="40140"/>
                    <a:pt x="52084" y="39836"/>
                  </a:cubicBezTo>
                  <a:lnTo>
                    <a:pt x="56315" y="10966"/>
                  </a:lnTo>
                  <a:cubicBezTo>
                    <a:pt x="56363" y="10628"/>
                    <a:pt x="56134" y="10319"/>
                    <a:pt x="55796" y="10266"/>
                  </a:cubicBezTo>
                  <a:lnTo>
                    <a:pt x="24362" y="5659"/>
                  </a:lnTo>
                  <a:cubicBezTo>
                    <a:pt x="24147" y="5628"/>
                    <a:pt x="23962" y="5482"/>
                    <a:pt x="23879" y="5280"/>
                  </a:cubicBezTo>
                  <a:lnTo>
                    <a:pt x="22741" y="2462"/>
                  </a:lnTo>
                  <a:cubicBezTo>
                    <a:pt x="22710" y="2389"/>
                    <a:pt x="22668" y="2319"/>
                    <a:pt x="22608" y="2264"/>
                  </a:cubicBezTo>
                  <a:cubicBezTo>
                    <a:pt x="22400" y="2065"/>
                    <a:pt x="22133" y="1937"/>
                    <a:pt x="21844" y="1895"/>
                  </a:cubicBezTo>
                  <a:lnTo>
                    <a:pt x="9036" y="16"/>
                  </a:lnTo>
                  <a:cubicBezTo>
                    <a:pt x="8967" y="6"/>
                    <a:pt x="8897" y="1"/>
                    <a:pt x="88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213;p60"/>
            <p:cNvSpPr/>
            <p:nvPr/>
          </p:nvSpPr>
          <p:spPr>
            <a:xfrm>
              <a:off x="1474364" y="1523663"/>
              <a:ext cx="2953437" cy="2119616"/>
            </a:xfrm>
            <a:custGeom>
              <a:avLst/>
              <a:gdLst/>
              <a:ahLst/>
              <a:cxnLst/>
              <a:rect l="l" t="t" r="r" b="b"/>
              <a:pathLst>
                <a:path w="56517" h="40561" extrusionOk="0">
                  <a:moveTo>
                    <a:pt x="8906" y="198"/>
                  </a:moveTo>
                  <a:cubicBezTo>
                    <a:pt x="8970" y="198"/>
                    <a:pt x="9034" y="203"/>
                    <a:pt x="9099" y="212"/>
                  </a:cubicBezTo>
                  <a:lnTo>
                    <a:pt x="21905" y="2091"/>
                  </a:lnTo>
                  <a:cubicBezTo>
                    <a:pt x="22173" y="2129"/>
                    <a:pt x="22421" y="2247"/>
                    <a:pt x="22619" y="2435"/>
                  </a:cubicBezTo>
                  <a:cubicBezTo>
                    <a:pt x="22660" y="2473"/>
                    <a:pt x="22695" y="2529"/>
                    <a:pt x="22726" y="2599"/>
                  </a:cubicBezTo>
                  <a:lnTo>
                    <a:pt x="23864" y="5417"/>
                  </a:lnTo>
                  <a:cubicBezTo>
                    <a:pt x="23958" y="5650"/>
                    <a:pt x="24174" y="5817"/>
                    <a:pt x="24425" y="5855"/>
                  </a:cubicBezTo>
                  <a:lnTo>
                    <a:pt x="55859" y="10465"/>
                  </a:lnTo>
                  <a:cubicBezTo>
                    <a:pt x="55994" y="10483"/>
                    <a:pt x="56116" y="10555"/>
                    <a:pt x="56196" y="10667"/>
                  </a:cubicBezTo>
                  <a:cubicBezTo>
                    <a:pt x="56280" y="10778"/>
                    <a:pt x="56314" y="10913"/>
                    <a:pt x="56293" y="11050"/>
                  </a:cubicBezTo>
                  <a:lnTo>
                    <a:pt x="52063" y="39920"/>
                  </a:lnTo>
                  <a:cubicBezTo>
                    <a:pt x="52042" y="40055"/>
                    <a:pt x="51969" y="40177"/>
                    <a:pt x="51858" y="40257"/>
                  </a:cubicBezTo>
                  <a:cubicBezTo>
                    <a:pt x="51770" y="40325"/>
                    <a:pt x="51664" y="40361"/>
                    <a:pt x="51553" y="40361"/>
                  </a:cubicBezTo>
                  <a:cubicBezTo>
                    <a:pt x="51528" y="40361"/>
                    <a:pt x="51501" y="40359"/>
                    <a:pt x="51475" y="40355"/>
                  </a:cubicBezTo>
                  <a:lnTo>
                    <a:pt x="661" y="32906"/>
                  </a:lnTo>
                  <a:cubicBezTo>
                    <a:pt x="526" y="32885"/>
                    <a:pt x="404" y="32811"/>
                    <a:pt x="321" y="32704"/>
                  </a:cubicBezTo>
                  <a:cubicBezTo>
                    <a:pt x="241" y="32593"/>
                    <a:pt x="206" y="32456"/>
                    <a:pt x="227" y="32318"/>
                  </a:cubicBezTo>
                  <a:lnTo>
                    <a:pt x="4457" y="3451"/>
                  </a:lnTo>
                  <a:cubicBezTo>
                    <a:pt x="4478" y="3312"/>
                    <a:pt x="4552" y="3194"/>
                    <a:pt x="4659" y="3110"/>
                  </a:cubicBezTo>
                  <a:cubicBezTo>
                    <a:pt x="4750" y="3044"/>
                    <a:pt x="4857" y="3009"/>
                    <a:pt x="4969" y="3009"/>
                  </a:cubicBezTo>
                  <a:cubicBezTo>
                    <a:pt x="4993" y="3009"/>
                    <a:pt x="5018" y="3009"/>
                    <a:pt x="5042" y="3013"/>
                  </a:cubicBezTo>
                  <a:lnTo>
                    <a:pt x="6005" y="3155"/>
                  </a:lnTo>
                  <a:cubicBezTo>
                    <a:pt x="6040" y="3160"/>
                    <a:pt x="6075" y="3163"/>
                    <a:pt x="6110" y="3163"/>
                  </a:cubicBezTo>
                  <a:cubicBezTo>
                    <a:pt x="6363" y="3163"/>
                    <a:pt x="6598" y="3031"/>
                    <a:pt x="6729" y="2807"/>
                  </a:cubicBezTo>
                  <a:lnTo>
                    <a:pt x="8006" y="595"/>
                  </a:lnTo>
                  <a:cubicBezTo>
                    <a:pt x="8044" y="532"/>
                    <a:pt x="8086" y="483"/>
                    <a:pt x="8131" y="448"/>
                  </a:cubicBezTo>
                  <a:cubicBezTo>
                    <a:pt x="8361" y="284"/>
                    <a:pt x="8629" y="198"/>
                    <a:pt x="8906" y="198"/>
                  </a:cubicBezTo>
                  <a:close/>
                  <a:moveTo>
                    <a:pt x="8902" y="0"/>
                  </a:moveTo>
                  <a:cubicBezTo>
                    <a:pt x="8585" y="0"/>
                    <a:pt x="8276" y="99"/>
                    <a:pt x="8017" y="288"/>
                  </a:cubicBezTo>
                  <a:cubicBezTo>
                    <a:pt x="7947" y="337"/>
                    <a:pt x="7884" y="410"/>
                    <a:pt x="7836" y="497"/>
                  </a:cubicBezTo>
                  <a:lnTo>
                    <a:pt x="6556" y="2706"/>
                  </a:lnTo>
                  <a:cubicBezTo>
                    <a:pt x="6464" y="2868"/>
                    <a:pt x="6295" y="2966"/>
                    <a:pt x="6111" y="2966"/>
                  </a:cubicBezTo>
                  <a:cubicBezTo>
                    <a:pt x="6086" y="2966"/>
                    <a:pt x="6060" y="2964"/>
                    <a:pt x="6034" y="2960"/>
                  </a:cubicBezTo>
                  <a:lnTo>
                    <a:pt x="5074" y="2818"/>
                  </a:lnTo>
                  <a:cubicBezTo>
                    <a:pt x="5039" y="2813"/>
                    <a:pt x="5004" y="2810"/>
                    <a:pt x="4969" y="2810"/>
                  </a:cubicBezTo>
                  <a:cubicBezTo>
                    <a:pt x="4816" y="2810"/>
                    <a:pt x="4666" y="2860"/>
                    <a:pt x="4541" y="2953"/>
                  </a:cubicBezTo>
                  <a:cubicBezTo>
                    <a:pt x="4388" y="3064"/>
                    <a:pt x="4290" y="3231"/>
                    <a:pt x="4263" y="3419"/>
                  </a:cubicBezTo>
                  <a:lnTo>
                    <a:pt x="28" y="32289"/>
                  </a:lnTo>
                  <a:cubicBezTo>
                    <a:pt x="1" y="32477"/>
                    <a:pt x="49" y="32669"/>
                    <a:pt x="165" y="32822"/>
                  </a:cubicBezTo>
                  <a:cubicBezTo>
                    <a:pt x="279" y="32975"/>
                    <a:pt x="443" y="33073"/>
                    <a:pt x="634" y="33100"/>
                  </a:cubicBezTo>
                  <a:lnTo>
                    <a:pt x="51447" y="40549"/>
                  </a:lnTo>
                  <a:cubicBezTo>
                    <a:pt x="51482" y="40556"/>
                    <a:pt x="51517" y="40560"/>
                    <a:pt x="51551" y="40560"/>
                  </a:cubicBezTo>
                  <a:cubicBezTo>
                    <a:pt x="51705" y="40560"/>
                    <a:pt x="51854" y="40508"/>
                    <a:pt x="51976" y="40417"/>
                  </a:cubicBezTo>
                  <a:cubicBezTo>
                    <a:pt x="52129" y="40302"/>
                    <a:pt x="52230" y="40135"/>
                    <a:pt x="52258" y="39947"/>
                  </a:cubicBezTo>
                  <a:lnTo>
                    <a:pt x="56492" y="11077"/>
                  </a:lnTo>
                  <a:cubicBezTo>
                    <a:pt x="56516" y="10889"/>
                    <a:pt x="56471" y="10701"/>
                    <a:pt x="56356" y="10549"/>
                  </a:cubicBezTo>
                  <a:cubicBezTo>
                    <a:pt x="56241" y="10396"/>
                    <a:pt x="56074" y="10295"/>
                    <a:pt x="55887" y="10266"/>
                  </a:cubicBezTo>
                  <a:lnTo>
                    <a:pt x="24452" y="5660"/>
                  </a:lnTo>
                  <a:cubicBezTo>
                    <a:pt x="24271" y="5632"/>
                    <a:pt x="24115" y="5511"/>
                    <a:pt x="24049" y="5340"/>
                  </a:cubicBezTo>
                  <a:lnTo>
                    <a:pt x="22907" y="2526"/>
                  </a:lnTo>
                  <a:cubicBezTo>
                    <a:pt x="22869" y="2428"/>
                    <a:pt x="22817" y="2348"/>
                    <a:pt x="22755" y="2289"/>
                  </a:cubicBezTo>
                  <a:cubicBezTo>
                    <a:pt x="22528" y="2077"/>
                    <a:pt x="22243" y="1937"/>
                    <a:pt x="21933" y="1892"/>
                  </a:cubicBezTo>
                  <a:lnTo>
                    <a:pt x="9127" y="17"/>
                  </a:lnTo>
                  <a:cubicBezTo>
                    <a:pt x="9052" y="6"/>
                    <a:pt x="8977" y="0"/>
                    <a:pt x="8902"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214;p60"/>
            <p:cNvSpPr/>
            <p:nvPr/>
          </p:nvSpPr>
          <p:spPr>
            <a:xfrm>
              <a:off x="1993644" y="1605185"/>
              <a:ext cx="498380" cy="127874"/>
            </a:xfrm>
            <a:custGeom>
              <a:avLst/>
              <a:gdLst/>
              <a:ahLst/>
              <a:cxnLst/>
              <a:rect l="l" t="t" r="r" b="b"/>
              <a:pathLst>
                <a:path w="9537" h="2447" extrusionOk="0">
                  <a:moveTo>
                    <a:pt x="772" y="0"/>
                  </a:moveTo>
                  <a:cubicBezTo>
                    <a:pt x="410" y="0"/>
                    <a:pt x="98" y="269"/>
                    <a:pt x="52" y="639"/>
                  </a:cubicBezTo>
                  <a:cubicBezTo>
                    <a:pt x="0" y="1035"/>
                    <a:pt x="285" y="1397"/>
                    <a:pt x="682" y="1449"/>
                  </a:cubicBezTo>
                  <a:lnTo>
                    <a:pt x="8677" y="2440"/>
                  </a:lnTo>
                  <a:cubicBezTo>
                    <a:pt x="8707" y="2444"/>
                    <a:pt x="8738" y="2446"/>
                    <a:pt x="8768" y="2446"/>
                  </a:cubicBezTo>
                  <a:cubicBezTo>
                    <a:pt x="9131" y="2446"/>
                    <a:pt x="9443" y="2177"/>
                    <a:pt x="9488" y="1808"/>
                  </a:cubicBezTo>
                  <a:cubicBezTo>
                    <a:pt x="9537" y="1411"/>
                    <a:pt x="9255" y="1049"/>
                    <a:pt x="8858" y="997"/>
                  </a:cubicBezTo>
                  <a:lnTo>
                    <a:pt x="863" y="6"/>
                  </a:lnTo>
                  <a:cubicBezTo>
                    <a:pt x="832" y="2"/>
                    <a:pt x="802" y="0"/>
                    <a:pt x="7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215;p60"/>
            <p:cNvSpPr/>
            <p:nvPr/>
          </p:nvSpPr>
          <p:spPr>
            <a:xfrm>
              <a:off x="4203182" y="2445799"/>
              <a:ext cx="105351" cy="170568"/>
            </a:xfrm>
            <a:custGeom>
              <a:avLst/>
              <a:gdLst/>
              <a:ahLst/>
              <a:cxnLst/>
              <a:rect l="l" t="t" r="r" b="b"/>
              <a:pathLst>
                <a:path w="2016" h="3264" extrusionOk="0">
                  <a:moveTo>
                    <a:pt x="564" y="0"/>
                  </a:moveTo>
                  <a:lnTo>
                    <a:pt x="0" y="1569"/>
                  </a:lnTo>
                  <a:lnTo>
                    <a:pt x="1291" y="3263"/>
                  </a:lnTo>
                  <a:lnTo>
                    <a:pt x="2015" y="2745"/>
                  </a:lnTo>
                  <a:lnTo>
                    <a:pt x="1548" y="1346"/>
                  </a:lnTo>
                  <a:lnTo>
                    <a:pt x="5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216;p60"/>
            <p:cNvSpPr/>
            <p:nvPr/>
          </p:nvSpPr>
          <p:spPr>
            <a:xfrm>
              <a:off x="4197381" y="2434668"/>
              <a:ext cx="117266" cy="188806"/>
            </a:xfrm>
            <a:custGeom>
              <a:avLst/>
              <a:gdLst/>
              <a:ahLst/>
              <a:cxnLst/>
              <a:rect l="l" t="t" r="r" b="b"/>
              <a:pathLst>
                <a:path w="2244" h="3613" extrusionOk="0">
                  <a:moveTo>
                    <a:pt x="707" y="422"/>
                  </a:moveTo>
                  <a:lnTo>
                    <a:pt x="1573" y="1605"/>
                  </a:lnTo>
                  <a:lnTo>
                    <a:pt x="2011" y="2920"/>
                  </a:lnTo>
                  <a:lnTo>
                    <a:pt x="1423" y="3341"/>
                  </a:lnTo>
                  <a:lnTo>
                    <a:pt x="223" y="1765"/>
                  </a:lnTo>
                  <a:lnTo>
                    <a:pt x="707" y="422"/>
                  </a:lnTo>
                  <a:close/>
                  <a:moveTo>
                    <a:pt x="644" y="1"/>
                  </a:moveTo>
                  <a:lnTo>
                    <a:pt x="0" y="1800"/>
                  </a:lnTo>
                  <a:lnTo>
                    <a:pt x="1381" y="3612"/>
                  </a:lnTo>
                  <a:lnTo>
                    <a:pt x="2244" y="2996"/>
                  </a:lnTo>
                  <a:lnTo>
                    <a:pt x="1754" y="1528"/>
                  </a:lnTo>
                  <a:lnTo>
                    <a:pt x="644"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217;p60"/>
            <p:cNvSpPr/>
            <p:nvPr/>
          </p:nvSpPr>
          <p:spPr>
            <a:xfrm>
              <a:off x="4268294" y="2589193"/>
              <a:ext cx="438388" cy="448631"/>
            </a:xfrm>
            <a:custGeom>
              <a:avLst/>
              <a:gdLst/>
              <a:ahLst/>
              <a:cxnLst/>
              <a:rect l="l" t="t" r="r" b="b"/>
              <a:pathLst>
                <a:path w="8389" h="8585" extrusionOk="0">
                  <a:moveTo>
                    <a:pt x="769" y="1"/>
                  </a:moveTo>
                  <a:cubicBezTo>
                    <a:pt x="769" y="1"/>
                    <a:pt x="98" y="363"/>
                    <a:pt x="45" y="519"/>
                  </a:cubicBezTo>
                  <a:cubicBezTo>
                    <a:pt x="0" y="652"/>
                    <a:pt x="2261" y="6358"/>
                    <a:pt x="2953" y="8104"/>
                  </a:cubicBezTo>
                  <a:cubicBezTo>
                    <a:pt x="3069" y="8396"/>
                    <a:pt x="3356" y="8585"/>
                    <a:pt x="3671" y="8585"/>
                  </a:cubicBezTo>
                  <a:cubicBezTo>
                    <a:pt x="3679" y="8585"/>
                    <a:pt x="3687" y="8585"/>
                    <a:pt x="3695" y="8585"/>
                  </a:cubicBezTo>
                  <a:lnTo>
                    <a:pt x="8079" y="8400"/>
                  </a:lnTo>
                  <a:lnTo>
                    <a:pt x="8388" y="6117"/>
                  </a:lnTo>
                  <a:lnTo>
                    <a:pt x="8388" y="6117"/>
                  </a:lnTo>
                  <a:lnTo>
                    <a:pt x="4467" y="6257"/>
                  </a:lnTo>
                  <a:cubicBezTo>
                    <a:pt x="4458" y="6257"/>
                    <a:pt x="4449" y="6257"/>
                    <a:pt x="4440" y="6257"/>
                  </a:cubicBezTo>
                  <a:cubicBezTo>
                    <a:pt x="4155" y="6257"/>
                    <a:pt x="3893" y="6096"/>
                    <a:pt x="3761" y="5842"/>
                  </a:cubicBezTo>
                  <a:lnTo>
                    <a:pt x="76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218;p60"/>
            <p:cNvSpPr/>
            <p:nvPr/>
          </p:nvSpPr>
          <p:spPr>
            <a:xfrm>
              <a:off x="4262650" y="2582138"/>
              <a:ext cx="444189" cy="460754"/>
            </a:xfrm>
            <a:custGeom>
              <a:avLst/>
              <a:gdLst/>
              <a:ahLst/>
              <a:cxnLst/>
              <a:rect l="l" t="t" r="r" b="b"/>
              <a:pathLst>
                <a:path w="8500" h="8817" extrusionOk="0">
                  <a:moveTo>
                    <a:pt x="919" y="0"/>
                  </a:moveTo>
                  <a:lnTo>
                    <a:pt x="832" y="49"/>
                  </a:lnTo>
                  <a:cubicBezTo>
                    <a:pt x="616" y="164"/>
                    <a:pt x="115" y="449"/>
                    <a:pt x="60" y="623"/>
                  </a:cubicBezTo>
                  <a:cubicBezTo>
                    <a:pt x="39" y="683"/>
                    <a:pt x="0" y="800"/>
                    <a:pt x="2971" y="8274"/>
                  </a:cubicBezTo>
                  <a:cubicBezTo>
                    <a:pt x="3100" y="8604"/>
                    <a:pt x="3421" y="8816"/>
                    <a:pt x="3771" y="8816"/>
                  </a:cubicBezTo>
                  <a:lnTo>
                    <a:pt x="3806" y="8816"/>
                  </a:lnTo>
                  <a:lnTo>
                    <a:pt x="8190" y="8632"/>
                  </a:lnTo>
                  <a:lnTo>
                    <a:pt x="8183" y="8434"/>
                  </a:lnTo>
                  <a:lnTo>
                    <a:pt x="3800" y="8618"/>
                  </a:lnTo>
                  <a:cubicBezTo>
                    <a:pt x="3789" y="8619"/>
                    <a:pt x="3778" y="8619"/>
                    <a:pt x="3768" y="8619"/>
                  </a:cubicBezTo>
                  <a:cubicBezTo>
                    <a:pt x="3492" y="8619"/>
                    <a:pt x="3253" y="8452"/>
                    <a:pt x="3156" y="8201"/>
                  </a:cubicBezTo>
                  <a:cubicBezTo>
                    <a:pt x="1427" y="3851"/>
                    <a:pt x="324" y="992"/>
                    <a:pt x="254" y="675"/>
                  </a:cubicBezTo>
                  <a:cubicBezTo>
                    <a:pt x="310" y="595"/>
                    <a:pt x="574" y="418"/>
                    <a:pt x="835" y="272"/>
                  </a:cubicBezTo>
                  <a:lnTo>
                    <a:pt x="3782" y="6022"/>
                  </a:lnTo>
                  <a:cubicBezTo>
                    <a:pt x="3930" y="6309"/>
                    <a:pt x="4227" y="6490"/>
                    <a:pt x="4545" y="6490"/>
                  </a:cubicBezTo>
                  <a:cubicBezTo>
                    <a:pt x="4556" y="6490"/>
                    <a:pt x="4567" y="6490"/>
                    <a:pt x="4579" y="6489"/>
                  </a:cubicBezTo>
                  <a:lnTo>
                    <a:pt x="8500" y="6350"/>
                  </a:lnTo>
                  <a:lnTo>
                    <a:pt x="8493" y="6155"/>
                  </a:lnTo>
                  <a:lnTo>
                    <a:pt x="4572" y="6291"/>
                  </a:lnTo>
                  <a:cubicBezTo>
                    <a:pt x="4558" y="6291"/>
                    <a:pt x="4545" y="6292"/>
                    <a:pt x="4532" y="6292"/>
                  </a:cubicBezTo>
                  <a:cubicBezTo>
                    <a:pt x="4293" y="6292"/>
                    <a:pt x="4068" y="6147"/>
                    <a:pt x="3959" y="5932"/>
                  </a:cubicBezTo>
                  <a:lnTo>
                    <a:pt x="919"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219;p60"/>
            <p:cNvSpPr/>
            <p:nvPr/>
          </p:nvSpPr>
          <p:spPr>
            <a:xfrm>
              <a:off x="4289929" y="2623579"/>
              <a:ext cx="35117" cy="20589"/>
            </a:xfrm>
            <a:custGeom>
              <a:avLst/>
              <a:gdLst/>
              <a:ahLst/>
              <a:cxnLst/>
              <a:rect l="l" t="t" r="r" b="b"/>
              <a:pathLst>
                <a:path w="672" h="394" extrusionOk="0">
                  <a:moveTo>
                    <a:pt x="616" y="1"/>
                  </a:moveTo>
                  <a:lnTo>
                    <a:pt x="0" y="255"/>
                  </a:lnTo>
                  <a:lnTo>
                    <a:pt x="60" y="394"/>
                  </a:lnTo>
                  <a:lnTo>
                    <a:pt x="672" y="140"/>
                  </a:lnTo>
                  <a:lnTo>
                    <a:pt x="616"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220;p60"/>
            <p:cNvSpPr/>
            <p:nvPr/>
          </p:nvSpPr>
          <p:spPr>
            <a:xfrm>
              <a:off x="1501643" y="1865270"/>
              <a:ext cx="2748170" cy="1764893"/>
            </a:xfrm>
            <a:custGeom>
              <a:avLst/>
              <a:gdLst/>
              <a:ahLst/>
              <a:cxnLst/>
              <a:rect l="l" t="t" r="r" b="b"/>
              <a:pathLst>
                <a:path w="52589" h="33773" extrusionOk="0">
                  <a:moveTo>
                    <a:pt x="4221" y="0"/>
                  </a:moveTo>
                  <a:cubicBezTo>
                    <a:pt x="3964" y="0"/>
                    <a:pt x="3717" y="70"/>
                    <a:pt x="3500" y="198"/>
                  </a:cubicBezTo>
                  <a:cubicBezTo>
                    <a:pt x="3296" y="320"/>
                    <a:pt x="3142" y="511"/>
                    <a:pt x="3052" y="734"/>
                  </a:cubicBezTo>
                  <a:lnTo>
                    <a:pt x="2286" y="2661"/>
                  </a:lnTo>
                  <a:cubicBezTo>
                    <a:pt x="2116" y="3082"/>
                    <a:pt x="1709" y="3361"/>
                    <a:pt x="1250" y="3361"/>
                  </a:cubicBezTo>
                  <a:lnTo>
                    <a:pt x="1114" y="3361"/>
                  </a:lnTo>
                  <a:cubicBezTo>
                    <a:pt x="498" y="3361"/>
                    <a:pt x="1" y="3862"/>
                    <a:pt x="1" y="4474"/>
                  </a:cubicBezTo>
                  <a:lnTo>
                    <a:pt x="1" y="32659"/>
                  </a:lnTo>
                  <a:cubicBezTo>
                    <a:pt x="1" y="33272"/>
                    <a:pt x="498" y="33773"/>
                    <a:pt x="1114" y="33773"/>
                  </a:cubicBezTo>
                  <a:lnTo>
                    <a:pt x="51475" y="33773"/>
                  </a:lnTo>
                  <a:cubicBezTo>
                    <a:pt x="52091" y="33773"/>
                    <a:pt x="52588" y="33272"/>
                    <a:pt x="52588" y="32659"/>
                  </a:cubicBezTo>
                  <a:lnTo>
                    <a:pt x="52588" y="4474"/>
                  </a:lnTo>
                  <a:cubicBezTo>
                    <a:pt x="52588" y="3862"/>
                    <a:pt x="52091" y="3361"/>
                    <a:pt x="51475" y="3361"/>
                  </a:cubicBezTo>
                  <a:lnTo>
                    <a:pt x="20489" y="3361"/>
                  </a:lnTo>
                  <a:cubicBezTo>
                    <a:pt x="20093" y="3361"/>
                    <a:pt x="19728" y="3152"/>
                    <a:pt x="19529" y="2811"/>
                  </a:cubicBezTo>
                  <a:lnTo>
                    <a:pt x="18210" y="564"/>
                  </a:lnTo>
                  <a:cubicBezTo>
                    <a:pt x="18089" y="355"/>
                    <a:pt x="17901" y="185"/>
                    <a:pt x="17674" y="94"/>
                  </a:cubicBezTo>
                  <a:cubicBezTo>
                    <a:pt x="17515" y="34"/>
                    <a:pt x="17340" y="0"/>
                    <a:pt x="1716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221;p60"/>
            <p:cNvSpPr/>
            <p:nvPr/>
          </p:nvSpPr>
          <p:spPr>
            <a:xfrm>
              <a:off x="1496574" y="1860149"/>
              <a:ext cx="2758517" cy="1775083"/>
            </a:xfrm>
            <a:custGeom>
              <a:avLst/>
              <a:gdLst/>
              <a:ahLst/>
              <a:cxnLst/>
              <a:rect l="l" t="t" r="r" b="b"/>
              <a:pathLst>
                <a:path w="52787" h="33968" extrusionOk="0">
                  <a:moveTo>
                    <a:pt x="17264" y="199"/>
                  </a:moveTo>
                  <a:cubicBezTo>
                    <a:pt x="17427" y="199"/>
                    <a:pt x="17583" y="227"/>
                    <a:pt x="17737" y="286"/>
                  </a:cubicBezTo>
                  <a:cubicBezTo>
                    <a:pt x="17935" y="362"/>
                    <a:pt x="18105" y="512"/>
                    <a:pt x="18224" y="710"/>
                  </a:cubicBezTo>
                  <a:lnTo>
                    <a:pt x="19539" y="2958"/>
                  </a:lnTo>
                  <a:cubicBezTo>
                    <a:pt x="19754" y="3331"/>
                    <a:pt x="20159" y="3560"/>
                    <a:pt x="20586" y="3560"/>
                  </a:cubicBezTo>
                  <a:lnTo>
                    <a:pt x="51572" y="3560"/>
                  </a:lnTo>
                  <a:cubicBezTo>
                    <a:pt x="52132" y="3560"/>
                    <a:pt x="52588" y="4015"/>
                    <a:pt x="52588" y="4572"/>
                  </a:cubicBezTo>
                  <a:lnTo>
                    <a:pt x="52588" y="32757"/>
                  </a:lnTo>
                  <a:cubicBezTo>
                    <a:pt x="52588" y="33314"/>
                    <a:pt x="52132" y="33770"/>
                    <a:pt x="51572" y="33770"/>
                  </a:cubicBezTo>
                  <a:lnTo>
                    <a:pt x="1211" y="33770"/>
                  </a:lnTo>
                  <a:cubicBezTo>
                    <a:pt x="651" y="33770"/>
                    <a:pt x="199" y="33314"/>
                    <a:pt x="199" y="32757"/>
                  </a:cubicBezTo>
                  <a:lnTo>
                    <a:pt x="199" y="4572"/>
                  </a:lnTo>
                  <a:cubicBezTo>
                    <a:pt x="199" y="4015"/>
                    <a:pt x="651" y="3560"/>
                    <a:pt x="1211" y="3560"/>
                  </a:cubicBezTo>
                  <a:lnTo>
                    <a:pt x="1347" y="3560"/>
                  </a:lnTo>
                  <a:cubicBezTo>
                    <a:pt x="1848" y="3560"/>
                    <a:pt x="2290" y="3260"/>
                    <a:pt x="2474" y="2794"/>
                  </a:cubicBezTo>
                  <a:lnTo>
                    <a:pt x="3242" y="867"/>
                  </a:lnTo>
                  <a:cubicBezTo>
                    <a:pt x="3326" y="662"/>
                    <a:pt x="3469" y="487"/>
                    <a:pt x="3647" y="383"/>
                  </a:cubicBezTo>
                  <a:cubicBezTo>
                    <a:pt x="3852" y="262"/>
                    <a:pt x="4082" y="199"/>
                    <a:pt x="4318" y="199"/>
                  </a:cubicBezTo>
                  <a:close/>
                  <a:moveTo>
                    <a:pt x="4318" y="1"/>
                  </a:moveTo>
                  <a:cubicBezTo>
                    <a:pt x="4046" y="1"/>
                    <a:pt x="3778" y="74"/>
                    <a:pt x="3545" y="213"/>
                  </a:cubicBezTo>
                  <a:cubicBezTo>
                    <a:pt x="3330" y="338"/>
                    <a:pt x="3156" y="547"/>
                    <a:pt x="3059" y="794"/>
                  </a:cubicBezTo>
                  <a:lnTo>
                    <a:pt x="2290" y="2721"/>
                  </a:lnTo>
                  <a:cubicBezTo>
                    <a:pt x="2136" y="3111"/>
                    <a:pt x="1768" y="3361"/>
                    <a:pt x="1347" y="3361"/>
                  </a:cubicBezTo>
                  <a:lnTo>
                    <a:pt x="1211" y="3361"/>
                  </a:lnTo>
                  <a:cubicBezTo>
                    <a:pt x="543" y="3361"/>
                    <a:pt x="0" y="3904"/>
                    <a:pt x="0" y="4572"/>
                  </a:cubicBezTo>
                  <a:lnTo>
                    <a:pt x="0" y="32757"/>
                  </a:lnTo>
                  <a:cubicBezTo>
                    <a:pt x="0" y="33425"/>
                    <a:pt x="543" y="33968"/>
                    <a:pt x="1211" y="33968"/>
                  </a:cubicBezTo>
                  <a:lnTo>
                    <a:pt x="51572" y="33968"/>
                  </a:lnTo>
                  <a:cubicBezTo>
                    <a:pt x="52243" y="33968"/>
                    <a:pt x="52786" y="33425"/>
                    <a:pt x="52786" y="32757"/>
                  </a:cubicBezTo>
                  <a:lnTo>
                    <a:pt x="52786" y="4572"/>
                  </a:lnTo>
                  <a:cubicBezTo>
                    <a:pt x="52786" y="3904"/>
                    <a:pt x="52243" y="3361"/>
                    <a:pt x="51572" y="3361"/>
                  </a:cubicBezTo>
                  <a:lnTo>
                    <a:pt x="20586" y="3361"/>
                  </a:lnTo>
                  <a:cubicBezTo>
                    <a:pt x="20228" y="3361"/>
                    <a:pt x="19891" y="3170"/>
                    <a:pt x="19709" y="2860"/>
                  </a:cubicBezTo>
                  <a:lnTo>
                    <a:pt x="18394" y="613"/>
                  </a:lnTo>
                  <a:cubicBezTo>
                    <a:pt x="18256" y="373"/>
                    <a:pt x="18047" y="192"/>
                    <a:pt x="17806" y="102"/>
                  </a:cubicBezTo>
                  <a:cubicBezTo>
                    <a:pt x="17633" y="36"/>
                    <a:pt x="17452" y="1"/>
                    <a:pt x="17264"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2222;p60"/>
            <p:cNvSpPr/>
            <p:nvPr/>
          </p:nvSpPr>
          <p:spPr>
            <a:xfrm>
              <a:off x="1786183" y="1960170"/>
              <a:ext cx="497126" cy="75826"/>
            </a:xfrm>
            <a:custGeom>
              <a:avLst/>
              <a:gdLst/>
              <a:ahLst/>
              <a:cxnLst/>
              <a:rect l="l" t="t" r="r" b="b"/>
              <a:pathLst>
                <a:path w="9513" h="1451" extrusionOk="0">
                  <a:moveTo>
                    <a:pt x="727" y="0"/>
                  </a:moveTo>
                  <a:cubicBezTo>
                    <a:pt x="327" y="0"/>
                    <a:pt x="1" y="324"/>
                    <a:pt x="1" y="728"/>
                  </a:cubicBezTo>
                  <a:cubicBezTo>
                    <a:pt x="1" y="1128"/>
                    <a:pt x="327" y="1451"/>
                    <a:pt x="727" y="1451"/>
                  </a:cubicBezTo>
                  <a:lnTo>
                    <a:pt x="8785" y="1451"/>
                  </a:lnTo>
                  <a:cubicBezTo>
                    <a:pt x="9186" y="1451"/>
                    <a:pt x="9512" y="1128"/>
                    <a:pt x="9512" y="728"/>
                  </a:cubicBezTo>
                  <a:cubicBezTo>
                    <a:pt x="9512" y="324"/>
                    <a:pt x="9186" y="0"/>
                    <a:pt x="87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2223;p60"/>
            <p:cNvSpPr/>
            <p:nvPr/>
          </p:nvSpPr>
          <p:spPr>
            <a:xfrm>
              <a:off x="1501643" y="2122325"/>
              <a:ext cx="2748170" cy="1764736"/>
            </a:xfrm>
            <a:custGeom>
              <a:avLst/>
              <a:gdLst/>
              <a:ahLst/>
              <a:cxnLst/>
              <a:rect l="l" t="t" r="r" b="b"/>
              <a:pathLst>
                <a:path w="52589" h="33770" extrusionOk="0">
                  <a:moveTo>
                    <a:pt x="4221" y="0"/>
                  </a:moveTo>
                  <a:cubicBezTo>
                    <a:pt x="3964" y="0"/>
                    <a:pt x="3717" y="70"/>
                    <a:pt x="3500" y="199"/>
                  </a:cubicBezTo>
                  <a:cubicBezTo>
                    <a:pt x="3296" y="321"/>
                    <a:pt x="3142" y="512"/>
                    <a:pt x="3052" y="735"/>
                  </a:cubicBezTo>
                  <a:lnTo>
                    <a:pt x="2286" y="2659"/>
                  </a:lnTo>
                  <a:cubicBezTo>
                    <a:pt x="2116" y="3083"/>
                    <a:pt x="1709" y="3361"/>
                    <a:pt x="1250" y="3361"/>
                  </a:cubicBezTo>
                  <a:lnTo>
                    <a:pt x="1114" y="3361"/>
                  </a:lnTo>
                  <a:cubicBezTo>
                    <a:pt x="498" y="3361"/>
                    <a:pt x="1" y="3859"/>
                    <a:pt x="1" y="4475"/>
                  </a:cubicBezTo>
                  <a:lnTo>
                    <a:pt x="1" y="32656"/>
                  </a:lnTo>
                  <a:cubicBezTo>
                    <a:pt x="1" y="33272"/>
                    <a:pt x="498" y="33769"/>
                    <a:pt x="1114" y="33769"/>
                  </a:cubicBezTo>
                  <a:lnTo>
                    <a:pt x="51475" y="33769"/>
                  </a:lnTo>
                  <a:cubicBezTo>
                    <a:pt x="52091" y="33769"/>
                    <a:pt x="52588" y="33272"/>
                    <a:pt x="52588" y="32656"/>
                  </a:cubicBezTo>
                  <a:lnTo>
                    <a:pt x="52588" y="4475"/>
                  </a:lnTo>
                  <a:cubicBezTo>
                    <a:pt x="52588" y="3859"/>
                    <a:pt x="52091" y="3361"/>
                    <a:pt x="51475" y="3361"/>
                  </a:cubicBezTo>
                  <a:lnTo>
                    <a:pt x="20489" y="3361"/>
                  </a:lnTo>
                  <a:cubicBezTo>
                    <a:pt x="20093" y="3361"/>
                    <a:pt x="19728" y="3152"/>
                    <a:pt x="19529" y="2812"/>
                  </a:cubicBezTo>
                  <a:lnTo>
                    <a:pt x="18210" y="564"/>
                  </a:lnTo>
                  <a:cubicBezTo>
                    <a:pt x="18089" y="352"/>
                    <a:pt x="17901" y="181"/>
                    <a:pt x="17674" y="95"/>
                  </a:cubicBezTo>
                  <a:cubicBezTo>
                    <a:pt x="17515" y="32"/>
                    <a:pt x="17340" y="0"/>
                    <a:pt x="171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2224;p60"/>
            <p:cNvSpPr/>
            <p:nvPr/>
          </p:nvSpPr>
          <p:spPr>
            <a:xfrm>
              <a:off x="1496574" y="2117256"/>
              <a:ext cx="2758517" cy="1775083"/>
            </a:xfrm>
            <a:custGeom>
              <a:avLst/>
              <a:gdLst/>
              <a:ahLst/>
              <a:cxnLst/>
              <a:rect l="l" t="t" r="r" b="b"/>
              <a:pathLst>
                <a:path w="52787" h="33968" extrusionOk="0">
                  <a:moveTo>
                    <a:pt x="17264" y="198"/>
                  </a:moveTo>
                  <a:cubicBezTo>
                    <a:pt x="17427" y="198"/>
                    <a:pt x="17583" y="227"/>
                    <a:pt x="17737" y="285"/>
                  </a:cubicBezTo>
                  <a:cubicBezTo>
                    <a:pt x="17935" y="362"/>
                    <a:pt x="18105" y="511"/>
                    <a:pt x="18224" y="710"/>
                  </a:cubicBezTo>
                  <a:lnTo>
                    <a:pt x="19539" y="2957"/>
                  </a:lnTo>
                  <a:cubicBezTo>
                    <a:pt x="19754" y="3326"/>
                    <a:pt x="20159" y="3556"/>
                    <a:pt x="20586" y="3556"/>
                  </a:cubicBezTo>
                  <a:lnTo>
                    <a:pt x="51572" y="3556"/>
                  </a:lnTo>
                  <a:cubicBezTo>
                    <a:pt x="52132" y="3556"/>
                    <a:pt x="52588" y="4012"/>
                    <a:pt x="52588" y="4572"/>
                  </a:cubicBezTo>
                  <a:lnTo>
                    <a:pt x="52588" y="32753"/>
                  </a:lnTo>
                  <a:cubicBezTo>
                    <a:pt x="52588" y="33314"/>
                    <a:pt x="52132" y="33769"/>
                    <a:pt x="51572" y="33769"/>
                  </a:cubicBezTo>
                  <a:lnTo>
                    <a:pt x="1211" y="33769"/>
                  </a:lnTo>
                  <a:cubicBezTo>
                    <a:pt x="651" y="33769"/>
                    <a:pt x="199" y="33314"/>
                    <a:pt x="199" y="32753"/>
                  </a:cubicBezTo>
                  <a:lnTo>
                    <a:pt x="199" y="4572"/>
                  </a:lnTo>
                  <a:cubicBezTo>
                    <a:pt x="199" y="4012"/>
                    <a:pt x="651" y="3556"/>
                    <a:pt x="1211" y="3556"/>
                  </a:cubicBezTo>
                  <a:lnTo>
                    <a:pt x="1347" y="3556"/>
                  </a:lnTo>
                  <a:cubicBezTo>
                    <a:pt x="1848" y="3556"/>
                    <a:pt x="2290" y="3257"/>
                    <a:pt x="2474" y="2794"/>
                  </a:cubicBezTo>
                  <a:lnTo>
                    <a:pt x="3242" y="866"/>
                  </a:lnTo>
                  <a:cubicBezTo>
                    <a:pt x="3326" y="658"/>
                    <a:pt x="3469" y="487"/>
                    <a:pt x="3647" y="379"/>
                  </a:cubicBezTo>
                  <a:cubicBezTo>
                    <a:pt x="3852" y="261"/>
                    <a:pt x="4082" y="198"/>
                    <a:pt x="4318" y="198"/>
                  </a:cubicBezTo>
                  <a:close/>
                  <a:moveTo>
                    <a:pt x="4318" y="0"/>
                  </a:moveTo>
                  <a:cubicBezTo>
                    <a:pt x="4046" y="0"/>
                    <a:pt x="3778" y="73"/>
                    <a:pt x="3545" y="209"/>
                  </a:cubicBezTo>
                  <a:cubicBezTo>
                    <a:pt x="3330" y="338"/>
                    <a:pt x="3156" y="546"/>
                    <a:pt x="3059" y="794"/>
                  </a:cubicBezTo>
                  <a:lnTo>
                    <a:pt x="2290" y="2721"/>
                  </a:lnTo>
                  <a:cubicBezTo>
                    <a:pt x="2136" y="3107"/>
                    <a:pt x="1768" y="3361"/>
                    <a:pt x="1347" y="3361"/>
                  </a:cubicBezTo>
                  <a:lnTo>
                    <a:pt x="1211" y="3361"/>
                  </a:lnTo>
                  <a:cubicBezTo>
                    <a:pt x="543" y="3361"/>
                    <a:pt x="0" y="3904"/>
                    <a:pt x="0" y="4572"/>
                  </a:cubicBezTo>
                  <a:lnTo>
                    <a:pt x="0" y="32753"/>
                  </a:lnTo>
                  <a:cubicBezTo>
                    <a:pt x="0" y="33421"/>
                    <a:pt x="543" y="33967"/>
                    <a:pt x="1211" y="33967"/>
                  </a:cubicBezTo>
                  <a:lnTo>
                    <a:pt x="51572" y="33967"/>
                  </a:lnTo>
                  <a:cubicBezTo>
                    <a:pt x="52243" y="33967"/>
                    <a:pt x="52786" y="33421"/>
                    <a:pt x="52786" y="32753"/>
                  </a:cubicBezTo>
                  <a:lnTo>
                    <a:pt x="52786" y="4572"/>
                  </a:lnTo>
                  <a:cubicBezTo>
                    <a:pt x="52786" y="3904"/>
                    <a:pt x="52243" y="3361"/>
                    <a:pt x="51572" y="3361"/>
                  </a:cubicBezTo>
                  <a:lnTo>
                    <a:pt x="20586" y="3361"/>
                  </a:lnTo>
                  <a:cubicBezTo>
                    <a:pt x="20228" y="3361"/>
                    <a:pt x="19891" y="3166"/>
                    <a:pt x="19709" y="2857"/>
                  </a:cubicBezTo>
                  <a:lnTo>
                    <a:pt x="18394" y="609"/>
                  </a:lnTo>
                  <a:cubicBezTo>
                    <a:pt x="18256" y="373"/>
                    <a:pt x="18047" y="192"/>
                    <a:pt x="17806" y="101"/>
                  </a:cubicBezTo>
                  <a:cubicBezTo>
                    <a:pt x="17633" y="31"/>
                    <a:pt x="17452" y="0"/>
                    <a:pt x="17264"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2225;p60"/>
            <p:cNvSpPr/>
            <p:nvPr/>
          </p:nvSpPr>
          <p:spPr>
            <a:xfrm>
              <a:off x="1409650" y="2735850"/>
              <a:ext cx="2923800" cy="1816500"/>
            </a:xfrm>
            <a:prstGeom prst="roundRect">
              <a:avLst>
                <a:gd name="adj" fmla="val 4721"/>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2226;p60"/>
            <p:cNvSpPr/>
            <p:nvPr/>
          </p:nvSpPr>
          <p:spPr>
            <a:xfrm>
              <a:off x="1786183" y="2217068"/>
              <a:ext cx="497126" cy="76035"/>
            </a:xfrm>
            <a:custGeom>
              <a:avLst/>
              <a:gdLst/>
              <a:ahLst/>
              <a:cxnLst/>
              <a:rect l="l" t="t" r="r" b="b"/>
              <a:pathLst>
                <a:path w="9513" h="1455" extrusionOk="0">
                  <a:moveTo>
                    <a:pt x="727" y="0"/>
                  </a:moveTo>
                  <a:cubicBezTo>
                    <a:pt x="327" y="0"/>
                    <a:pt x="1" y="327"/>
                    <a:pt x="1" y="727"/>
                  </a:cubicBezTo>
                  <a:cubicBezTo>
                    <a:pt x="1" y="1131"/>
                    <a:pt x="327" y="1455"/>
                    <a:pt x="727" y="1455"/>
                  </a:cubicBezTo>
                  <a:lnTo>
                    <a:pt x="8785" y="1455"/>
                  </a:lnTo>
                  <a:cubicBezTo>
                    <a:pt x="9186" y="1455"/>
                    <a:pt x="9512" y="1131"/>
                    <a:pt x="9512" y="727"/>
                  </a:cubicBezTo>
                  <a:cubicBezTo>
                    <a:pt x="9512" y="327"/>
                    <a:pt x="9186" y="0"/>
                    <a:pt x="878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2227;p60"/>
            <p:cNvSpPr/>
            <p:nvPr/>
          </p:nvSpPr>
          <p:spPr>
            <a:xfrm>
              <a:off x="1413798" y="2735775"/>
              <a:ext cx="2923807" cy="1816366"/>
            </a:xfrm>
            <a:custGeom>
              <a:avLst/>
              <a:gdLst/>
              <a:ahLst/>
              <a:cxnLst/>
              <a:rect l="l" t="t" r="r" b="b"/>
              <a:pathLst>
                <a:path w="55950" h="34758" extrusionOk="0">
                  <a:moveTo>
                    <a:pt x="54805" y="198"/>
                  </a:moveTo>
                  <a:cubicBezTo>
                    <a:pt x="55327" y="198"/>
                    <a:pt x="55751" y="623"/>
                    <a:pt x="55751" y="1145"/>
                  </a:cubicBezTo>
                  <a:lnTo>
                    <a:pt x="55751" y="33613"/>
                  </a:lnTo>
                  <a:cubicBezTo>
                    <a:pt x="55751" y="34134"/>
                    <a:pt x="55327" y="34559"/>
                    <a:pt x="54805" y="34559"/>
                  </a:cubicBezTo>
                  <a:lnTo>
                    <a:pt x="1146" y="34559"/>
                  </a:lnTo>
                  <a:cubicBezTo>
                    <a:pt x="624" y="34559"/>
                    <a:pt x="200" y="34134"/>
                    <a:pt x="200" y="33613"/>
                  </a:cubicBezTo>
                  <a:lnTo>
                    <a:pt x="200" y="1145"/>
                  </a:lnTo>
                  <a:cubicBezTo>
                    <a:pt x="200" y="623"/>
                    <a:pt x="624" y="198"/>
                    <a:pt x="1146" y="198"/>
                  </a:cubicBezTo>
                  <a:close/>
                  <a:moveTo>
                    <a:pt x="1146" y="0"/>
                  </a:moveTo>
                  <a:cubicBezTo>
                    <a:pt x="516" y="0"/>
                    <a:pt x="1" y="512"/>
                    <a:pt x="1" y="1145"/>
                  </a:cubicBezTo>
                  <a:lnTo>
                    <a:pt x="1" y="33613"/>
                  </a:lnTo>
                  <a:cubicBezTo>
                    <a:pt x="1" y="34242"/>
                    <a:pt x="516" y="34757"/>
                    <a:pt x="1146" y="34757"/>
                  </a:cubicBezTo>
                  <a:lnTo>
                    <a:pt x="54805" y="34757"/>
                  </a:lnTo>
                  <a:cubicBezTo>
                    <a:pt x="55438" y="34757"/>
                    <a:pt x="55949" y="34242"/>
                    <a:pt x="55949" y="33613"/>
                  </a:cubicBezTo>
                  <a:lnTo>
                    <a:pt x="55949" y="1145"/>
                  </a:lnTo>
                  <a:cubicBezTo>
                    <a:pt x="55949" y="512"/>
                    <a:pt x="55438" y="0"/>
                    <a:pt x="54805"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2228;p60"/>
            <p:cNvSpPr/>
            <p:nvPr/>
          </p:nvSpPr>
          <p:spPr>
            <a:xfrm>
              <a:off x="1611069" y="3231751"/>
              <a:ext cx="2716188" cy="1309991"/>
            </a:xfrm>
            <a:custGeom>
              <a:avLst/>
              <a:gdLst/>
              <a:ahLst/>
              <a:cxnLst/>
              <a:rect l="l" t="t" r="r" b="b"/>
              <a:pathLst>
                <a:path w="51977" h="25068" extrusionOk="0">
                  <a:moveTo>
                    <a:pt x="51976" y="0"/>
                  </a:moveTo>
                  <a:cubicBezTo>
                    <a:pt x="47516" y="4165"/>
                    <a:pt x="40530" y="9718"/>
                    <a:pt x="31254" y="14153"/>
                  </a:cubicBezTo>
                  <a:cubicBezTo>
                    <a:pt x="20180" y="19449"/>
                    <a:pt x="7554" y="23126"/>
                    <a:pt x="1" y="25068"/>
                  </a:cubicBezTo>
                  <a:lnTo>
                    <a:pt x="51030" y="25068"/>
                  </a:lnTo>
                  <a:cubicBezTo>
                    <a:pt x="51552" y="25068"/>
                    <a:pt x="51976" y="24643"/>
                    <a:pt x="51976" y="24122"/>
                  </a:cubicBezTo>
                  <a:lnTo>
                    <a:pt x="51976"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2229;p60"/>
            <p:cNvSpPr/>
            <p:nvPr/>
          </p:nvSpPr>
          <p:spPr>
            <a:xfrm>
              <a:off x="1456179" y="2767757"/>
              <a:ext cx="177885" cy="131898"/>
            </a:xfrm>
            <a:custGeom>
              <a:avLst/>
              <a:gdLst/>
              <a:ahLst/>
              <a:cxnLst/>
              <a:rect l="l" t="t" r="r" b="b"/>
              <a:pathLst>
                <a:path w="3404" h="2524" extrusionOk="0">
                  <a:moveTo>
                    <a:pt x="1142" y="1"/>
                  </a:moveTo>
                  <a:cubicBezTo>
                    <a:pt x="513" y="1"/>
                    <a:pt x="1" y="516"/>
                    <a:pt x="1" y="1145"/>
                  </a:cubicBezTo>
                  <a:lnTo>
                    <a:pt x="1" y="2523"/>
                  </a:lnTo>
                  <a:lnTo>
                    <a:pt x="199" y="2523"/>
                  </a:lnTo>
                  <a:lnTo>
                    <a:pt x="199" y="1145"/>
                  </a:lnTo>
                  <a:cubicBezTo>
                    <a:pt x="199" y="623"/>
                    <a:pt x="624" y="199"/>
                    <a:pt x="1142" y="199"/>
                  </a:cubicBezTo>
                  <a:lnTo>
                    <a:pt x="3403" y="199"/>
                  </a:lnTo>
                  <a:lnTo>
                    <a:pt x="3403"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2230;p60"/>
            <p:cNvSpPr/>
            <p:nvPr/>
          </p:nvSpPr>
          <p:spPr>
            <a:xfrm>
              <a:off x="1456179" y="2987761"/>
              <a:ext cx="10451" cy="1012385"/>
            </a:xfrm>
            <a:custGeom>
              <a:avLst/>
              <a:gdLst/>
              <a:ahLst/>
              <a:cxnLst/>
              <a:rect l="l" t="t" r="r" b="b"/>
              <a:pathLst>
                <a:path w="200" h="19373" extrusionOk="0">
                  <a:moveTo>
                    <a:pt x="1" y="1"/>
                  </a:moveTo>
                  <a:lnTo>
                    <a:pt x="1" y="19373"/>
                  </a:lnTo>
                  <a:lnTo>
                    <a:pt x="199" y="19373"/>
                  </a:lnTo>
                  <a:lnTo>
                    <a:pt x="199"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2231;p60"/>
            <p:cNvSpPr/>
            <p:nvPr/>
          </p:nvSpPr>
          <p:spPr>
            <a:xfrm>
              <a:off x="4139742" y="4345515"/>
              <a:ext cx="155675" cy="174592"/>
            </a:xfrm>
            <a:custGeom>
              <a:avLst/>
              <a:gdLst/>
              <a:ahLst/>
              <a:cxnLst/>
              <a:rect l="l" t="t" r="r" b="b"/>
              <a:pathLst>
                <a:path w="2979" h="3341" extrusionOk="0">
                  <a:moveTo>
                    <a:pt x="2780" y="0"/>
                  </a:moveTo>
                  <a:lnTo>
                    <a:pt x="2780" y="2197"/>
                  </a:lnTo>
                  <a:cubicBezTo>
                    <a:pt x="2780" y="2718"/>
                    <a:pt x="2356" y="3143"/>
                    <a:pt x="1834" y="3143"/>
                  </a:cubicBezTo>
                  <a:lnTo>
                    <a:pt x="0" y="3143"/>
                  </a:lnTo>
                  <a:lnTo>
                    <a:pt x="0" y="3340"/>
                  </a:lnTo>
                  <a:lnTo>
                    <a:pt x="1834" y="3340"/>
                  </a:lnTo>
                  <a:cubicBezTo>
                    <a:pt x="2463" y="3340"/>
                    <a:pt x="2979" y="2826"/>
                    <a:pt x="2979" y="2197"/>
                  </a:cubicBezTo>
                  <a:lnTo>
                    <a:pt x="2979"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2232;p60"/>
            <p:cNvSpPr/>
            <p:nvPr/>
          </p:nvSpPr>
          <p:spPr>
            <a:xfrm>
              <a:off x="4284964" y="2873944"/>
              <a:ext cx="10451" cy="1386548"/>
            </a:xfrm>
            <a:custGeom>
              <a:avLst/>
              <a:gdLst/>
              <a:ahLst/>
              <a:cxnLst/>
              <a:rect l="l" t="t" r="r" b="b"/>
              <a:pathLst>
                <a:path w="200" h="26533" extrusionOk="0">
                  <a:moveTo>
                    <a:pt x="1" y="0"/>
                  </a:moveTo>
                  <a:lnTo>
                    <a:pt x="1" y="26532"/>
                  </a:lnTo>
                  <a:lnTo>
                    <a:pt x="200" y="26532"/>
                  </a:lnTo>
                  <a:lnTo>
                    <a:pt x="200"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2233;p60"/>
            <p:cNvSpPr/>
            <p:nvPr/>
          </p:nvSpPr>
          <p:spPr>
            <a:xfrm>
              <a:off x="2409245" y="3396101"/>
              <a:ext cx="933110" cy="508988"/>
            </a:xfrm>
            <a:custGeom>
              <a:avLst/>
              <a:gdLst/>
              <a:ahLst/>
              <a:cxnLst/>
              <a:rect l="l" t="t" r="r" b="b"/>
              <a:pathLst>
                <a:path w="17856" h="9740" extrusionOk="0">
                  <a:moveTo>
                    <a:pt x="17215" y="199"/>
                  </a:moveTo>
                  <a:cubicBezTo>
                    <a:pt x="17459" y="199"/>
                    <a:pt x="17658" y="397"/>
                    <a:pt x="17658" y="641"/>
                  </a:cubicBezTo>
                  <a:lnTo>
                    <a:pt x="17658" y="9099"/>
                  </a:lnTo>
                  <a:cubicBezTo>
                    <a:pt x="17658" y="9343"/>
                    <a:pt x="17459" y="9540"/>
                    <a:pt x="17215" y="9540"/>
                  </a:cubicBezTo>
                  <a:lnTo>
                    <a:pt x="637" y="9540"/>
                  </a:lnTo>
                  <a:cubicBezTo>
                    <a:pt x="394" y="9540"/>
                    <a:pt x="199" y="9343"/>
                    <a:pt x="199" y="9099"/>
                  </a:cubicBezTo>
                  <a:lnTo>
                    <a:pt x="199" y="641"/>
                  </a:lnTo>
                  <a:cubicBezTo>
                    <a:pt x="199" y="397"/>
                    <a:pt x="394" y="199"/>
                    <a:pt x="637" y="199"/>
                  </a:cubicBezTo>
                  <a:close/>
                  <a:moveTo>
                    <a:pt x="637" y="1"/>
                  </a:moveTo>
                  <a:cubicBezTo>
                    <a:pt x="285" y="1"/>
                    <a:pt x="1" y="286"/>
                    <a:pt x="1" y="641"/>
                  </a:cubicBezTo>
                  <a:lnTo>
                    <a:pt x="1" y="9099"/>
                  </a:lnTo>
                  <a:cubicBezTo>
                    <a:pt x="1" y="9450"/>
                    <a:pt x="285" y="9739"/>
                    <a:pt x="637" y="9739"/>
                  </a:cubicBezTo>
                  <a:lnTo>
                    <a:pt x="17215" y="9739"/>
                  </a:lnTo>
                  <a:cubicBezTo>
                    <a:pt x="17570" y="9739"/>
                    <a:pt x="17856" y="9450"/>
                    <a:pt x="17856" y="9099"/>
                  </a:cubicBezTo>
                  <a:lnTo>
                    <a:pt x="17856" y="641"/>
                  </a:lnTo>
                  <a:cubicBezTo>
                    <a:pt x="17856" y="286"/>
                    <a:pt x="17570" y="1"/>
                    <a:pt x="17215"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2234;p60"/>
            <p:cNvSpPr/>
            <p:nvPr/>
          </p:nvSpPr>
          <p:spPr>
            <a:xfrm>
              <a:off x="1348738" y="1428502"/>
              <a:ext cx="289350" cy="455894"/>
            </a:xfrm>
            <a:custGeom>
              <a:avLst/>
              <a:gdLst/>
              <a:ahLst/>
              <a:cxnLst/>
              <a:rect l="l" t="t" r="r" b="b"/>
              <a:pathLst>
                <a:path w="5537" h="8724" extrusionOk="0">
                  <a:moveTo>
                    <a:pt x="1800" y="1"/>
                  </a:moveTo>
                  <a:lnTo>
                    <a:pt x="1" y="7231"/>
                  </a:lnTo>
                  <a:lnTo>
                    <a:pt x="5278" y="8723"/>
                  </a:lnTo>
                  <a:lnTo>
                    <a:pt x="5536" y="7791"/>
                  </a:lnTo>
                  <a:lnTo>
                    <a:pt x="2078" y="6194"/>
                  </a:lnTo>
                  <a:lnTo>
                    <a:pt x="3253" y="2026"/>
                  </a:lnTo>
                  <a:cubicBezTo>
                    <a:pt x="3253" y="2026"/>
                    <a:pt x="3097" y="1247"/>
                    <a:pt x="2265" y="363"/>
                  </a:cubicBezTo>
                  <a:lnTo>
                    <a:pt x="180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2235;p60"/>
            <p:cNvSpPr/>
            <p:nvPr/>
          </p:nvSpPr>
          <p:spPr>
            <a:xfrm>
              <a:off x="1342938" y="1423276"/>
              <a:ext cx="300951" cy="466398"/>
            </a:xfrm>
            <a:custGeom>
              <a:avLst/>
              <a:gdLst/>
              <a:ahLst/>
              <a:cxnLst/>
              <a:rect l="l" t="t" r="r" b="b"/>
              <a:pathLst>
                <a:path w="5759" h="8925" extrusionOk="0">
                  <a:moveTo>
                    <a:pt x="1908" y="1"/>
                  </a:moveTo>
                  <a:cubicBezTo>
                    <a:pt x="1864" y="1"/>
                    <a:pt x="1825" y="33"/>
                    <a:pt x="1813" y="76"/>
                  </a:cubicBezTo>
                  <a:lnTo>
                    <a:pt x="14" y="7307"/>
                  </a:lnTo>
                  <a:cubicBezTo>
                    <a:pt x="0" y="7359"/>
                    <a:pt x="32" y="7414"/>
                    <a:pt x="84" y="7428"/>
                  </a:cubicBezTo>
                  <a:lnTo>
                    <a:pt x="5362" y="8921"/>
                  </a:lnTo>
                  <a:cubicBezTo>
                    <a:pt x="5372" y="8924"/>
                    <a:pt x="5379" y="8924"/>
                    <a:pt x="5389" y="8924"/>
                  </a:cubicBezTo>
                  <a:cubicBezTo>
                    <a:pt x="5407" y="8924"/>
                    <a:pt x="5421" y="8921"/>
                    <a:pt x="5438" y="8910"/>
                  </a:cubicBezTo>
                  <a:cubicBezTo>
                    <a:pt x="5459" y="8900"/>
                    <a:pt x="5477" y="8876"/>
                    <a:pt x="5483" y="8852"/>
                  </a:cubicBezTo>
                  <a:lnTo>
                    <a:pt x="5744" y="7915"/>
                  </a:lnTo>
                  <a:cubicBezTo>
                    <a:pt x="5758" y="7870"/>
                    <a:pt x="5734" y="7821"/>
                    <a:pt x="5689" y="7800"/>
                  </a:cubicBezTo>
                  <a:lnTo>
                    <a:pt x="2307" y="6238"/>
                  </a:lnTo>
                  <a:lnTo>
                    <a:pt x="3459" y="2154"/>
                  </a:lnTo>
                  <a:cubicBezTo>
                    <a:pt x="3462" y="2136"/>
                    <a:pt x="3462" y="2122"/>
                    <a:pt x="3459" y="2105"/>
                  </a:cubicBezTo>
                  <a:cubicBezTo>
                    <a:pt x="3455" y="2074"/>
                    <a:pt x="3288" y="1287"/>
                    <a:pt x="2450" y="397"/>
                  </a:cubicBezTo>
                  <a:cubicBezTo>
                    <a:pt x="2430" y="375"/>
                    <a:pt x="2403" y="365"/>
                    <a:pt x="2376" y="365"/>
                  </a:cubicBezTo>
                  <a:cubicBezTo>
                    <a:pt x="2352" y="365"/>
                    <a:pt x="2327" y="373"/>
                    <a:pt x="2307" y="390"/>
                  </a:cubicBezTo>
                  <a:cubicBezTo>
                    <a:pt x="2269" y="428"/>
                    <a:pt x="2265" y="491"/>
                    <a:pt x="2304" y="532"/>
                  </a:cubicBezTo>
                  <a:cubicBezTo>
                    <a:pt x="3027" y="1298"/>
                    <a:pt x="3229" y="1994"/>
                    <a:pt x="3260" y="2122"/>
                  </a:cubicBezTo>
                  <a:lnTo>
                    <a:pt x="2091" y="6266"/>
                  </a:lnTo>
                  <a:cubicBezTo>
                    <a:pt x="2081" y="6315"/>
                    <a:pt x="2102" y="6363"/>
                    <a:pt x="2147" y="6384"/>
                  </a:cubicBezTo>
                  <a:lnTo>
                    <a:pt x="5529" y="7943"/>
                  </a:lnTo>
                  <a:lnTo>
                    <a:pt x="5320" y="8701"/>
                  </a:lnTo>
                  <a:lnTo>
                    <a:pt x="230" y="7261"/>
                  </a:lnTo>
                  <a:lnTo>
                    <a:pt x="2004" y="126"/>
                  </a:lnTo>
                  <a:cubicBezTo>
                    <a:pt x="2018" y="70"/>
                    <a:pt x="1987" y="17"/>
                    <a:pt x="1931" y="4"/>
                  </a:cubicBezTo>
                  <a:cubicBezTo>
                    <a:pt x="1923" y="2"/>
                    <a:pt x="1915" y="1"/>
                    <a:pt x="1908"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2236;p60"/>
            <p:cNvSpPr/>
            <p:nvPr/>
          </p:nvSpPr>
          <p:spPr>
            <a:xfrm>
              <a:off x="1381503" y="1484156"/>
              <a:ext cx="250366" cy="364392"/>
            </a:xfrm>
            <a:custGeom>
              <a:avLst/>
              <a:gdLst/>
              <a:ahLst/>
              <a:cxnLst/>
              <a:rect l="l" t="t" r="r" b="b"/>
              <a:pathLst>
                <a:path w="4791" h="6973" extrusionOk="0">
                  <a:moveTo>
                    <a:pt x="2070" y="0"/>
                  </a:moveTo>
                  <a:lnTo>
                    <a:pt x="2070" y="1055"/>
                  </a:lnTo>
                  <a:cubicBezTo>
                    <a:pt x="2070" y="1789"/>
                    <a:pt x="1148" y="4134"/>
                    <a:pt x="828" y="4684"/>
                  </a:cubicBezTo>
                  <a:cubicBezTo>
                    <a:pt x="508" y="5237"/>
                    <a:pt x="0" y="5925"/>
                    <a:pt x="0" y="5925"/>
                  </a:cubicBezTo>
                  <a:lnTo>
                    <a:pt x="1012" y="5466"/>
                  </a:lnTo>
                  <a:lnTo>
                    <a:pt x="4739" y="6973"/>
                  </a:lnTo>
                  <a:lnTo>
                    <a:pt x="4791" y="6778"/>
                  </a:lnTo>
                  <a:lnTo>
                    <a:pt x="1409" y="5219"/>
                  </a:lnTo>
                  <a:cubicBezTo>
                    <a:pt x="1364" y="5198"/>
                    <a:pt x="1343" y="5150"/>
                    <a:pt x="1353" y="5101"/>
                  </a:cubicBezTo>
                  <a:lnTo>
                    <a:pt x="2522" y="957"/>
                  </a:lnTo>
                  <a:cubicBezTo>
                    <a:pt x="2498" y="864"/>
                    <a:pt x="2390" y="488"/>
                    <a:pt x="207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2237;p60"/>
            <p:cNvSpPr/>
            <p:nvPr/>
          </p:nvSpPr>
          <p:spPr>
            <a:xfrm>
              <a:off x="1624552" y="1828690"/>
              <a:ext cx="97878" cy="123119"/>
            </a:xfrm>
            <a:custGeom>
              <a:avLst/>
              <a:gdLst/>
              <a:ahLst/>
              <a:cxnLst/>
              <a:rect l="l" t="t" r="r" b="b"/>
              <a:pathLst>
                <a:path w="1873" h="2356" extrusionOk="0">
                  <a:moveTo>
                    <a:pt x="1121" y="0"/>
                  </a:moveTo>
                  <a:lnTo>
                    <a:pt x="258" y="133"/>
                  </a:lnTo>
                  <a:lnTo>
                    <a:pt x="0" y="1065"/>
                  </a:lnTo>
                  <a:lnTo>
                    <a:pt x="363" y="1741"/>
                  </a:lnTo>
                  <a:lnTo>
                    <a:pt x="1135" y="2297"/>
                  </a:lnTo>
                  <a:cubicBezTo>
                    <a:pt x="1186" y="2336"/>
                    <a:pt x="1248" y="2355"/>
                    <a:pt x="1310" y="2355"/>
                  </a:cubicBezTo>
                  <a:cubicBezTo>
                    <a:pt x="1365" y="2355"/>
                    <a:pt x="1420" y="2340"/>
                    <a:pt x="1469" y="2311"/>
                  </a:cubicBezTo>
                  <a:lnTo>
                    <a:pt x="1538" y="2266"/>
                  </a:lnTo>
                  <a:cubicBezTo>
                    <a:pt x="1639" y="2203"/>
                    <a:pt x="1678" y="2078"/>
                    <a:pt x="1633" y="1970"/>
                  </a:cubicBezTo>
                  <a:lnTo>
                    <a:pt x="1194" y="964"/>
                  </a:lnTo>
                  <a:lnTo>
                    <a:pt x="1194" y="964"/>
                  </a:lnTo>
                  <a:lnTo>
                    <a:pt x="1486" y="1190"/>
                  </a:lnTo>
                  <a:cubicBezTo>
                    <a:pt x="1528" y="1223"/>
                    <a:pt x="1578" y="1240"/>
                    <a:pt x="1627" y="1240"/>
                  </a:cubicBezTo>
                  <a:cubicBezTo>
                    <a:pt x="1692" y="1240"/>
                    <a:pt x="1757" y="1211"/>
                    <a:pt x="1803" y="1156"/>
                  </a:cubicBezTo>
                  <a:cubicBezTo>
                    <a:pt x="1872" y="1076"/>
                    <a:pt x="1872" y="954"/>
                    <a:pt x="1806" y="871"/>
                  </a:cubicBezTo>
                  <a:lnTo>
                    <a:pt x="112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2238;p60"/>
            <p:cNvSpPr/>
            <p:nvPr/>
          </p:nvSpPr>
          <p:spPr>
            <a:xfrm>
              <a:off x="1618908" y="1823046"/>
              <a:ext cx="109114" cy="133884"/>
            </a:xfrm>
            <a:custGeom>
              <a:avLst/>
              <a:gdLst/>
              <a:ahLst/>
              <a:cxnLst/>
              <a:rect l="l" t="t" r="r" b="b"/>
              <a:pathLst>
                <a:path w="2088" h="2562" extrusionOk="0">
                  <a:moveTo>
                    <a:pt x="1184" y="213"/>
                  </a:moveTo>
                  <a:lnTo>
                    <a:pt x="1837" y="1038"/>
                  </a:lnTo>
                  <a:cubicBezTo>
                    <a:pt x="1876" y="1086"/>
                    <a:pt x="1872" y="1156"/>
                    <a:pt x="1834" y="1202"/>
                  </a:cubicBezTo>
                  <a:cubicBezTo>
                    <a:pt x="1808" y="1233"/>
                    <a:pt x="1772" y="1249"/>
                    <a:pt x="1735" y="1249"/>
                  </a:cubicBezTo>
                  <a:cubicBezTo>
                    <a:pt x="1708" y="1249"/>
                    <a:pt x="1681" y="1240"/>
                    <a:pt x="1657" y="1222"/>
                  </a:cubicBezTo>
                  <a:lnTo>
                    <a:pt x="1055" y="756"/>
                  </a:lnTo>
                  <a:lnTo>
                    <a:pt x="1055" y="756"/>
                  </a:lnTo>
                  <a:lnTo>
                    <a:pt x="1650" y="2116"/>
                  </a:lnTo>
                  <a:cubicBezTo>
                    <a:pt x="1674" y="2178"/>
                    <a:pt x="1653" y="2255"/>
                    <a:pt x="1594" y="2290"/>
                  </a:cubicBezTo>
                  <a:lnTo>
                    <a:pt x="1524" y="2332"/>
                  </a:lnTo>
                  <a:cubicBezTo>
                    <a:pt x="1492" y="2353"/>
                    <a:pt x="1455" y="2364"/>
                    <a:pt x="1418" y="2364"/>
                  </a:cubicBezTo>
                  <a:cubicBezTo>
                    <a:pt x="1377" y="2364"/>
                    <a:pt x="1335" y="2351"/>
                    <a:pt x="1298" y="2325"/>
                  </a:cubicBezTo>
                  <a:lnTo>
                    <a:pt x="547" y="1782"/>
                  </a:lnTo>
                  <a:lnTo>
                    <a:pt x="213" y="1163"/>
                  </a:lnTo>
                  <a:lnTo>
                    <a:pt x="446" y="328"/>
                  </a:lnTo>
                  <a:lnTo>
                    <a:pt x="1184" y="213"/>
                  </a:lnTo>
                  <a:close/>
                  <a:moveTo>
                    <a:pt x="1270" y="1"/>
                  </a:moveTo>
                  <a:lnTo>
                    <a:pt x="289" y="150"/>
                  </a:lnTo>
                  <a:lnTo>
                    <a:pt x="0" y="1187"/>
                  </a:lnTo>
                  <a:lnTo>
                    <a:pt x="384" y="1897"/>
                  </a:lnTo>
                  <a:lnTo>
                    <a:pt x="1184" y="2485"/>
                  </a:lnTo>
                  <a:cubicBezTo>
                    <a:pt x="1253" y="2538"/>
                    <a:pt x="1336" y="2562"/>
                    <a:pt x="1417" y="2562"/>
                  </a:cubicBezTo>
                  <a:cubicBezTo>
                    <a:pt x="1490" y="2562"/>
                    <a:pt x="1566" y="2544"/>
                    <a:pt x="1629" y="2502"/>
                  </a:cubicBezTo>
                  <a:lnTo>
                    <a:pt x="1699" y="2457"/>
                  </a:lnTo>
                  <a:cubicBezTo>
                    <a:pt x="1841" y="2371"/>
                    <a:pt x="1897" y="2193"/>
                    <a:pt x="1831" y="2037"/>
                  </a:cubicBezTo>
                  <a:lnTo>
                    <a:pt x="1549" y="1385"/>
                  </a:lnTo>
                  <a:lnTo>
                    <a:pt x="1549" y="1385"/>
                  </a:lnTo>
                  <a:cubicBezTo>
                    <a:pt x="1607" y="1426"/>
                    <a:pt x="1673" y="1446"/>
                    <a:pt x="1739" y="1446"/>
                  </a:cubicBezTo>
                  <a:cubicBezTo>
                    <a:pt x="1831" y="1446"/>
                    <a:pt x="1922" y="1407"/>
                    <a:pt x="1987" y="1330"/>
                  </a:cubicBezTo>
                  <a:cubicBezTo>
                    <a:pt x="2085" y="1212"/>
                    <a:pt x="2088" y="1038"/>
                    <a:pt x="1991" y="916"/>
                  </a:cubicBezTo>
                  <a:lnTo>
                    <a:pt x="1270"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239;p60"/>
            <p:cNvSpPr/>
            <p:nvPr/>
          </p:nvSpPr>
          <p:spPr>
            <a:xfrm>
              <a:off x="1665835" y="1897199"/>
              <a:ext cx="42067" cy="52623"/>
            </a:xfrm>
            <a:custGeom>
              <a:avLst/>
              <a:gdLst/>
              <a:ahLst/>
              <a:cxnLst/>
              <a:rect l="l" t="t" r="r" b="b"/>
              <a:pathLst>
                <a:path w="805" h="1007" extrusionOk="0">
                  <a:moveTo>
                    <a:pt x="59" y="1"/>
                  </a:moveTo>
                  <a:cubicBezTo>
                    <a:pt x="49" y="1"/>
                    <a:pt x="38" y="5"/>
                    <a:pt x="28" y="12"/>
                  </a:cubicBezTo>
                  <a:cubicBezTo>
                    <a:pt x="8" y="26"/>
                    <a:pt x="0" y="57"/>
                    <a:pt x="18" y="81"/>
                  </a:cubicBezTo>
                  <a:lnTo>
                    <a:pt x="710" y="986"/>
                  </a:lnTo>
                  <a:cubicBezTo>
                    <a:pt x="721" y="1000"/>
                    <a:pt x="734" y="1007"/>
                    <a:pt x="748" y="1007"/>
                  </a:cubicBezTo>
                  <a:cubicBezTo>
                    <a:pt x="759" y="1007"/>
                    <a:pt x="769" y="1003"/>
                    <a:pt x="780" y="997"/>
                  </a:cubicBezTo>
                  <a:cubicBezTo>
                    <a:pt x="801" y="979"/>
                    <a:pt x="804" y="947"/>
                    <a:pt x="787" y="926"/>
                  </a:cubicBezTo>
                  <a:lnTo>
                    <a:pt x="98" y="19"/>
                  </a:lnTo>
                  <a:cubicBezTo>
                    <a:pt x="88" y="7"/>
                    <a:pt x="74" y="1"/>
                    <a:pt x="59"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240;p60"/>
            <p:cNvSpPr/>
            <p:nvPr/>
          </p:nvSpPr>
          <p:spPr>
            <a:xfrm>
              <a:off x="1652561" y="1908592"/>
              <a:ext cx="34229" cy="42903"/>
            </a:xfrm>
            <a:custGeom>
              <a:avLst/>
              <a:gdLst/>
              <a:ahLst/>
              <a:cxnLst/>
              <a:rect l="l" t="t" r="r" b="b"/>
              <a:pathLst>
                <a:path w="655" h="821" extrusionOk="0">
                  <a:moveTo>
                    <a:pt x="57" y="1"/>
                  </a:moveTo>
                  <a:cubicBezTo>
                    <a:pt x="46" y="1"/>
                    <a:pt x="36" y="4"/>
                    <a:pt x="28" y="10"/>
                  </a:cubicBezTo>
                  <a:cubicBezTo>
                    <a:pt x="4" y="27"/>
                    <a:pt x="0" y="58"/>
                    <a:pt x="18" y="79"/>
                  </a:cubicBezTo>
                  <a:lnTo>
                    <a:pt x="557" y="799"/>
                  </a:lnTo>
                  <a:cubicBezTo>
                    <a:pt x="567" y="813"/>
                    <a:pt x="581" y="820"/>
                    <a:pt x="599" y="820"/>
                  </a:cubicBezTo>
                  <a:cubicBezTo>
                    <a:pt x="606" y="820"/>
                    <a:pt x="620" y="817"/>
                    <a:pt x="626" y="810"/>
                  </a:cubicBezTo>
                  <a:cubicBezTo>
                    <a:pt x="647" y="792"/>
                    <a:pt x="654" y="761"/>
                    <a:pt x="637" y="740"/>
                  </a:cubicBezTo>
                  <a:lnTo>
                    <a:pt x="98" y="20"/>
                  </a:lnTo>
                  <a:cubicBezTo>
                    <a:pt x="87" y="7"/>
                    <a:pt x="72" y="1"/>
                    <a:pt x="57"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241;p60"/>
            <p:cNvSpPr/>
            <p:nvPr/>
          </p:nvSpPr>
          <p:spPr>
            <a:xfrm>
              <a:off x="1795433" y="1252029"/>
              <a:ext cx="424749" cy="334553"/>
            </a:xfrm>
            <a:custGeom>
              <a:avLst/>
              <a:gdLst/>
              <a:ahLst/>
              <a:cxnLst/>
              <a:rect l="l" t="t" r="r" b="b"/>
              <a:pathLst>
                <a:path w="8128" h="6402" extrusionOk="0">
                  <a:moveTo>
                    <a:pt x="1" y="0"/>
                  </a:moveTo>
                  <a:lnTo>
                    <a:pt x="606" y="3789"/>
                  </a:lnTo>
                  <a:lnTo>
                    <a:pt x="3105" y="6172"/>
                  </a:lnTo>
                  <a:lnTo>
                    <a:pt x="8128" y="6401"/>
                  </a:lnTo>
                  <a:lnTo>
                    <a:pt x="8069" y="5549"/>
                  </a:lnTo>
                  <a:lnTo>
                    <a:pt x="4078" y="4710"/>
                  </a:lnTo>
                  <a:lnTo>
                    <a:pt x="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242;p60"/>
            <p:cNvSpPr/>
            <p:nvPr/>
          </p:nvSpPr>
          <p:spPr>
            <a:xfrm>
              <a:off x="1789998" y="1246855"/>
              <a:ext cx="435462" cy="344795"/>
            </a:xfrm>
            <a:custGeom>
              <a:avLst/>
              <a:gdLst/>
              <a:ahLst/>
              <a:cxnLst/>
              <a:rect l="l" t="t" r="r" b="b"/>
              <a:pathLst>
                <a:path w="8333" h="6598" extrusionOk="0">
                  <a:moveTo>
                    <a:pt x="258" y="429"/>
                  </a:moveTo>
                  <a:lnTo>
                    <a:pt x="4106" y="4872"/>
                  </a:lnTo>
                  <a:cubicBezTo>
                    <a:pt x="4120" y="4890"/>
                    <a:pt x="4140" y="4900"/>
                    <a:pt x="4161" y="4904"/>
                  </a:cubicBezTo>
                  <a:lnTo>
                    <a:pt x="8079" y="5728"/>
                  </a:lnTo>
                  <a:lnTo>
                    <a:pt x="8124" y="6396"/>
                  </a:lnTo>
                  <a:lnTo>
                    <a:pt x="3250" y="6174"/>
                  </a:lnTo>
                  <a:lnTo>
                    <a:pt x="800" y="3839"/>
                  </a:lnTo>
                  <a:lnTo>
                    <a:pt x="258" y="429"/>
                  </a:lnTo>
                  <a:close/>
                  <a:moveTo>
                    <a:pt x="107" y="1"/>
                  </a:moveTo>
                  <a:cubicBezTo>
                    <a:pt x="92" y="1"/>
                    <a:pt x="77" y="4"/>
                    <a:pt x="63" y="11"/>
                  </a:cubicBezTo>
                  <a:cubicBezTo>
                    <a:pt x="25" y="29"/>
                    <a:pt x="0" y="71"/>
                    <a:pt x="7" y="116"/>
                  </a:cubicBezTo>
                  <a:lnTo>
                    <a:pt x="609" y="3905"/>
                  </a:lnTo>
                  <a:cubicBezTo>
                    <a:pt x="613" y="3926"/>
                    <a:pt x="623" y="3947"/>
                    <a:pt x="641" y="3961"/>
                  </a:cubicBezTo>
                  <a:lnTo>
                    <a:pt x="3138" y="6341"/>
                  </a:lnTo>
                  <a:cubicBezTo>
                    <a:pt x="3156" y="6357"/>
                    <a:pt x="3180" y="6368"/>
                    <a:pt x="3201" y="6368"/>
                  </a:cubicBezTo>
                  <a:lnTo>
                    <a:pt x="8229" y="6598"/>
                  </a:lnTo>
                  <a:lnTo>
                    <a:pt x="8232" y="6598"/>
                  </a:lnTo>
                  <a:cubicBezTo>
                    <a:pt x="8260" y="6598"/>
                    <a:pt x="8284" y="6587"/>
                    <a:pt x="8305" y="6570"/>
                  </a:cubicBezTo>
                  <a:cubicBezTo>
                    <a:pt x="8323" y="6550"/>
                    <a:pt x="8333" y="6521"/>
                    <a:pt x="8333" y="6494"/>
                  </a:cubicBezTo>
                  <a:lnTo>
                    <a:pt x="8270" y="5641"/>
                  </a:lnTo>
                  <a:cubicBezTo>
                    <a:pt x="8267" y="5596"/>
                    <a:pt x="8236" y="5558"/>
                    <a:pt x="8194" y="5551"/>
                  </a:cubicBezTo>
                  <a:lnTo>
                    <a:pt x="4235" y="4719"/>
                  </a:lnTo>
                  <a:lnTo>
                    <a:pt x="182" y="37"/>
                  </a:lnTo>
                  <a:cubicBezTo>
                    <a:pt x="161" y="13"/>
                    <a:pt x="134" y="1"/>
                    <a:pt x="107"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243;p60"/>
            <p:cNvSpPr/>
            <p:nvPr/>
          </p:nvSpPr>
          <p:spPr>
            <a:xfrm>
              <a:off x="1803428" y="1269221"/>
              <a:ext cx="409699" cy="291336"/>
            </a:xfrm>
            <a:custGeom>
              <a:avLst/>
              <a:gdLst/>
              <a:ahLst/>
              <a:cxnLst/>
              <a:rect l="l" t="t" r="r" b="b"/>
              <a:pathLst>
                <a:path w="7840" h="5575" extrusionOk="0">
                  <a:moveTo>
                    <a:pt x="1" y="1"/>
                  </a:moveTo>
                  <a:lnTo>
                    <a:pt x="527" y="3289"/>
                  </a:lnTo>
                  <a:lnTo>
                    <a:pt x="575" y="3442"/>
                  </a:lnTo>
                  <a:lnTo>
                    <a:pt x="745" y="3606"/>
                  </a:lnTo>
                  <a:cubicBezTo>
                    <a:pt x="954" y="3390"/>
                    <a:pt x="1476" y="2868"/>
                    <a:pt x="1622" y="2868"/>
                  </a:cubicBezTo>
                  <a:cubicBezTo>
                    <a:pt x="1807" y="2868"/>
                    <a:pt x="3692" y="4524"/>
                    <a:pt x="3414" y="4660"/>
                  </a:cubicBezTo>
                  <a:lnTo>
                    <a:pt x="3139" y="4799"/>
                  </a:lnTo>
                  <a:lnTo>
                    <a:pt x="7840" y="5575"/>
                  </a:lnTo>
                  <a:lnTo>
                    <a:pt x="7822" y="5300"/>
                  </a:lnTo>
                  <a:lnTo>
                    <a:pt x="3904" y="4476"/>
                  </a:lnTo>
                  <a:cubicBezTo>
                    <a:pt x="3883" y="4472"/>
                    <a:pt x="3863" y="4462"/>
                    <a:pt x="3849" y="4444"/>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244;p60"/>
            <p:cNvSpPr/>
            <p:nvPr/>
          </p:nvSpPr>
          <p:spPr>
            <a:xfrm>
              <a:off x="2217096" y="1541953"/>
              <a:ext cx="128553" cy="62604"/>
            </a:xfrm>
            <a:custGeom>
              <a:avLst/>
              <a:gdLst/>
              <a:ahLst/>
              <a:cxnLst/>
              <a:rect l="l" t="t" r="r" b="b"/>
              <a:pathLst>
                <a:path w="2460" h="1198" extrusionOk="0">
                  <a:moveTo>
                    <a:pt x="0" y="1"/>
                  </a:moveTo>
                  <a:lnTo>
                    <a:pt x="59" y="853"/>
                  </a:lnTo>
                  <a:lnTo>
                    <a:pt x="1110" y="864"/>
                  </a:lnTo>
                  <a:cubicBezTo>
                    <a:pt x="1110" y="864"/>
                    <a:pt x="2008" y="1197"/>
                    <a:pt x="2250" y="1197"/>
                  </a:cubicBezTo>
                  <a:cubicBezTo>
                    <a:pt x="2261" y="1197"/>
                    <a:pt x="2271" y="1196"/>
                    <a:pt x="2279" y="1195"/>
                  </a:cubicBezTo>
                  <a:cubicBezTo>
                    <a:pt x="2460" y="1156"/>
                    <a:pt x="2387" y="903"/>
                    <a:pt x="2387" y="903"/>
                  </a:cubicBezTo>
                  <a:lnTo>
                    <a:pt x="1075" y="63"/>
                  </a:lnTo>
                  <a:lnTo>
                    <a:pt x="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245;p60"/>
            <p:cNvSpPr/>
            <p:nvPr/>
          </p:nvSpPr>
          <p:spPr>
            <a:xfrm>
              <a:off x="2211400" y="1536309"/>
              <a:ext cx="138064" cy="73317"/>
            </a:xfrm>
            <a:custGeom>
              <a:avLst/>
              <a:gdLst/>
              <a:ahLst/>
              <a:cxnLst/>
              <a:rect l="l" t="t" r="r" b="b"/>
              <a:pathLst>
                <a:path w="2642" h="1403" extrusionOk="0">
                  <a:moveTo>
                    <a:pt x="214" y="213"/>
                  </a:moveTo>
                  <a:lnTo>
                    <a:pt x="1153" y="269"/>
                  </a:lnTo>
                  <a:lnTo>
                    <a:pt x="2409" y="1073"/>
                  </a:lnTo>
                  <a:cubicBezTo>
                    <a:pt x="2416" y="1107"/>
                    <a:pt x="2416" y="1160"/>
                    <a:pt x="2398" y="1188"/>
                  </a:cubicBezTo>
                  <a:cubicBezTo>
                    <a:pt x="2395" y="1194"/>
                    <a:pt x="2388" y="1202"/>
                    <a:pt x="2367" y="1205"/>
                  </a:cubicBezTo>
                  <a:cubicBezTo>
                    <a:pt x="2363" y="1206"/>
                    <a:pt x="2357" y="1206"/>
                    <a:pt x="2350" y="1206"/>
                  </a:cubicBezTo>
                  <a:cubicBezTo>
                    <a:pt x="2217" y="1206"/>
                    <a:pt x="1691" y="1044"/>
                    <a:pt x="1253" y="881"/>
                  </a:cubicBezTo>
                  <a:lnTo>
                    <a:pt x="262" y="860"/>
                  </a:lnTo>
                  <a:lnTo>
                    <a:pt x="214" y="213"/>
                  </a:lnTo>
                  <a:close/>
                  <a:moveTo>
                    <a:pt x="1" y="1"/>
                  </a:moveTo>
                  <a:lnTo>
                    <a:pt x="78" y="1059"/>
                  </a:lnTo>
                  <a:lnTo>
                    <a:pt x="1202" y="1073"/>
                  </a:lnTo>
                  <a:cubicBezTo>
                    <a:pt x="1441" y="1160"/>
                    <a:pt x="2120" y="1403"/>
                    <a:pt x="2364" y="1403"/>
                  </a:cubicBezTo>
                  <a:cubicBezTo>
                    <a:pt x="2381" y="1403"/>
                    <a:pt x="2395" y="1400"/>
                    <a:pt x="2406" y="1400"/>
                  </a:cubicBezTo>
                  <a:cubicBezTo>
                    <a:pt x="2478" y="1386"/>
                    <a:pt x="2534" y="1348"/>
                    <a:pt x="2569" y="1289"/>
                  </a:cubicBezTo>
                  <a:cubicBezTo>
                    <a:pt x="2642" y="1167"/>
                    <a:pt x="2597" y="1000"/>
                    <a:pt x="2594" y="982"/>
                  </a:cubicBezTo>
                  <a:lnTo>
                    <a:pt x="2583" y="948"/>
                  </a:lnTo>
                  <a:lnTo>
                    <a:pt x="1216" y="74"/>
                  </a:lnTo>
                  <a:lnTo>
                    <a:pt x="1"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246;p60"/>
            <p:cNvSpPr/>
            <p:nvPr/>
          </p:nvSpPr>
          <p:spPr>
            <a:xfrm>
              <a:off x="2219970" y="1573830"/>
              <a:ext cx="68614" cy="32347"/>
            </a:xfrm>
            <a:custGeom>
              <a:avLst/>
              <a:gdLst/>
              <a:ahLst/>
              <a:cxnLst/>
              <a:rect l="l" t="t" r="r" b="b"/>
              <a:pathLst>
                <a:path w="1313" h="619" extrusionOk="0">
                  <a:moveTo>
                    <a:pt x="693" y="0"/>
                  </a:moveTo>
                  <a:lnTo>
                    <a:pt x="1" y="111"/>
                  </a:lnTo>
                  <a:lnTo>
                    <a:pt x="1128" y="619"/>
                  </a:lnTo>
                  <a:cubicBezTo>
                    <a:pt x="1128" y="619"/>
                    <a:pt x="1312" y="365"/>
                    <a:pt x="1055" y="254"/>
                  </a:cubicBezTo>
                  <a:lnTo>
                    <a:pt x="69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247;p60"/>
            <p:cNvSpPr/>
            <p:nvPr/>
          </p:nvSpPr>
          <p:spPr>
            <a:xfrm>
              <a:off x="2217775" y="1569650"/>
              <a:ext cx="71384" cy="41858"/>
            </a:xfrm>
            <a:custGeom>
              <a:avLst/>
              <a:gdLst/>
              <a:ahLst/>
              <a:cxnLst/>
              <a:rect l="l" t="t" r="r" b="b"/>
              <a:pathLst>
                <a:path w="1366" h="801" extrusionOk="0">
                  <a:moveTo>
                    <a:pt x="791" y="0"/>
                  </a:moveTo>
                  <a:lnTo>
                    <a:pt x="676" y="160"/>
                  </a:lnTo>
                  <a:lnTo>
                    <a:pt x="1041" y="418"/>
                  </a:lnTo>
                  <a:cubicBezTo>
                    <a:pt x="1048" y="421"/>
                    <a:pt x="1052" y="424"/>
                    <a:pt x="1059" y="428"/>
                  </a:cubicBezTo>
                  <a:cubicBezTo>
                    <a:pt x="1121" y="452"/>
                    <a:pt x="1128" y="484"/>
                    <a:pt x="1131" y="490"/>
                  </a:cubicBezTo>
                  <a:cubicBezTo>
                    <a:pt x="1139" y="514"/>
                    <a:pt x="1136" y="546"/>
                    <a:pt x="1125" y="570"/>
                  </a:cubicBezTo>
                  <a:lnTo>
                    <a:pt x="81" y="101"/>
                  </a:lnTo>
                  <a:lnTo>
                    <a:pt x="1" y="278"/>
                  </a:lnTo>
                  <a:lnTo>
                    <a:pt x="1131" y="790"/>
                  </a:lnTo>
                  <a:cubicBezTo>
                    <a:pt x="1142" y="797"/>
                    <a:pt x="1156" y="800"/>
                    <a:pt x="1170" y="800"/>
                  </a:cubicBezTo>
                  <a:cubicBezTo>
                    <a:pt x="1202" y="800"/>
                    <a:pt x="1232" y="782"/>
                    <a:pt x="1253" y="758"/>
                  </a:cubicBezTo>
                  <a:cubicBezTo>
                    <a:pt x="1264" y="741"/>
                    <a:pt x="1365" y="591"/>
                    <a:pt x="1323" y="438"/>
                  </a:cubicBezTo>
                  <a:cubicBezTo>
                    <a:pt x="1306" y="383"/>
                    <a:pt x="1264" y="302"/>
                    <a:pt x="1149" y="251"/>
                  </a:cubicBezTo>
                  <a:lnTo>
                    <a:pt x="791"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248;p60"/>
            <p:cNvSpPr/>
            <p:nvPr/>
          </p:nvSpPr>
          <p:spPr>
            <a:xfrm>
              <a:off x="4644285" y="2689893"/>
              <a:ext cx="130539" cy="176839"/>
            </a:xfrm>
            <a:custGeom>
              <a:avLst/>
              <a:gdLst/>
              <a:ahLst/>
              <a:cxnLst/>
              <a:rect l="l" t="t" r="r" b="b"/>
              <a:pathLst>
                <a:path w="2498" h="3384" extrusionOk="0">
                  <a:moveTo>
                    <a:pt x="1935" y="0"/>
                  </a:moveTo>
                  <a:cubicBezTo>
                    <a:pt x="1739" y="0"/>
                    <a:pt x="1499" y="58"/>
                    <a:pt x="1245" y="182"/>
                  </a:cubicBezTo>
                  <a:cubicBezTo>
                    <a:pt x="539" y="527"/>
                    <a:pt x="167" y="1397"/>
                    <a:pt x="163" y="1648"/>
                  </a:cubicBezTo>
                  <a:cubicBezTo>
                    <a:pt x="156" y="1894"/>
                    <a:pt x="0" y="3383"/>
                    <a:pt x="0" y="3383"/>
                  </a:cubicBezTo>
                  <a:lnTo>
                    <a:pt x="2042" y="3151"/>
                  </a:lnTo>
                  <a:cubicBezTo>
                    <a:pt x="2042" y="3151"/>
                    <a:pt x="1952" y="1685"/>
                    <a:pt x="2008" y="1306"/>
                  </a:cubicBezTo>
                  <a:cubicBezTo>
                    <a:pt x="2067" y="927"/>
                    <a:pt x="2411" y="495"/>
                    <a:pt x="2411" y="495"/>
                  </a:cubicBezTo>
                  <a:cubicBezTo>
                    <a:pt x="2498" y="182"/>
                    <a:pt x="2284" y="0"/>
                    <a:pt x="193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249;p60"/>
            <p:cNvSpPr/>
            <p:nvPr/>
          </p:nvSpPr>
          <p:spPr>
            <a:xfrm>
              <a:off x="4638432" y="2684615"/>
              <a:ext cx="139684" cy="187918"/>
            </a:xfrm>
            <a:custGeom>
              <a:avLst/>
              <a:gdLst/>
              <a:ahLst/>
              <a:cxnLst/>
              <a:rect l="l" t="t" r="r" b="b"/>
              <a:pathLst>
                <a:path w="2673" h="3596" extrusionOk="0">
                  <a:moveTo>
                    <a:pt x="2043" y="200"/>
                  </a:moveTo>
                  <a:cubicBezTo>
                    <a:pt x="2189" y="200"/>
                    <a:pt x="2297" y="235"/>
                    <a:pt x="2363" y="287"/>
                  </a:cubicBezTo>
                  <a:cubicBezTo>
                    <a:pt x="2436" y="350"/>
                    <a:pt x="2457" y="437"/>
                    <a:pt x="2429" y="554"/>
                  </a:cubicBezTo>
                  <a:cubicBezTo>
                    <a:pt x="2363" y="642"/>
                    <a:pt x="2075" y="1031"/>
                    <a:pt x="2022" y="1394"/>
                  </a:cubicBezTo>
                  <a:cubicBezTo>
                    <a:pt x="1970" y="1728"/>
                    <a:pt x="2029" y="2830"/>
                    <a:pt x="2046" y="3164"/>
                  </a:cubicBezTo>
                  <a:lnTo>
                    <a:pt x="223" y="3369"/>
                  </a:lnTo>
                  <a:cubicBezTo>
                    <a:pt x="262" y="3008"/>
                    <a:pt x="369" y="1961"/>
                    <a:pt x="373" y="1749"/>
                  </a:cubicBezTo>
                  <a:cubicBezTo>
                    <a:pt x="379" y="1522"/>
                    <a:pt x="742" y="694"/>
                    <a:pt x="1399" y="371"/>
                  </a:cubicBezTo>
                  <a:cubicBezTo>
                    <a:pt x="1649" y="249"/>
                    <a:pt x="1872" y="200"/>
                    <a:pt x="2043" y="200"/>
                  </a:cubicBezTo>
                  <a:close/>
                  <a:moveTo>
                    <a:pt x="2049" y="0"/>
                  </a:moveTo>
                  <a:cubicBezTo>
                    <a:pt x="1831" y="0"/>
                    <a:pt x="1574" y="65"/>
                    <a:pt x="1312" y="193"/>
                  </a:cubicBezTo>
                  <a:cubicBezTo>
                    <a:pt x="578" y="551"/>
                    <a:pt x="182" y="1442"/>
                    <a:pt x="175" y="1744"/>
                  </a:cubicBezTo>
                  <a:cubicBezTo>
                    <a:pt x="167" y="1985"/>
                    <a:pt x="15" y="3456"/>
                    <a:pt x="15" y="3474"/>
                  </a:cubicBezTo>
                  <a:lnTo>
                    <a:pt x="0" y="3596"/>
                  </a:lnTo>
                  <a:lnTo>
                    <a:pt x="2258" y="3342"/>
                  </a:lnTo>
                  <a:lnTo>
                    <a:pt x="2252" y="3247"/>
                  </a:lnTo>
                  <a:cubicBezTo>
                    <a:pt x="2252" y="3231"/>
                    <a:pt x="2161" y="1786"/>
                    <a:pt x="2216" y="1425"/>
                  </a:cubicBezTo>
                  <a:cubicBezTo>
                    <a:pt x="2269" y="1073"/>
                    <a:pt x="2596" y="666"/>
                    <a:pt x="2600" y="659"/>
                  </a:cubicBezTo>
                  <a:lnTo>
                    <a:pt x="2617" y="625"/>
                  </a:lnTo>
                  <a:cubicBezTo>
                    <a:pt x="2672" y="423"/>
                    <a:pt x="2627" y="249"/>
                    <a:pt x="2488" y="134"/>
                  </a:cubicBezTo>
                  <a:cubicBezTo>
                    <a:pt x="2381" y="44"/>
                    <a:pt x="2228" y="0"/>
                    <a:pt x="2049"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250;p60"/>
            <p:cNvSpPr/>
            <p:nvPr/>
          </p:nvSpPr>
          <p:spPr>
            <a:xfrm>
              <a:off x="4655206" y="2758507"/>
              <a:ext cx="90196" cy="95109"/>
            </a:xfrm>
            <a:custGeom>
              <a:avLst/>
              <a:gdLst/>
              <a:ahLst/>
              <a:cxnLst/>
              <a:rect l="l" t="t" r="r" b="b"/>
              <a:pathLst>
                <a:path w="1726" h="1820" extrusionOk="0">
                  <a:moveTo>
                    <a:pt x="640" y="1"/>
                  </a:moveTo>
                  <a:cubicBezTo>
                    <a:pt x="577" y="1"/>
                    <a:pt x="532" y="4"/>
                    <a:pt x="514" y="21"/>
                  </a:cubicBezTo>
                  <a:cubicBezTo>
                    <a:pt x="490" y="42"/>
                    <a:pt x="455" y="87"/>
                    <a:pt x="418" y="142"/>
                  </a:cubicBezTo>
                  <a:cubicBezTo>
                    <a:pt x="334" y="261"/>
                    <a:pt x="215" y="428"/>
                    <a:pt x="38" y="553"/>
                  </a:cubicBezTo>
                  <a:cubicBezTo>
                    <a:pt x="28" y="672"/>
                    <a:pt x="13" y="825"/>
                    <a:pt x="0" y="988"/>
                  </a:cubicBezTo>
                  <a:cubicBezTo>
                    <a:pt x="195" y="943"/>
                    <a:pt x="448" y="891"/>
                    <a:pt x="647" y="852"/>
                  </a:cubicBezTo>
                  <a:cubicBezTo>
                    <a:pt x="1019" y="786"/>
                    <a:pt x="1190" y="717"/>
                    <a:pt x="1190" y="717"/>
                  </a:cubicBezTo>
                  <a:lnTo>
                    <a:pt x="1190" y="717"/>
                  </a:lnTo>
                  <a:lnTo>
                    <a:pt x="1127" y="1820"/>
                  </a:lnTo>
                  <a:lnTo>
                    <a:pt x="1725" y="1750"/>
                  </a:lnTo>
                  <a:cubicBezTo>
                    <a:pt x="1712" y="1462"/>
                    <a:pt x="1666" y="602"/>
                    <a:pt x="1683" y="157"/>
                  </a:cubicBezTo>
                  <a:lnTo>
                    <a:pt x="1683" y="157"/>
                  </a:lnTo>
                  <a:cubicBezTo>
                    <a:pt x="1656" y="160"/>
                    <a:pt x="1624" y="163"/>
                    <a:pt x="1597" y="163"/>
                  </a:cubicBezTo>
                  <a:cubicBezTo>
                    <a:pt x="1555" y="163"/>
                    <a:pt x="1513" y="157"/>
                    <a:pt x="1478" y="147"/>
                  </a:cubicBezTo>
                  <a:cubicBezTo>
                    <a:pt x="1207" y="66"/>
                    <a:pt x="835" y="1"/>
                    <a:pt x="64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251;p60"/>
            <p:cNvSpPr/>
            <p:nvPr/>
          </p:nvSpPr>
          <p:spPr>
            <a:xfrm>
              <a:off x="4649719" y="2765562"/>
              <a:ext cx="101275" cy="92966"/>
            </a:xfrm>
            <a:custGeom>
              <a:avLst/>
              <a:gdLst/>
              <a:ahLst/>
              <a:cxnLst/>
              <a:rect l="l" t="t" r="r" b="b"/>
              <a:pathLst>
                <a:path w="1938" h="1779" extrusionOk="0">
                  <a:moveTo>
                    <a:pt x="143" y="418"/>
                  </a:moveTo>
                  <a:lnTo>
                    <a:pt x="143" y="418"/>
                  </a:lnTo>
                  <a:cubicBezTo>
                    <a:pt x="112" y="439"/>
                    <a:pt x="73" y="463"/>
                    <a:pt x="38" y="481"/>
                  </a:cubicBezTo>
                  <a:cubicBezTo>
                    <a:pt x="28" y="596"/>
                    <a:pt x="14" y="731"/>
                    <a:pt x="1" y="874"/>
                  </a:cubicBezTo>
                  <a:cubicBezTo>
                    <a:pt x="35" y="868"/>
                    <a:pt x="67" y="860"/>
                    <a:pt x="105" y="853"/>
                  </a:cubicBezTo>
                  <a:cubicBezTo>
                    <a:pt x="118" y="690"/>
                    <a:pt x="133" y="537"/>
                    <a:pt x="143" y="418"/>
                  </a:cubicBezTo>
                  <a:close/>
                  <a:moveTo>
                    <a:pt x="1889" y="1"/>
                  </a:moveTo>
                  <a:cubicBezTo>
                    <a:pt x="1854" y="12"/>
                    <a:pt x="1823" y="18"/>
                    <a:pt x="1788" y="22"/>
                  </a:cubicBezTo>
                  <a:cubicBezTo>
                    <a:pt x="1771" y="467"/>
                    <a:pt x="1817" y="1327"/>
                    <a:pt x="1830" y="1615"/>
                  </a:cubicBezTo>
                  <a:lnTo>
                    <a:pt x="1232" y="1685"/>
                  </a:lnTo>
                  <a:lnTo>
                    <a:pt x="1225" y="1772"/>
                  </a:lnTo>
                  <a:cubicBezTo>
                    <a:pt x="1225" y="1772"/>
                    <a:pt x="1242" y="1775"/>
                    <a:pt x="1270" y="1779"/>
                  </a:cubicBezTo>
                  <a:lnTo>
                    <a:pt x="1938" y="1703"/>
                  </a:lnTo>
                  <a:cubicBezTo>
                    <a:pt x="1938" y="1703"/>
                    <a:pt x="1862" y="516"/>
                    <a:pt x="1889" y="1"/>
                  </a:cubicBezTo>
                  <a:close/>
                </a:path>
              </a:pathLst>
            </a:custGeom>
            <a:solidFill>
              <a:srgbClr val="2A2B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252;p60"/>
            <p:cNvSpPr/>
            <p:nvPr/>
          </p:nvSpPr>
          <p:spPr>
            <a:xfrm>
              <a:off x="4554245" y="2560190"/>
              <a:ext cx="301630" cy="232598"/>
            </a:xfrm>
            <a:custGeom>
              <a:avLst/>
              <a:gdLst/>
              <a:ahLst/>
              <a:cxnLst/>
              <a:rect l="l" t="t" r="r" b="b"/>
              <a:pathLst>
                <a:path w="5772" h="4451" extrusionOk="0">
                  <a:moveTo>
                    <a:pt x="2557" y="0"/>
                  </a:moveTo>
                  <a:cubicBezTo>
                    <a:pt x="1963" y="0"/>
                    <a:pt x="1410" y="263"/>
                    <a:pt x="1104" y="897"/>
                  </a:cubicBezTo>
                  <a:cubicBezTo>
                    <a:pt x="919" y="1283"/>
                    <a:pt x="801" y="1537"/>
                    <a:pt x="752" y="1760"/>
                  </a:cubicBezTo>
                  <a:cubicBezTo>
                    <a:pt x="588" y="1861"/>
                    <a:pt x="164" y="2126"/>
                    <a:pt x="77" y="2198"/>
                  </a:cubicBezTo>
                  <a:cubicBezTo>
                    <a:pt x="1" y="2264"/>
                    <a:pt x="279" y="2460"/>
                    <a:pt x="429" y="2553"/>
                  </a:cubicBezTo>
                  <a:cubicBezTo>
                    <a:pt x="137" y="3266"/>
                    <a:pt x="182" y="4021"/>
                    <a:pt x="265" y="4192"/>
                  </a:cubicBezTo>
                  <a:cubicBezTo>
                    <a:pt x="361" y="4383"/>
                    <a:pt x="697" y="4450"/>
                    <a:pt x="1049" y="4450"/>
                  </a:cubicBezTo>
                  <a:cubicBezTo>
                    <a:pt x="1236" y="4450"/>
                    <a:pt x="1428" y="4431"/>
                    <a:pt x="1590" y="4401"/>
                  </a:cubicBezTo>
                  <a:cubicBezTo>
                    <a:pt x="2061" y="4317"/>
                    <a:pt x="2248" y="3865"/>
                    <a:pt x="2377" y="3743"/>
                  </a:cubicBezTo>
                  <a:cubicBezTo>
                    <a:pt x="2412" y="3710"/>
                    <a:pt x="2488" y="3697"/>
                    <a:pt x="2583" y="3697"/>
                  </a:cubicBezTo>
                  <a:cubicBezTo>
                    <a:pt x="2845" y="3697"/>
                    <a:pt x="3262" y="3794"/>
                    <a:pt x="3438" y="3847"/>
                  </a:cubicBezTo>
                  <a:cubicBezTo>
                    <a:pt x="3465" y="3855"/>
                    <a:pt x="3497" y="3859"/>
                    <a:pt x="3531" y="3859"/>
                  </a:cubicBezTo>
                  <a:cubicBezTo>
                    <a:pt x="3800" y="3859"/>
                    <a:pt x="4266" y="3624"/>
                    <a:pt x="4562" y="3232"/>
                  </a:cubicBezTo>
                  <a:cubicBezTo>
                    <a:pt x="5772" y="1637"/>
                    <a:pt x="4038" y="0"/>
                    <a:pt x="255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253;p60"/>
            <p:cNvSpPr/>
            <p:nvPr/>
          </p:nvSpPr>
          <p:spPr>
            <a:xfrm>
              <a:off x="4552260" y="2555017"/>
              <a:ext cx="273673" cy="242997"/>
            </a:xfrm>
            <a:custGeom>
              <a:avLst/>
              <a:gdLst/>
              <a:ahLst/>
              <a:cxnLst/>
              <a:rect l="l" t="t" r="r" b="b"/>
              <a:pathLst>
                <a:path w="5237" h="4650" extrusionOk="0">
                  <a:moveTo>
                    <a:pt x="2596" y="200"/>
                  </a:moveTo>
                  <a:cubicBezTo>
                    <a:pt x="3441" y="200"/>
                    <a:pt x="4360" y="756"/>
                    <a:pt x="4732" y="1501"/>
                  </a:cubicBezTo>
                  <a:cubicBezTo>
                    <a:pt x="4938" y="1911"/>
                    <a:pt x="5070" y="2551"/>
                    <a:pt x="4523" y="3272"/>
                  </a:cubicBezTo>
                  <a:cubicBezTo>
                    <a:pt x="4239" y="3647"/>
                    <a:pt x="3795" y="3861"/>
                    <a:pt x="3571" y="3861"/>
                  </a:cubicBezTo>
                  <a:cubicBezTo>
                    <a:pt x="3546" y="3861"/>
                    <a:pt x="3523" y="3858"/>
                    <a:pt x="3504" y="3853"/>
                  </a:cubicBezTo>
                  <a:cubicBezTo>
                    <a:pt x="3497" y="3850"/>
                    <a:pt x="2986" y="3698"/>
                    <a:pt x="2634" y="3698"/>
                  </a:cubicBezTo>
                  <a:cubicBezTo>
                    <a:pt x="2509" y="3698"/>
                    <a:pt x="2404" y="3717"/>
                    <a:pt x="2349" y="3769"/>
                  </a:cubicBezTo>
                  <a:cubicBezTo>
                    <a:pt x="2311" y="3807"/>
                    <a:pt x="2272" y="3859"/>
                    <a:pt x="2227" y="3922"/>
                  </a:cubicBezTo>
                  <a:cubicBezTo>
                    <a:pt x="2099" y="4103"/>
                    <a:pt x="1924" y="4346"/>
                    <a:pt x="1611" y="4402"/>
                  </a:cubicBezTo>
                  <a:cubicBezTo>
                    <a:pt x="1443" y="4433"/>
                    <a:pt x="1263" y="4449"/>
                    <a:pt x="1094" y="4449"/>
                  </a:cubicBezTo>
                  <a:cubicBezTo>
                    <a:pt x="756" y="4449"/>
                    <a:pt x="460" y="4385"/>
                    <a:pt x="390" y="4245"/>
                  </a:cubicBezTo>
                  <a:cubicBezTo>
                    <a:pt x="331" y="4124"/>
                    <a:pt x="268" y="3404"/>
                    <a:pt x="561" y="2690"/>
                  </a:cubicBezTo>
                  <a:lnTo>
                    <a:pt x="592" y="2614"/>
                  </a:lnTo>
                  <a:lnTo>
                    <a:pt x="519" y="2569"/>
                  </a:lnTo>
                  <a:cubicBezTo>
                    <a:pt x="345" y="2457"/>
                    <a:pt x="258" y="2381"/>
                    <a:pt x="220" y="2342"/>
                  </a:cubicBezTo>
                  <a:cubicBezTo>
                    <a:pt x="317" y="2273"/>
                    <a:pt x="543" y="2127"/>
                    <a:pt x="843" y="1942"/>
                  </a:cubicBezTo>
                  <a:lnTo>
                    <a:pt x="877" y="1921"/>
                  </a:lnTo>
                  <a:lnTo>
                    <a:pt x="888" y="1880"/>
                  </a:lnTo>
                  <a:cubicBezTo>
                    <a:pt x="933" y="1668"/>
                    <a:pt x="1047" y="1420"/>
                    <a:pt x="1232" y="1038"/>
                  </a:cubicBezTo>
                  <a:cubicBezTo>
                    <a:pt x="1493" y="502"/>
                    <a:pt x="1973" y="203"/>
                    <a:pt x="2582" y="200"/>
                  </a:cubicBezTo>
                  <a:close/>
                  <a:moveTo>
                    <a:pt x="2582" y="1"/>
                  </a:moveTo>
                  <a:cubicBezTo>
                    <a:pt x="1890" y="4"/>
                    <a:pt x="1347" y="346"/>
                    <a:pt x="1055" y="954"/>
                  </a:cubicBezTo>
                  <a:cubicBezTo>
                    <a:pt x="874" y="1323"/>
                    <a:pt x="759" y="1573"/>
                    <a:pt x="703" y="1796"/>
                  </a:cubicBezTo>
                  <a:cubicBezTo>
                    <a:pt x="480" y="1936"/>
                    <a:pt x="136" y="2151"/>
                    <a:pt x="53" y="2220"/>
                  </a:cubicBezTo>
                  <a:cubicBezTo>
                    <a:pt x="18" y="2252"/>
                    <a:pt x="0" y="2294"/>
                    <a:pt x="4" y="2336"/>
                  </a:cubicBezTo>
                  <a:cubicBezTo>
                    <a:pt x="8" y="2381"/>
                    <a:pt x="14" y="2471"/>
                    <a:pt x="345" y="2690"/>
                  </a:cubicBezTo>
                  <a:cubicBezTo>
                    <a:pt x="80" y="3394"/>
                    <a:pt x="119" y="4138"/>
                    <a:pt x="212" y="4333"/>
                  </a:cubicBezTo>
                  <a:cubicBezTo>
                    <a:pt x="334" y="4576"/>
                    <a:pt x="718" y="4649"/>
                    <a:pt x="1086" y="4649"/>
                  </a:cubicBezTo>
                  <a:cubicBezTo>
                    <a:pt x="1294" y="4649"/>
                    <a:pt x="1497" y="4625"/>
                    <a:pt x="1646" y="4597"/>
                  </a:cubicBezTo>
                  <a:cubicBezTo>
                    <a:pt x="2043" y="4527"/>
                    <a:pt x="2258" y="4221"/>
                    <a:pt x="2388" y="4036"/>
                  </a:cubicBezTo>
                  <a:cubicBezTo>
                    <a:pt x="2425" y="3981"/>
                    <a:pt x="2460" y="3936"/>
                    <a:pt x="2484" y="3915"/>
                  </a:cubicBezTo>
                  <a:cubicBezTo>
                    <a:pt x="2504" y="3900"/>
                    <a:pt x="2548" y="3894"/>
                    <a:pt x="2610" y="3894"/>
                  </a:cubicBezTo>
                  <a:cubicBezTo>
                    <a:pt x="2806" y="3894"/>
                    <a:pt x="3175" y="3961"/>
                    <a:pt x="3448" y="4041"/>
                  </a:cubicBezTo>
                  <a:cubicBezTo>
                    <a:pt x="3484" y="4051"/>
                    <a:pt x="3524" y="4056"/>
                    <a:pt x="3568" y="4056"/>
                  </a:cubicBezTo>
                  <a:cubicBezTo>
                    <a:pt x="3877" y="4056"/>
                    <a:pt x="4366" y="3807"/>
                    <a:pt x="4680" y="3389"/>
                  </a:cubicBezTo>
                  <a:cubicBezTo>
                    <a:pt x="5153" y="2767"/>
                    <a:pt x="5237" y="2064"/>
                    <a:pt x="4909" y="1410"/>
                  </a:cubicBezTo>
                  <a:cubicBezTo>
                    <a:pt x="4506" y="606"/>
                    <a:pt x="3511" y="1"/>
                    <a:pt x="2596"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254;p60"/>
            <p:cNvSpPr/>
            <p:nvPr/>
          </p:nvSpPr>
          <p:spPr>
            <a:xfrm>
              <a:off x="4588056" y="2717747"/>
              <a:ext cx="162939" cy="69868"/>
            </a:xfrm>
            <a:custGeom>
              <a:avLst/>
              <a:gdLst/>
              <a:ahLst/>
              <a:cxnLst/>
              <a:rect l="l" t="t" r="r" b="b"/>
              <a:pathLst>
                <a:path w="3118" h="1337" extrusionOk="0">
                  <a:moveTo>
                    <a:pt x="2234" y="1"/>
                  </a:moveTo>
                  <a:cubicBezTo>
                    <a:pt x="2234" y="1"/>
                    <a:pt x="2269" y="171"/>
                    <a:pt x="1932" y="307"/>
                  </a:cubicBezTo>
                  <a:cubicBezTo>
                    <a:pt x="1591" y="442"/>
                    <a:pt x="1521" y="342"/>
                    <a:pt x="1420" y="582"/>
                  </a:cubicBezTo>
                  <a:cubicBezTo>
                    <a:pt x="1319" y="818"/>
                    <a:pt x="1215" y="1089"/>
                    <a:pt x="742" y="1191"/>
                  </a:cubicBezTo>
                  <a:cubicBezTo>
                    <a:pt x="508" y="1243"/>
                    <a:pt x="227" y="1274"/>
                    <a:pt x="1" y="1295"/>
                  </a:cubicBezTo>
                  <a:cubicBezTo>
                    <a:pt x="116" y="1323"/>
                    <a:pt x="258" y="1337"/>
                    <a:pt x="412" y="1337"/>
                  </a:cubicBezTo>
                  <a:cubicBezTo>
                    <a:pt x="579" y="1337"/>
                    <a:pt x="759" y="1319"/>
                    <a:pt x="926" y="1288"/>
                  </a:cubicBezTo>
                  <a:cubicBezTo>
                    <a:pt x="1239" y="1232"/>
                    <a:pt x="1414" y="989"/>
                    <a:pt x="1542" y="808"/>
                  </a:cubicBezTo>
                  <a:cubicBezTo>
                    <a:pt x="1587" y="745"/>
                    <a:pt x="1626" y="693"/>
                    <a:pt x="1664" y="655"/>
                  </a:cubicBezTo>
                  <a:cubicBezTo>
                    <a:pt x="1719" y="603"/>
                    <a:pt x="1824" y="585"/>
                    <a:pt x="1949" y="585"/>
                  </a:cubicBezTo>
                  <a:cubicBezTo>
                    <a:pt x="2300" y="585"/>
                    <a:pt x="2812" y="735"/>
                    <a:pt x="2819" y="739"/>
                  </a:cubicBezTo>
                  <a:cubicBezTo>
                    <a:pt x="2840" y="742"/>
                    <a:pt x="2861" y="745"/>
                    <a:pt x="2888" y="745"/>
                  </a:cubicBezTo>
                  <a:cubicBezTo>
                    <a:pt x="2923" y="745"/>
                    <a:pt x="2965" y="742"/>
                    <a:pt x="3007" y="731"/>
                  </a:cubicBezTo>
                  <a:cubicBezTo>
                    <a:pt x="3101" y="488"/>
                    <a:pt x="3118" y="206"/>
                    <a:pt x="3118" y="206"/>
                  </a:cubicBezTo>
                  <a:lnTo>
                    <a:pt x="2234"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255;p60"/>
            <p:cNvSpPr/>
            <p:nvPr/>
          </p:nvSpPr>
          <p:spPr>
            <a:xfrm>
              <a:off x="4575723" y="2748317"/>
              <a:ext cx="169471" cy="44419"/>
            </a:xfrm>
            <a:custGeom>
              <a:avLst/>
              <a:gdLst/>
              <a:ahLst/>
              <a:cxnLst/>
              <a:rect l="l" t="t" r="r" b="b"/>
              <a:pathLst>
                <a:path w="3243" h="850" extrusionOk="0">
                  <a:moveTo>
                    <a:pt x="2185" y="0"/>
                  </a:moveTo>
                  <a:cubicBezTo>
                    <a:pt x="2060" y="0"/>
                    <a:pt x="1955" y="18"/>
                    <a:pt x="1900" y="70"/>
                  </a:cubicBezTo>
                  <a:cubicBezTo>
                    <a:pt x="1862" y="108"/>
                    <a:pt x="1823" y="160"/>
                    <a:pt x="1778" y="223"/>
                  </a:cubicBezTo>
                  <a:cubicBezTo>
                    <a:pt x="1650" y="404"/>
                    <a:pt x="1475" y="647"/>
                    <a:pt x="1162" y="703"/>
                  </a:cubicBezTo>
                  <a:cubicBezTo>
                    <a:pt x="995" y="734"/>
                    <a:pt x="815" y="752"/>
                    <a:pt x="648" y="752"/>
                  </a:cubicBezTo>
                  <a:cubicBezTo>
                    <a:pt x="494" y="752"/>
                    <a:pt x="352" y="738"/>
                    <a:pt x="237" y="710"/>
                  </a:cubicBezTo>
                  <a:cubicBezTo>
                    <a:pt x="147" y="721"/>
                    <a:pt x="66" y="727"/>
                    <a:pt x="0" y="731"/>
                  </a:cubicBezTo>
                  <a:cubicBezTo>
                    <a:pt x="153" y="818"/>
                    <a:pt x="394" y="849"/>
                    <a:pt x="644" y="849"/>
                  </a:cubicBezTo>
                  <a:cubicBezTo>
                    <a:pt x="828" y="849"/>
                    <a:pt x="1020" y="832"/>
                    <a:pt x="1179" y="801"/>
                  </a:cubicBezTo>
                  <a:cubicBezTo>
                    <a:pt x="1650" y="717"/>
                    <a:pt x="1837" y="265"/>
                    <a:pt x="1966" y="143"/>
                  </a:cubicBezTo>
                  <a:cubicBezTo>
                    <a:pt x="2001" y="108"/>
                    <a:pt x="2077" y="98"/>
                    <a:pt x="2171" y="98"/>
                  </a:cubicBezTo>
                  <a:cubicBezTo>
                    <a:pt x="2432" y="98"/>
                    <a:pt x="2849" y="196"/>
                    <a:pt x="3027" y="247"/>
                  </a:cubicBezTo>
                  <a:cubicBezTo>
                    <a:pt x="3052" y="254"/>
                    <a:pt x="3079" y="258"/>
                    <a:pt x="3111" y="258"/>
                  </a:cubicBezTo>
                  <a:cubicBezTo>
                    <a:pt x="3135" y="258"/>
                    <a:pt x="3166" y="254"/>
                    <a:pt x="3198" y="251"/>
                  </a:cubicBezTo>
                  <a:cubicBezTo>
                    <a:pt x="3215" y="216"/>
                    <a:pt x="3229" y="181"/>
                    <a:pt x="3243" y="146"/>
                  </a:cubicBezTo>
                  <a:lnTo>
                    <a:pt x="3243" y="146"/>
                  </a:lnTo>
                  <a:cubicBezTo>
                    <a:pt x="3201" y="157"/>
                    <a:pt x="3159" y="160"/>
                    <a:pt x="3124" y="160"/>
                  </a:cubicBezTo>
                  <a:cubicBezTo>
                    <a:pt x="3097" y="160"/>
                    <a:pt x="3076" y="157"/>
                    <a:pt x="3055" y="154"/>
                  </a:cubicBezTo>
                  <a:cubicBezTo>
                    <a:pt x="3048" y="150"/>
                    <a:pt x="2536" y="0"/>
                    <a:pt x="2185" y="0"/>
                  </a:cubicBezTo>
                  <a:close/>
                </a:path>
              </a:pathLst>
            </a:custGeom>
            <a:solidFill>
              <a:srgbClr val="2A2B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256;p60"/>
            <p:cNvSpPr/>
            <p:nvPr/>
          </p:nvSpPr>
          <p:spPr>
            <a:xfrm>
              <a:off x="4608279" y="2651014"/>
              <a:ext cx="13639" cy="18656"/>
            </a:xfrm>
            <a:custGeom>
              <a:avLst/>
              <a:gdLst/>
              <a:ahLst/>
              <a:cxnLst/>
              <a:rect l="l" t="t" r="r" b="b"/>
              <a:pathLst>
                <a:path w="261" h="357" extrusionOk="0">
                  <a:moveTo>
                    <a:pt x="189" y="0"/>
                  </a:moveTo>
                  <a:cubicBezTo>
                    <a:pt x="143" y="0"/>
                    <a:pt x="82" y="56"/>
                    <a:pt x="45" y="140"/>
                  </a:cubicBezTo>
                  <a:cubicBezTo>
                    <a:pt x="0" y="234"/>
                    <a:pt x="4" y="328"/>
                    <a:pt x="52" y="352"/>
                  </a:cubicBezTo>
                  <a:cubicBezTo>
                    <a:pt x="59" y="355"/>
                    <a:pt x="66" y="357"/>
                    <a:pt x="73" y="357"/>
                  </a:cubicBezTo>
                  <a:cubicBezTo>
                    <a:pt x="120" y="357"/>
                    <a:pt x="180" y="301"/>
                    <a:pt x="219" y="216"/>
                  </a:cubicBezTo>
                  <a:cubicBezTo>
                    <a:pt x="261" y="123"/>
                    <a:pt x="258" y="28"/>
                    <a:pt x="209" y="4"/>
                  </a:cubicBezTo>
                  <a:cubicBezTo>
                    <a:pt x="203" y="1"/>
                    <a:pt x="196" y="0"/>
                    <a:pt x="189"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257;p60"/>
            <p:cNvSpPr/>
            <p:nvPr/>
          </p:nvSpPr>
          <p:spPr>
            <a:xfrm>
              <a:off x="4614603" y="2626087"/>
              <a:ext cx="18238" cy="18290"/>
            </a:xfrm>
            <a:custGeom>
              <a:avLst/>
              <a:gdLst/>
              <a:ahLst/>
              <a:cxnLst/>
              <a:rect l="l" t="t" r="r" b="b"/>
              <a:pathLst>
                <a:path w="349" h="350" extrusionOk="0">
                  <a:moveTo>
                    <a:pt x="152" y="1"/>
                  </a:moveTo>
                  <a:cubicBezTo>
                    <a:pt x="99" y="1"/>
                    <a:pt x="49" y="28"/>
                    <a:pt x="26" y="50"/>
                  </a:cubicBezTo>
                  <a:cubicBezTo>
                    <a:pt x="5" y="67"/>
                    <a:pt x="0" y="99"/>
                    <a:pt x="21" y="120"/>
                  </a:cubicBezTo>
                  <a:cubicBezTo>
                    <a:pt x="30" y="131"/>
                    <a:pt x="43" y="136"/>
                    <a:pt x="57" y="136"/>
                  </a:cubicBezTo>
                  <a:cubicBezTo>
                    <a:pt x="69" y="136"/>
                    <a:pt x="81" y="131"/>
                    <a:pt x="91" y="123"/>
                  </a:cubicBezTo>
                  <a:cubicBezTo>
                    <a:pt x="91" y="123"/>
                    <a:pt x="120" y="99"/>
                    <a:pt x="148" y="99"/>
                  </a:cubicBezTo>
                  <a:cubicBezTo>
                    <a:pt x="153" y="99"/>
                    <a:pt x="159" y="100"/>
                    <a:pt x="164" y="102"/>
                  </a:cubicBezTo>
                  <a:cubicBezTo>
                    <a:pt x="182" y="109"/>
                    <a:pt x="227" y="144"/>
                    <a:pt x="244" y="304"/>
                  </a:cubicBezTo>
                  <a:cubicBezTo>
                    <a:pt x="248" y="332"/>
                    <a:pt x="268" y="349"/>
                    <a:pt x="297" y="349"/>
                  </a:cubicBezTo>
                  <a:lnTo>
                    <a:pt x="300" y="349"/>
                  </a:lnTo>
                  <a:cubicBezTo>
                    <a:pt x="328" y="346"/>
                    <a:pt x="349" y="322"/>
                    <a:pt x="345" y="293"/>
                  </a:cubicBezTo>
                  <a:cubicBezTo>
                    <a:pt x="324" y="134"/>
                    <a:pt x="276" y="40"/>
                    <a:pt x="199" y="9"/>
                  </a:cubicBezTo>
                  <a:cubicBezTo>
                    <a:pt x="183" y="3"/>
                    <a:pt x="167" y="1"/>
                    <a:pt x="152"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258;p60"/>
            <p:cNvSpPr/>
            <p:nvPr/>
          </p:nvSpPr>
          <p:spPr>
            <a:xfrm>
              <a:off x="4571543" y="2711058"/>
              <a:ext cx="23882" cy="15102"/>
            </a:xfrm>
            <a:custGeom>
              <a:avLst/>
              <a:gdLst/>
              <a:ahLst/>
              <a:cxnLst/>
              <a:rect l="l" t="t" r="r" b="b"/>
              <a:pathLst>
                <a:path w="457" h="289" extrusionOk="0">
                  <a:moveTo>
                    <a:pt x="52" y="0"/>
                  </a:moveTo>
                  <a:cubicBezTo>
                    <a:pt x="25" y="0"/>
                    <a:pt x="0" y="24"/>
                    <a:pt x="0" y="48"/>
                  </a:cubicBezTo>
                  <a:cubicBezTo>
                    <a:pt x="0" y="59"/>
                    <a:pt x="7" y="289"/>
                    <a:pt x="407" y="289"/>
                  </a:cubicBezTo>
                  <a:cubicBezTo>
                    <a:pt x="435" y="289"/>
                    <a:pt x="456" y="268"/>
                    <a:pt x="456" y="241"/>
                  </a:cubicBezTo>
                  <a:cubicBezTo>
                    <a:pt x="456" y="212"/>
                    <a:pt x="435" y="191"/>
                    <a:pt x="407" y="191"/>
                  </a:cubicBezTo>
                  <a:cubicBezTo>
                    <a:pt x="111" y="191"/>
                    <a:pt x="101" y="56"/>
                    <a:pt x="101" y="48"/>
                  </a:cubicBezTo>
                  <a:cubicBezTo>
                    <a:pt x="101" y="21"/>
                    <a:pt x="77" y="0"/>
                    <a:pt x="52"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259;p60"/>
            <p:cNvSpPr/>
            <p:nvPr/>
          </p:nvSpPr>
          <p:spPr>
            <a:xfrm>
              <a:off x="4484064" y="3391241"/>
              <a:ext cx="263900" cy="1085597"/>
            </a:xfrm>
            <a:custGeom>
              <a:avLst/>
              <a:gdLst/>
              <a:ahLst/>
              <a:cxnLst/>
              <a:rect l="l" t="t" r="r" b="b"/>
              <a:pathLst>
                <a:path w="5050" h="20774" extrusionOk="0">
                  <a:moveTo>
                    <a:pt x="1243" y="0"/>
                  </a:moveTo>
                  <a:lnTo>
                    <a:pt x="1086" y="1931"/>
                  </a:lnTo>
                  <a:cubicBezTo>
                    <a:pt x="1086" y="1931"/>
                    <a:pt x="1" y="9644"/>
                    <a:pt x="53" y="10531"/>
                  </a:cubicBezTo>
                  <a:cubicBezTo>
                    <a:pt x="105" y="11419"/>
                    <a:pt x="220" y="20565"/>
                    <a:pt x="220" y="20565"/>
                  </a:cubicBezTo>
                  <a:lnTo>
                    <a:pt x="1525" y="20774"/>
                  </a:lnTo>
                  <a:lnTo>
                    <a:pt x="2993" y="10625"/>
                  </a:lnTo>
                  <a:lnTo>
                    <a:pt x="5049" y="313"/>
                  </a:lnTo>
                  <a:lnTo>
                    <a:pt x="1243"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260;p60"/>
            <p:cNvSpPr/>
            <p:nvPr/>
          </p:nvSpPr>
          <p:spPr>
            <a:xfrm>
              <a:off x="4478786" y="3385545"/>
              <a:ext cx="275502" cy="1097303"/>
            </a:xfrm>
            <a:custGeom>
              <a:avLst/>
              <a:gdLst/>
              <a:ahLst/>
              <a:cxnLst/>
              <a:rect l="l" t="t" r="r" b="b"/>
              <a:pathLst>
                <a:path w="5272" h="20998" extrusionOk="0">
                  <a:moveTo>
                    <a:pt x="1435" y="217"/>
                  </a:moveTo>
                  <a:lnTo>
                    <a:pt x="5032" y="512"/>
                  </a:lnTo>
                  <a:lnTo>
                    <a:pt x="2996" y="10720"/>
                  </a:lnTo>
                  <a:lnTo>
                    <a:pt x="1542" y="20768"/>
                  </a:lnTo>
                  <a:lnTo>
                    <a:pt x="422" y="20591"/>
                  </a:lnTo>
                  <a:cubicBezTo>
                    <a:pt x="408" y="19669"/>
                    <a:pt x="300" y="11468"/>
                    <a:pt x="251" y="10633"/>
                  </a:cubicBezTo>
                  <a:cubicBezTo>
                    <a:pt x="203" y="9767"/>
                    <a:pt x="1274" y="2130"/>
                    <a:pt x="1284" y="2046"/>
                  </a:cubicBezTo>
                  <a:lnTo>
                    <a:pt x="1435" y="217"/>
                  </a:lnTo>
                  <a:close/>
                  <a:moveTo>
                    <a:pt x="1253" y="0"/>
                  </a:moveTo>
                  <a:lnTo>
                    <a:pt x="1086" y="2025"/>
                  </a:lnTo>
                  <a:cubicBezTo>
                    <a:pt x="1045" y="2338"/>
                    <a:pt x="1" y="9760"/>
                    <a:pt x="53" y="10643"/>
                  </a:cubicBezTo>
                  <a:cubicBezTo>
                    <a:pt x="105" y="11520"/>
                    <a:pt x="224" y="20583"/>
                    <a:pt x="224" y="20674"/>
                  </a:cubicBezTo>
                  <a:lnTo>
                    <a:pt x="224" y="20758"/>
                  </a:lnTo>
                  <a:lnTo>
                    <a:pt x="1709" y="20997"/>
                  </a:lnTo>
                  <a:lnTo>
                    <a:pt x="3191" y="10755"/>
                  </a:lnTo>
                  <a:lnTo>
                    <a:pt x="5247" y="439"/>
                  </a:lnTo>
                  <a:lnTo>
                    <a:pt x="5271" y="331"/>
                  </a:lnTo>
                  <a:lnTo>
                    <a:pt x="1253"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261;p60"/>
            <p:cNvSpPr/>
            <p:nvPr/>
          </p:nvSpPr>
          <p:spPr>
            <a:xfrm>
              <a:off x="4536269" y="3758820"/>
              <a:ext cx="102947" cy="697167"/>
            </a:xfrm>
            <a:custGeom>
              <a:avLst/>
              <a:gdLst/>
              <a:ahLst/>
              <a:cxnLst/>
              <a:rect l="l" t="t" r="r" b="b"/>
              <a:pathLst>
                <a:path w="1970" h="13341" extrusionOk="0">
                  <a:moveTo>
                    <a:pt x="1823" y="1"/>
                  </a:moveTo>
                  <a:cubicBezTo>
                    <a:pt x="1817" y="28"/>
                    <a:pt x="1316" y="2965"/>
                    <a:pt x="943" y="4391"/>
                  </a:cubicBezTo>
                  <a:cubicBezTo>
                    <a:pt x="564" y="5842"/>
                    <a:pt x="564" y="7314"/>
                    <a:pt x="564" y="8869"/>
                  </a:cubicBezTo>
                  <a:cubicBezTo>
                    <a:pt x="564" y="10413"/>
                    <a:pt x="7" y="13284"/>
                    <a:pt x="1" y="13312"/>
                  </a:cubicBezTo>
                  <a:lnTo>
                    <a:pt x="147" y="13340"/>
                  </a:lnTo>
                  <a:cubicBezTo>
                    <a:pt x="153" y="13312"/>
                    <a:pt x="714" y="10428"/>
                    <a:pt x="714" y="8869"/>
                  </a:cubicBezTo>
                  <a:cubicBezTo>
                    <a:pt x="714" y="7321"/>
                    <a:pt x="714" y="5863"/>
                    <a:pt x="1089" y="4426"/>
                  </a:cubicBezTo>
                  <a:cubicBezTo>
                    <a:pt x="1462" y="2996"/>
                    <a:pt x="1963" y="53"/>
                    <a:pt x="1970" y="25"/>
                  </a:cubicBezTo>
                  <a:lnTo>
                    <a:pt x="1823"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262;p60"/>
            <p:cNvSpPr/>
            <p:nvPr/>
          </p:nvSpPr>
          <p:spPr>
            <a:xfrm>
              <a:off x="4575880" y="3340865"/>
              <a:ext cx="283706" cy="1146164"/>
            </a:xfrm>
            <a:custGeom>
              <a:avLst/>
              <a:gdLst/>
              <a:ahLst/>
              <a:cxnLst/>
              <a:rect l="l" t="t" r="r" b="b"/>
              <a:pathLst>
                <a:path w="5429" h="21933" extrusionOk="0">
                  <a:moveTo>
                    <a:pt x="3594" y="1"/>
                  </a:moveTo>
                  <a:cubicBezTo>
                    <a:pt x="3189" y="1"/>
                    <a:pt x="2649" y="218"/>
                    <a:pt x="2133" y="487"/>
                  </a:cubicBezTo>
                  <a:lnTo>
                    <a:pt x="1" y="3869"/>
                  </a:lnTo>
                  <a:lnTo>
                    <a:pt x="999" y="4773"/>
                  </a:lnTo>
                  <a:cubicBezTo>
                    <a:pt x="999" y="4773"/>
                    <a:pt x="1490" y="12111"/>
                    <a:pt x="1803" y="12633"/>
                  </a:cubicBezTo>
                  <a:cubicBezTo>
                    <a:pt x="2116" y="13155"/>
                    <a:pt x="4123" y="21724"/>
                    <a:pt x="4123" y="21724"/>
                  </a:cubicBezTo>
                  <a:lnTo>
                    <a:pt x="5428" y="21933"/>
                  </a:lnTo>
                  <a:lnTo>
                    <a:pt x="4555" y="11781"/>
                  </a:lnTo>
                  <a:lnTo>
                    <a:pt x="4075" y="3365"/>
                  </a:lnTo>
                  <a:cubicBezTo>
                    <a:pt x="4075" y="3365"/>
                    <a:pt x="4701" y="1538"/>
                    <a:pt x="4179" y="338"/>
                  </a:cubicBezTo>
                  <a:cubicBezTo>
                    <a:pt x="4075" y="97"/>
                    <a:pt x="3864" y="1"/>
                    <a:pt x="359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263;p60"/>
            <p:cNvSpPr/>
            <p:nvPr/>
          </p:nvSpPr>
          <p:spPr>
            <a:xfrm>
              <a:off x="4572431" y="3335796"/>
              <a:ext cx="292799" cy="1157451"/>
            </a:xfrm>
            <a:custGeom>
              <a:avLst/>
              <a:gdLst/>
              <a:ahLst/>
              <a:cxnLst/>
              <a:rect l="l" t="t" r="r" b="b"/>
              <a:pathLst>
                <a:path w="5603" h="22149" extrusionOk="0">
                  <a:moveTo>
                    <a:pt x="3661" y="0"/>
                  </a:moveTo>
                  <a:cubicBezTo>
                    <a:pt x="3289" y="0"/>
                    <a:pt x="2784" y="167"/>
                    <a:pt x="2154" y="497"/>
                  </a:cubicBezTo>
                  <a:lnTo>
                    <a:pt x="2244" y="671"/>
                  </a:lnTo>
                  <a:cubicBezTo>
                    <a:pt x="2846" y="357"/>
                    <a:pt x="3327" y="197"/>
                    <a:pt x="3661" y="197"/>
                  </a:cubicBezTo>
                  <a:cubicBezTo>
                    <a:pt x="3752" y="197"/>
                    <a:pt x="3833" y="209"/>
                    <a:pt x="3901" y="233"/>
                  </a:cubicBezTo>
                  <a:cubicBezTo>
                    <a:pt x="4019" y="274"/>
                    <a:pt x="4102" y="355"/>
                    <a:pt x="4155" y="472"/>
                  </a:cubicBezTo>
                  <a:cubicBezTo>
                    <a:pt x="4656" y="1625"/>
                    <a:pt x="4054" y="3409"/>
                    <a:pt x="4047" y="3430"/>
                  </a:cubicBezTo>
                  <a:lnTo>
                    <a:pt x="4043" y="3447"/>
                  </a:lnTo>
                  <a:lnTo>
                    <a:pt x="4520" y="11884"/>
                  </a:lnTo>
                  <a:lnTo>
                    <a:pt x="5383" y="21911"/>
                  </a:lnTo>
                  <a:lnTo>
                    <a:pt x="4269" y="21734"/>
                  </a:lnTo>
                  <a:cubicBezTo>
                    <a:pt x="4071" y="20881"/>
                    <a:pt x="2262" y="13189"/>
                    <a:pt x="1956" y="12678"/>
                  </a:cubicBezTo>
                  <a:cubicBezTo>
                    <a:pt x="1733" y="12308"/>
                    <a:pt x="1361" y="7804"/>
                    <a:pt x="1162" y="4864"/>
                  </a:cubicBezTo>
                  <a:lnTo>
                    <a:pt x="1159" y="4822"/>
                  </a:lnTo>
                  <a:lnTo>
                    <a:pt x="136" y="3893"/>
                  </a:lnTo>
                  <a:lnTo>
                    <a:pt x="1" y="4039"/>
                  </a:lnTo>
                  <a:lnTo>
                    <a:pt x="968" y="4915"/>
                  </a:lnTo>
                  <a:cubicBezTo>
                    <a:pt x="1030" y="5837"/>
                    <a:pt x="1472" y="12260"/>
                    <a:pt x="1785" y="12779"/>
                  </a:cubicBezTo>
                  <a:cubicBezTo>
                    <a:pt x="2036" y="13196"/>
                    <a:pt x="3535" y="19465"/>
                    <a:pt x="4092" y="21845"/>
                  </a:cubicBezTo>
                  <a:lnTo>
                    <a:pt x="4106" y="21908"/>
                  </a:lnTo>
                  <a:lnTo>
                    <a:pt x="5602" y="22148"/>
                  </a:lnTo>
                  <a:lnTo>
                    <a:pt x="5602" y="22148"/>
                  </a:lnTo>
                  <a:lnTo>
                    <a:pt x="4719" y="11870"/>
                  </a:lnTo>
                  <a:lnTo>
                    <a:pt x="4242" y="3475"/>
                  </a:lnTo>
                  <a:cubicBezTo>
                    <a:pt x="4311" y="3266"/>
                    <a:pt x="4847" y="1565"/>
                    <a:pt x="4340" y="396"/>
                  </a:cubicBezTo>
                  <a:cubicBezTo>
                    <a:pt x="4263" y="226"/>
                    <a:pt x="4137" y="107"/>
                    <a:pt x="3967" y="48"/>
                  </a:cubicBezTo>
                  <a:cubicBezTo>
                    <a:pt x="3878" y="16"/>
                    <a:pt x="3776" y="0"/>
                    <a:pt x="3661"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264;p60"/>
            <p:cNvSpPr/>
            <p:nvPr/>
          </p:nvSpPr>
          <p:spPr>
            <a:xfrm>
              <a:off x="4736100" y="3699560"/>
              <a:ext cx="100021" cy="752717"/>
            </a:xfrm>
            <a:custGeom>
              <a:avLst/>
              <a:gdLst/>
              <a:ahLst/>
              <a:cxnLst/>
              <a:rect l="l" t="t" r="r" b="b"/>
              <a:pathLst>
                <a:path w="1914" h="14404" extrusionOk="0">
                  <a:moveTo>
                    <a:pt x="150" y="0"/>
                  </a:moveTo>
                  <a:lnTo>
                    <a:pt x="0" y="3"/>
                  </a:lnTo>
                  <a:cubicBezTo>
                    <a:pt x="24" y="1524"/>
                    <a:pt x="150" y="2645"/>
                    <a:pt x="386" y="3427"/>
                  </a:cubicBezTo>
                  <a:cubicBezTo>
                    <a:pt x="540" y="3935"/>
                    <a:pt x="522" y="4840"/>
                    <a:pt x="511" y="5438"/>
                  </a:cubicBezTo>
                  <a:cubicBezTo>
                    <a:pt x="511" y="5570"/>
                    <a:pt x="508" y="5692"/>
                    <a:pt x="508" y="5793"/>
                  </a:cubicBezTo>
                  <a:cubicBezTo>
                    <a:pt x="508" y="5929"/>
                    <a:pt x="494" y="5985"/>
                    <a:pt x="480" y="6041"/>
                  </a:cubicBezTo>
                  <a:cubicBezTo>
                    <a:pt x="431" y="6214"/>
                    <a:pt x="400" y="6329"/>
                    <a:pt x="824" y="8260"/>
                  </a:cubicBezTo>
                  <a:cubicBezTo>
                    <a:pt x="1381" y="10800"/>
                    <a:pt x="1760" y="14370"/>
                    <a:pt x="1764" y="14404"/>
                  </a:cubicBezTo>
                  <a:lnTo>
                    <a:pt x="1913" y="14391"/>
                  </a:lnTo>
                  <a:cubicBezTo>
                    <a:pt x="1910" y="14355"/>
                    <a:pt x="1531" y="10775"/>
                    <a:pt x="970" y="8228"/>
                  </a:cubicBezTo>
                  <a:cubicBezTo>
                    <a:pt x="553" y="6333"/>
                    <a:pt x="585" y="6221"/>
                    <a:pt x="623" y="6078"/>
                  </a:cubicBezTo>
                  <a:cubicBezTo>
                    <a:pt x="640" y="6015"/>
                    <a:pt x="657" y="5950"/>
                    <a:pt x="657" y="5793"/>
                  </a:cubicBezTo>
                  <a:cubicBezTo>
                    <a:pt x="657" y="5692"/>
                    <a:pt x="661" y="5574"/>
                    <a:pt x="661" y="5438"/>
                  </a:cubicBezTo>
                  <a:cubicBezTo>
                    <a:pt x="671" y="4833"/>
                    <a:pt x="686" y="3915"/>
                    <a:pt x="529" y="3385"/>
                  </a:cubicBezTo>
                  <a:cubicBezTo>
                    <a:pt x="296" y="2613"/>
                    <a:pt x="174" y="1506"/>
                    <a:pt x="150"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265;p60"/>
            <p:cNvSpPr/>
            <p:nvPr/>
          </p:nvSpPr>
          <p:spPr>
            <a:xfrm>
              <a:off x="4736100" y="3473390"/>
              <a:ext cx="11288" cy="175690"/>
            </a:xfrm>
            <a:custGeom>
              <a:avLst/>
              <a:gdLst/>
              <a:ahLst/>
              <a:cxnLst/>
              <a:rect l="l" t="t" r="r" b="b"/>
              <a:pathLst>
                <a:path w="216" h="3362" extrusionOk="0">
                  <a:moveTo>
                    <a:pt x="101" y="0"/>
                  </a:moveTo>
                  <a:lnTo>
                    <a:pt x="13" y="42"/>
                  </a:lnTo>
                  <a:lnTo>
                    <a:pt x="84" y="73"/>
                  </a:lnTo>
                  <a:lnTo>
                    <a:pt x="13" y="101"/>
                  </a:lnTo>
                  <a:cubicBezTo>
                    <a:pt x="21" y="129"/>
                    <a:pt x="59" y="411"/>
                    <a:pt x="7" y="2899"/>
                  </a:cubicBezTo>
                  <a:cubicBezTo>
                    <a:pt x="3" y="3055"/>
                    <a:pt x="0" y="3212"/>
                    <a:pt x="0" y="3358"/>
                  </a:cubicBezTo>
                  <a:lnTo>
                    <a:pt x="146" y="3361"/>
                  </a:lnTo>
                  <a:cubicBezTo>
                    <a:pt x="150" y="3212"/>
                    <a:pt x="153" y="3058"/>
                    <a:pt x="156" y="2902"/>
                  </a:cubicBezTo>
                  <a:cubicBezTo>
                    <a:pt x="216" y="28"/>
                    <a:pt x="174" y="18"/>
                    <a:pt x="101"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266;p60"/>
            <p:cNvSpPr/>
            <p:nvPr/>
          </p:nvSpPr>
          <p:spPr>
            <a:xfrm>
              <a:off x="4572065" y="3444126"/>
              <a:ext cx="24613" cy="104567"/>
            </a:xfrm>
            <a:custGeom>
              <a:avLst/>
              <a:gdLst/>
              <a:ahLst/>
              <a:cxnLst/>
              <a:rect l="l" t="t" r="r" b="b"/>
              <a:pathLst>
                <a:path w="471" h="2001" extrusionOk="0">
                  <a:moveTo>
                    <a:pt x="328" y="0"/>
                  </a:moveTo>
                  <a:cubicBezTo>
                    <a:pt x="289" y="0"/>
                    <a:pt x="255" y="28"/>
                    <a:pt x="251" y="69"/>
                  </a:cubicBezTo>
                  <a:lnTo>
                    <a:pt x="209" y="943"/>
                  </a:lnTo>
                  <a:lnTo>
                    <a:pt x="8" y="1548"/>
                  </a:lnTo>
                  <a:cubicBezTo>
                    <a:pt x="0" y="1572"/>
                    <a:pt x="8" y="1601"/>
                    <a:pt x="21" y="1618"/>
                  </a:cubicBezTo>
                  <a:lnTo>
                    <a:pt x="328" y="1976"/>
                  </a:lnTo>
                  <a:cubicBezTo>
                    <a:pt x="345" y="1994"/>
                    <a:pt x="366" y="2001"/>
                    <a:pt x="387" y="2001"/>
                  </a:cubicBezTo>
                  <a:cubicBezTo>
                    <a:pt x="404" y="2001"/>
                    <a:pt x="422" y="1997"/>
                    <a:pt x="435" y="1983"/>
                  </a:cubicBezTo>
                  <a:cubicBezTo>
                    <a:pt x="467" y="1959"/>
                    <a:pt x="470" y="1911"/>
                    <a:pt x="443" y="1879"/>
                  </a:cubicBezTo>
                  <a:lnTo>
                    <a:pt x="164" y="1556"/>
                  </a:lnTo>
                  <a:lnTo>
                    <a:pt x="355" y="981"/>
                  </a:lnTo>
                  <a:cubicBezTo>
                    <a:pt x="355" y="974"/>
                    <a:pt x="359" y="967"/>
                    <a:pt x="359" y="960"/>
                  </a:cubicBezTo>
                  <a:lnTo>
                    <a:pt x="401" y="77"/>
                  </a:lnTo>
                  <a:cubicBezTo>
                    <a:pt x="401" y="35"/>
                    <a:pt x="369" y="0"/>
                    <a:pt x="328"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267;p60"/>
            <p:cNvSpPr/>
            <p:nvPr/>
          </p:nvSpPr>
          <p:spPr>
            <a:xfrm>
              <a:off x="4563913" y="3471561"/>
              <a:ext cx="104567" cy="28062"/>
            </a:xfrm>
            <a:custGeom>
              <a:avLst/>
              <a:gdLst/>
              <a:ahLst/>
              <a:cxnLst/>
              <a:rect l="l" t="t" r="r" b="b"/>
              <a:pathLst>
                <a:path w="2001" h="537" extrusionOk="0">
                  <a:moveTo>
                    <a:pt x="82" y="0"/>
                  </a:moveTo>
                  <a:cubicBezTo>
                    <a:pt x="63" y="0"/>
                    <a:pt x="44" y="7"/>
                    <a:pt x="28" y="21"/>
                  </a:cubicBezTo>
                  <a:cubicBezTo>
                    <a:pt x="0" y="53"/>
                    <a:pt x="0" y="98"/>
                    <a:pt x="28" y="129"/>
                  </a:cubicBezTo>
                  <a:cubicBezTo>
                    <a:pt x="49" y="146"/>
                    <a:pt x="453" y="536"/>
                    <a:pt x="1441" y="536"/>
                  </a:cubicBezTo>
                  <a:cubicBezTo>
                    <a:pt x="1590" y="536"/>
                    <a:pt x="1754" y="525"/>
                    <a:pt x="1931" y="505"/>
                  </a:cubicBezTo>
                  <a:cubicBezTo>
                    <a:pt x="1969" y="501"/>
                    <a:pt x="2001" y="467"/>
                    <a:pt x="1993" y="425"/>
                  </a:cubicBezTo>
                  <a:cubicBezTo>
                    <a:pt x="1990" y="387"/>
                    <a:pt x="1962" y="358"/>
                    <a:pt x="1925" y="358"/>
                  </a:cubicBezTo>
                  <a:cubicBezTo>
                    <a:pt x="1921" y="358"/>
                    <a:pt x="1918" y="358"/>
                    <a:pt x="1914" y="358"/>
                  </a:cubicBezTo>
                  <a:cubicBezTo>
                    <a:pt x="1745" y="378"/>
                    <a:pt x="1590" y="386"/>
                    <a:pt x="1447" y="386"/>
                  </a:cubicBezTo>
                  <a:cubicBezTo>
                    <a:pt x="519" y="386"/>
                    <a:pt x="139" y="28"/>
                    <a:pt x="135" y="21"/>
                  </a:cubicBezTo>
                  <a:cubicBezTo>
                    <a:pt x="120" y="7"/>
                    <a:pt x="101" y="0"/>
                    <a:pt x="82"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268;p60"/>
            <p:cNvSpPr/>
            <p:nvPr/>
          </p:nvSpPr>
          <p:spPr>
            <a:xfrm>
              <a:off x="4545153" y="3340865"/>
              <a:ext cx="259877" cy="117057"/>
            </a:xfrm>
            <a:custGeom>
              <a:avLst/>
              <a:gdLst/>
              <a:ahLst/>
              <a:cxnLst/>
              <a:rect l="l" t="t" r="r" b="b"/>
              <a:pathLst>
                <a:path w="4973" h="2240" extrusionOk="0">
                  <a:moveTo>
                    <a:pt x="4182" y="1"/>
                  </a:moveTo>
                  <a:cubicBezTo>
                    <a:pt x="3777" y="1"/>
                    <a:pt x="3237" y="218"/>
                    <a:pt x="2721" y="487"/>
                  </a:cubicBezTo>
                  <a:lnTo>
                    <a:pt x="2304" y="1148"/>
                  </a:lnTo>
                  <a:lnTo>
                    <a:pt x="74" y="964"/>
                  </a:lnTo>
                  <a:lnTo>
                    <a:pt x="1" y="1841"/>
                  </a:lnTo>
                  <a:cubicBezTo>
                    <a:pt x="363" y="2000"/>
                    <a:pt x="1354" y="2239"/>
                    <a:pt x="2431" y="2239"/>
                  </a:cubicBezTo>
                  <a:cubicBezTo>
                    <a:pt x="2810" y="2239"/>
                    <a:pt x="3200" y="2210"/>
                    <a:pt x="3577" y="2136"/>
                  </a:cubicBezTo>
                  <a:cubicBezTo>
                    <a:pt x="4573" y="1941"/>
                    <a:pt x="4632" y="1663"/>
                    <a:pt x="4973" y="1433"/>
                  </a:cubicBezTo>
                  <a:cubicBezTo>
                    <a:pt x="4969" y="1054"/>
                    <a:pt x="4913" y="672"/>
                    <a:pt x="4767" y="338"/>
                  </a:cubicBezTo>
                  <a:cubicBezTo>
                    <a:pt x="4663" y="97"/>
                    <a:pt x="4452" y="1"/>
                    <a:pt x="4182"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269;p60"/>
            <p:cNvSpPr/>
            <p:nvPr/>
          </p:nvSpPr>
          <p:spPr>
            <a:xfrm>
              <a:off x="4559367" y="3422857"/>
              <a:ext cx="32034" cy="25136"/>
            </a:xfrm>
            <a:custGeom>
              <a:avLst/>
              <a:gdLst/>
              <a:ahLst/>
              <a:cxnLst/>
              <a:rect l="l" t="t" r="r" b="b"/>
              <a:pathLst>
                <a:path w="613" h="481" extrusionOk="0">
                  <a:moveTo>
                    <a:pt x="25" y="0"/>
                  </a:moveTo>
                  <a:lnTo>
                    <a:pt x="0" y="351"/>
                  </a:lnTo>
                  <a:lnTo>
                    <a:pt x="567" y="481"/>
                  </a:lnTo>
                  <a:lnTo>
                    <a:pt x="612" y="25"/>
                  </a:lnTo>
                  <a:lnTo>
                    <a:pt x="2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270;p60"/>
            <p:cNvSpPr/>
            <p:nvPr/>
          </p:nvSpPr>
          <p:spPr>
            <a:xfrm>
              <a:off x="4555343" y="3418833"/>
              <a:ext cx="40238" cy="34072"/>
            </a:xfrm>
            <a:custGeom>
              <a:avLst/>
              <a:gdLst/>
              <a:ahLst/>
              <a:cxnLst/>
              <a:rect l="l" t="t" r="r" b="b"/>
              <a:pathLst>
                <a:path w="770" h="652" extrusionOk="0">
                  <a:moveTo>
                    <a:pt x="171" y="153"/>
                  </a:moveTo>
                  <a:lnTo>
                    <a:pt x="606" y="171"/>
                  </a:lnTo>
                  <a:lnTo>
                    <a:pt x="578" y="467"/>
                  </a:lnTo>
                  <a:lnTo>
                    <a:pt x="158" y="370"/>
                  </a:lnTo>
                  <a:lnTo>
                    <a:pt x="171" y="153"/>
                  </a:lnTo>
                  <a:close/>
                  <a:moveTo>
                    <a:pt x="32" y="1"/>
                  </a:moveTo>
                  <a:lnTo>
                    <a:pt x="1" y="484"/>
                  </a:lnTo>
                  <a:lnTo>
                    <a:pt x="710" y="651"/>
                  </a:lnTo>
                  <a:lnTo>
                    <a:pt x="770" y="28"/>
                  </a:lnTo>
                  <a:lnTo>
                    <a:pt x="32"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271;p60"/>
            <p:cNvSpPr/>
            <p:nvPr/>
          </p:nvSpPr>
          <p:spPr>
            <a:xfrm>
              <a:off x="4762281" y="3399550"/>
              <a:ext cx="22784" cy="50428"/>
            </a:xfrm>
            <a:custGeom>
              <a:avLst/>
              <a:gdLst/>
              <a:ahLst/>
              <a:cxnLst/>
              <a:rect l="l" t="t" r="r" b="b"/>
              <a:pathLst>
                <a:path w="436" h="965" extrusionOk="0">
                  <a:moveTo>
                    <a:pt x="289" y="1"/>
                  </a:moveTo>
                  <a:lnTo>
                    <a:pt x="0" y="98"/>
                  </a:lnTo>
                  <a:lnTo>
                    <a:pt x="97" y="964"/>
                  </a:lnTo>
                  <a:lnTo>
                    <a:pt x="435" y="773"/>
                  </a:lnTo>
                  <a:lnTo>
                    <a:pt x="289"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272;p60"/>
            <p:cNvSpPr/>
            <p:nvPr/>
          </p:nvSpPr>
          <p:spPr>
            <a:xfrm>
              <a:off x="4756013" y="3392809"/>
              <a:ext cx="33445" cy="57692"/>
            </a:xfrm>
            <a:custGeom>
              <a:avLst/>
              <a:gdLst/>
              <a:ahLst/>
              <a:cxnLst/>
              <a:rect l="l" t="t" r="r" b="b"/>
              <a:pathLst>
                <a:path w="640" h="1104" extrusionOk="0">
                  <a:moveTo>
                    <a:pt x="473" y="1"/>
                  </a:moveTo>
                  <a:lnTo>
                    <a:pt x="0" y="158"/>
                  </a:lnTo>
                  <a:lnTo>
                    <a:pt x="105" y="1104"/>
                  </a:lnTo>
                  <a:lnTo>
                    <a:pt x="303" y="1083"/>
                  </a:lnTo>
                  <a:lnTo>
                    <a:pt x="216" y="293"/>
                  </a:lnTo>
                  <a:lnTo>
                    <a:pt x="320" y="258"/>
                  </a:lnTo>
                  <a:lnTo>
                    <a:pt x="445" y="919"/>
                  </a:lnTo>
                  <a:lnTo>
                    <a:pt x="640" y="881"/>
                  </a:lnTo>
                  <a:lnTo>
                    <a:pt x="473"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273;p60"/>
            <p:cNvSpPr/>
            <p:nvPr/>
          </p:nvSpPr>
          <p:spPr>
            <a:xfrm>
              <a:off x="4641358" y="3412092"/>
              <a:ext cx="35274" cy="52937"/>
            </a:xfrm>
            <a:custGeom>
              <a:avLst/>
              <a:gdLst/>
              <a:ahLst/>
              <a:cxnLst/>
              <a:rect l="l" t="t" r="r" b="b"/>
              <a:pathLst>
                <a:path w="675" h="1013" extrusionOk="0">
                  <a:moveTo>
                    <a:pt x="0" y="1"/>
                  </a:moveTo>
                  <a:lnTo>
                    <a:pt x="195" y="1013"/>
                  </a:lnTo>
                  <a:lnTo>
                    <a:pt x="675" y="867"/>
                  </a:lnTo>
                  <a:lnTo>
                    <a:pt x="484"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274;p60"/>
            <p:cNvSpPr/>
            <p:nvPr/>
          </p:nvSpPr>
          <p:spPr>
            <a:xfrm>
              <a:off x="4635140" y="3407023"/>
              <a:ext cx="46614" cy="58946"/>
            </a:xfrm>
            <a:custGeom>
              <a:avLst/>
              <a:gdLst/>
              <a:ahLst/>
              <a:cxnLst/>
              <a:rect l="l" t="t" r="r" b="b"/>
              <a:pathLst>
                <a:path w="892" h="1128" extrusionOk="0">
                  <a:moveTo>
                    <a:pt x="1" y="0"/>
                  </a:moveTo>
                  <a:lnTo>
                    <a:pt x="217" y="1128"/>
                  </a:lnTo>
                  <a:lnTo>
                    <a:pt x="412" y="1092"/>
                  </a:lnTo>
                  <a:lnTo>
                    <a:pt x="241" y="199"/>
                  </a:lnTo>
                  <a:lnTo>
                    <a:pt x="523" y="199"/>
                  </a:lnTo>
                  <a:lnTo>
                    <a:pt x="697" y="988"/>
                  </a:lnTo>
                  <a:lnTo>
                    <a:pt x="892" y="943"/>
                  </a:lnTo>
                  <a:lnTo>
                    <a:pt x="683"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275;p60"/>
            <p:cNvSpPr/>
            <p:nvPr/>
          </p:nvSpPr>
          <p:spPr>
            <a:xfrm>
              <a:off x="4449522" y="2989956"/>
              <a:ext cx="86068" cy="430393"/>
            </a:xfrm>
            <a:custGeom>
              <a:avLst/>
              <a:gdLst/>
              <a:ahLst/>
              <a:cxnLst/>
              <a:rect l="l" t="t" r="r" b="b"/>
              <a:pathLst>
                <a:path w="1647" h="8236" extrusionOk="0">
                  <a:moveTo>
                    <a:pt x="1646" y="0"/>
                  </a:moveTo>
                  <a:lnTo>
                    <a:pt x="1646" y="0"/>
                  </a:lnTo>
                  <a:cubicBezTo>
                    <a:pt x="1646" y="1"/>
                    <a:pt x="1483" y="1100"/>
                    <a:pt x="988" y="2965"/>
                  </a:cubicBezTo>
                  <a:cubicBezTo>
                    <a:pt x="495" y="4833"/>
                    <a:pt x="1" y="7084"/>
                    <a:pt x="1" y="7084"/>
                  </a:cubicBezTo>
                  <a:lnTo>
                    <a:pt x="275" y="8235"/>
                  </a:lnTo>
                  <a:lnTo>
                    <a:pt x="1097" y="7028"/>
                  </a:lnTo>
                  <a:lnTo>
                    <a:pt x="1646"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276;p60"/>
            <p:cNvSpPr/>
            <p:nvPr/>
          </p:nvSpPr>
          <p:spPr>
            <a:xfrm>
              <a:off x="4444244" y="2989224"/>
              <a:ext cx="96624" cy="443666"/>
            </a:xfrm>
            <a:custGeom>
              <a:avLst/>
              <a:gdLst/>
              <a:ahLst/>
              <a:cxnLst/>
              <a:rect l="l" t="t" r="r" b="b"/>
              <a:pathLst>
                <a:path w="1849" h="8490" extrusionOk="0">
                  <a:moveTo>
                    <a:pt x="1521" y="1646"/>
                  </a:moveTo>
                  <a:lnTo>
                    <a:pt x="1104" y="7007"/>
                  </a:lnTo>
                  <a:lnTo>
                    <a:pt x="421" y="8009"/>
                  </a:lnTo>
                  <a:lnTo>
                    <a:pt x="203" y="7094"/>
                  </a:lnTo>
                  <a:cubicBezTo>
                    <a:pt x="254" y="6858"/>
                    <a:pt x="725" y="4750"/>
                    <a:pt x="1184" y="3003"/>
                  </a:cubicBezTo>
                  <a:cubicBezTo>
                    <a:pt x="1319" y="2491"/>
                    <a:pt x="1431" y="2036"/>
                    <a:pt x="1521" y="1646"/>
                  </a:cubicBezTo>
                  <a:close/>
                  <a:moveTo>
                    <a:pt x="1650" y="0"/>
                  </a:moveTo>
                  <a:cubicBezTo>
                    <a:pt x="1650" y="11"/>
                    <a:pt x="1479" y="1113"/>
                    <a:pt x="993" y="2954"/>
                  </a:cubicBezTo>
                  <a:cubicBezTo>
                    <a:pt x="505" y="4801"/>
                    <a:pt x="8" y="7053"/>
                    <a:pt x="4" y="7073"/>
                  </a:cubicBezTo>
                  <a:lnTo>
                    <a:pt x="1" y="7098"/>
                  </a:lnTo>
                  <a:lnTo>
                    <a:pt x="331" y="8490"/>
                  </a:lnTo>
                  <a:lnTo>
                    <a:pt x="1295" y="7077"/>
                  </a:lnTo>
                  <a:lnTo>
                    <a:pt x="1848" y="21"/>
                  </a:lnTo>
                  <a:lnTo>
                    <a:pt x="1650"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277;p60"/>
            <p:cNvSpPr/>
            <p:nvPr/>
          </p:nvSpPr>
          <p:spPr>
            <a:xfrm>
              <a:off x="4535537" y="2869398"/>
              <a:ext cx="206574" cy="120610"/>
            </a:xfrm>
            <a:custGeom>
              <a:avLst/>
              <a:gdLst/>
              <a:ahLst/>
              <a:cxnLst/>
              <a:rect l="l" t="t" r="r" b="b"/>
              <a:pathLst>
                <a:path w="3953" h="2308" extrusionOk="0">
                  <a:moveTo>
                    <a:pt x="3952" y="0"/>
                  </a:moveTo>
                  <a:lnTo>
                    <a:pt x="1375" y="713"/>
                  </a:lnTo>
                  <a:cubicBezTo>
                    <a:pt x="1375" y="713"/>
                    <a:pt x="219" y="989"/>
                    <a:pt x="111" y="1538"/>
                  </a:cubicBezTo>
                  <a:cubicBezTo>
                    <a:pt x="0" y="2088"/>
                    <a:pt x="0" y="2307"/>
                    <a:pt x="0" y="2307"/>
                  </a:cubicBezTo>
                  <a:lnTo>
                    <a:pt x="1757" y="880"/>
                  </a:lnTo>
                  <a:lnTo>
                    <a:pt x="3952"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278;p60"/>
            <p:cNvSpPr/>
            <p:nvPr/>
          </p:nvSpPr>
          <p:spPr>
            <a:xfrm>
              <a:off x="4530416" y="2864486"/>
              <a:ext cx="213681" cy="136444"/>
            </a:xfrm>
            <a:custGeom>
              <a:avLst/>
              <a:gdLst/>
              <a:ahLst/>
              <a:cxnLst/>
              <a:rect l="l" t="t" r="r" b="b"/>
              <a:pathLst>
                <a:path w="4089" h="2611" extrusionOk="0">
                  <a:moveTo>
                    <a:pt x="2356" y="669"/>
                  </a:moveTo>
                  <a:lnTo>
                    <a:pt x="1820" y="881"/>
                  </a:lnTo>
                  <a:lnTo>
                    <a:pt x="217" y="2175"/>
                  </a:lnTo>
                  <a:cubicBezTo>
                    <a:pt x="234" y="2057"/>
                    <a:pt x="259" y="1883"/>
                    <a:pt x="307" y="1653"/>
                  </a:cubicBezTo>
                  <a:cubicBezTo>
                    <a:pt x="387" y="1253"/>
                    <a:pt x="1191" y="979"/>
                    <a:pt x="1494" y="905"/>
                  </a:cubicBezTo>
                  <a:lnTo>
                    <a:pt x="2356" y="669"/>
                  </a:lnTo>
                  <a:close/>
                  <a:moveTo>
                    <a:pt x="4026" y="1"/>
                  </a:moveTo>
                  <a:lnTo>
                    <a:pt x="1449" y="714"/>
                  </a:lnTo>
                  <a:cubicBezTo>
                    <a:pt x="1375" y="731"/>
                    <a:pt x="230" y="1013"/>
                    <a:pt x="113" y="1611"/>
                  </a:cubicBezTo>
                  <a:cubicBezTo>
                    <a:pt x="1" y="2164"/>
                    <a:pt x="1" y="2391"/>
                    <a:pt x="1" y="2401"/>
                  </a:cubicBezTo>
                  <a:lnTo>
                    <a:pt x="1" y="2610"/>
                  </a:lnTo>
                  <a:lnTo>
                    <a:pt x="1908" y="1058"/>
                  </a:lnTo>
                  <a:lnTo>
                    <a:pt x="4089" y="189"/>
                  </a:lnTo>
                  <a:lnTo>
                    <a:pt x="4026"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279;p60"/>
            <p:cNvSpPr/>
            <p:nvPr/>
          </p:nvSpPr>
          <p:spPr>
            <a:xfrm>
              <a:off x="4516255" y="2862761"/>
              <a:ext cx="316053" cy="567203"/>
            </a:xfrm>
            <a:custGeom>
              <a:avLst/>
              <a:gdLst/>
              <a:ahLst/>
              <a:cxnLst/>
              <a:rect l="l" t="t" r="r" b="b"/>
              <a:pathLst>
                <a:path w="6048" h="10854" extrusionOk="0">
                  <a:moveTo>
                    <a:pt x="4613" y="1"/>
                  </a:moveTo>
                  <a:cubicBezTo>
                    <a:pt x="3819" y="1"/>
                    <a:pt x="2057" y="416"/>
                    <a:pt x="2057" y="416"/>
                  </a:cubicBezTo>
                  <a:cubicBezTo>
                    <a:pt x="2057" y="416"/>
                    <a:pt x="1121" y="1477"/>
                    <a:pt x="749" y="1916"/>
                  </a:cubicBezTo>
                  <a:cubicBezTo>
                    <a:pt x="373" y="2351"/>
                    <a:pt x="373" y="7027"/>
                    <a:pt x="373" y="7716"/>
                  </a:cubicBezTo>
                  <a:cubicBezTo>
                    <a:pt x="373" y="8401"/>
                    <a:pt x="0" y="10269"/>
                    <a:pt x="623" y="10642"/>
                  </a:cubicBezTo>
                  <a:cubicBezTo>
                    <a:pt x="857" y="10783"/>
                    <a:pt x="1540" y="10853"/>
                    <a:pt x="2321" y="10853"/>
                  </a:cubicBezTo>
                  <a:cubicBezTo>
                    <a:pt x="3620" y="10853"/>
                    <a:pt x="5192" y="10658"/>
                    <a:pt x="5425" y="10269"/>
                  </a:cubicBezTo>
                  <a:cubicBezTo>
                    <a:pt x="5800" y="9646"/>
                    <a:pt x="6047" y="2163"/>
                    <a:pt x="5985" y="1477"/>
                  </a:cubicBezTo>
                  <a:cubicBezTo>
                    <a:pt x="5922" y="792"/>
                    <a:pt x="5362" y="242"/>
                    <a:pt x="4927" y="44"/>
                  </a:cubicBezTo>
                  <a:cubicBezTo>
                    <a:pt x="4862" y="14"/>
                    <a:pt x="4752" y="1"/>
                    <a:pt x="461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280;p60"/>
            <p:cNvSpPr/>
            <p:nvPr/>
          </p:nvSpPr>
          <p:spPr>
            <a:xfrm>
              <a:off x="4518449" y="2857744"/>
              <a:ext cx="319137" cy="577341"/>
            </a:xfrm>
            <a:custGeom>
              <a:avLst/>
              <a:gdLst/>
              <a:ahLst/>
              <a:cxnLst/>
              <a:rect l="l" t="t" r="r" b="b"/>
              <a:pathLst>
                <a:path w="6107" h="11048" extrusionOk="0">
                  <a:moveTo>
                    <a:pt x="4576" y="196"/>
                  </a:moveTo>
                  <a:cubicBezTo>
                    <a:pt x="4698" y="196"/>
                    <a:pt x="4791" y="206"/>
                    <a:pt x="4843" y="231"/>
                  </a:cubicBezTo>
                  <a:cubicBezTo>
                    <a:pt x="5212" y="401"/>
                    <a:pt x="5782" y="902"/>
                    <a:pt x="5845" y="1583"/>
                  </a:cubicBezTo>
                  <a:cubicBezTo>
                    <a:pt x="5908" y="2259"/>
                    <a:pt x="5654" y="9718"/>
                    <a:pt x="5299" y="10313"/>
                  </a:cubicBezTo>
                  <a:cubicBezTo>
                    <a:pt x="5156" y="10553"/>
                    <a:pt x="4262" y="10758"/>
                    <a:pt x="3072" y="10828"/>
                  </a:cubicBezTo>
                  <a:cubicBezTo>
                    <a:pt x="2802" y="10843"/>
                    <a:pt x="2537" y="10850"/>
                    <a:pt x="2285" y="10850"/>
                  </a:cubicBezTo>
                  <a:cubicBezTo>
                    <a:pt x="1493" y="10850"/>
                    <a:pt x="840" y="10778"/>
                    <a:pt x="634" y="10654"/>
                  </a:cubicBezTo>
                  <a:cubicBezTo>
                    <a:pt x="209" y="10400"/>
                    <a:pt x="317" y="9235"/>
                    <a:pt x="387" y="8466"/>
                  </a:cubicBezTo>
                  <a:cubicBezTo>
                    <a:pt x="411" y="8205"/>
                    <a:pt x="432" y="7975"/>
                    <a:pt x="432" y="7812"/>
                  </a:cubicBezTo>
                  <a:cubicBezTo>
                    <a:pt x="432" y="4524"/>
                    <a:pt x="564" y="2328"/>
                    <a:pt x="780" y="2074"/>
                  </a:cubicBezTo>
                  <a:cubicBezTo>
                    <a:pt x="1117" y="1681"/>
                    <a:pt x="1928" y="763"/>
                    <a:pt x="2067" y="602"/>
                  </a:cubicBezTo>
                  <a:cubicBezTo>
                    <a:pt x="2833" y="423"/>
                    <a:pt x="4016" y="196"/>
                    <a:pt x="4576" y="196"/>
                  </a:cubicBezTo>
                  <a:close/>
                  <a:moveTo>
                    <a:pt x="4568" y="0"/>
                  </a:moveTo>
                  <a:cubicBezTo>
                    <a:pt x="3786" y="0"/>
                    <a:pt x="2202" y="369"/>
                    <a:pt x="1991" y="419"/>
                  </a:cubicBezTo>
                  <a:lnTo>
                    <a:pt x="1962" y="425"/>
                  </a:lnTo>
                  <a:lnTo>
                    <a:pt x="1941" y="450"/>
                  </a:lnTo>
                  <a:cubicBezTo>
                    <a:pt x="1931" y="460"/>
                    <a:pt x="999" y="1514"/>
                    <a:pt x="630" y="1946"/>
                  </a:cubicBezTo>
                  <a:cubicBezTo>
                    <a:pt x="282" y="2349"/>
                    <a:pt x="233" y="5794"/>
                    <a:pt x="233" y="7812"/>
                  </a:cubicBezTo>
                  <a:cubicBezTo>
                    <a:pt x="233" y="7968"/>
                    <a:pt x="212" y="8191"/>
                    <a:pt x="188" y="8448"/>
                  </a:cubicBezTo>
                  <a:cubicBezTo>
                    <a:pt x="108" y="9318"/>
                    <a:pt x="0" y="10505"/>
                    <a:pt x="533" y="10824"/>
                  </a:cubicBezTo>
                  <a:cubicBezTo>
                    <a:pt x="801" y="10985"/>
                    <a:pt x="1524" y="11047"/>
                    <a:pt x="2279" y="11047"/>
                  </a:cubicBezTo>
                  <a:cubicBezTo>
                    <a:pt x="2550" y="11047"/>
                    <a:pt x="2826" y="11040"/>
                    <a:pt x="3083" y="11026"/>
                  </a:cubicBezTo>
                  <a:cubicBezTo>
                    <a:pt x="3713" y="10988"/>
                    <a:pt x="5206" y="10856"/>
                    <a:pt x="5469" y="10414"/>
                  </a:cubicBezTo>
                  <a:cubicBezTo>
                    <a:pt x="5853" y="9777"/>
                    <a:pt x="6106" y="2269"/>
                    <a:pt x="6044" y="1567"/>
                  </a:cubicBezTo>
                  <a:cubicBezTo>
                    <a:pt x="5981" y="881"/>
                    <a:pt x="5431" y="283"/>
                    <a:pt x="4923" y="50"/>
                  </a:cubicBezTo>
                  <a:cubicBezTo>
                    <a:pt x="4848" y="15"/>
                    <a:pt x="4724" y="0"/>
                    <a:pt x="4568"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281;p60"/>
            <p:cNvSpPr/>
            <p:nvPr/>
          </p:nvSpPr>
          <p:spPr>
            <a:xfrm>
              <a:off x="4569870" y="2867935"/>
              <a:ext cx="257316" cy="556751"/>
            </a:xfrm>
            <a:custGeom>
              <a:avLst/>
              <a:gdLst/>
              <a:ahLst/>
              <a:cxnLst/>
              <a:rect l="l" t="t" r="r" b="b"/>
              <a:pathLst>
                <a:path w="4924" h="10654" extrusionOk="0">
                  <a:moveTo>
                    <a:pt x="3560" y="1"/>
                  </a:moveTo>
                  <a:lnTo>
                    <a:pt x="3466" y="49"/>
                  </a:lnTo>
                  <a:cubicBezTo>
                    <a:pt x="3466" y="49"/>
                    <a:pt x="4214" y="627"/>
                    <a:pt x="4350" y="1510"/>
                  </a:cubicBezTo>
                  <a:cubicBezTo>
                    <a:pt x="4485" y="2395"/>
                    <a:pt x="4454" y="3108"/>
                    <a:pt x="4315" y="4026"/>
                  </a:cubicBezTo>
                  <a:cubicBezTo>
                    <a:pt x="4270" y="4353"/>
                    <a:pt x="3957" y="4447"/>
                    <a:pt x="3599" y="4447"/>
                  </a:cubicBezTo>
                  <a:cubicBezTo>
                    <a:pt x="3361" y="4447"/>
                    <a:pt x="3104" y="4409"/>
                    <a:pt x="2886" y="4367"/>
                  </a:cubicBezTo>
                  <a:cubicBezTo>
                    <a:pt x="2669" y="4325"/>
                    <a:pt x="2489" y="4287"/>
                    <a:pt x="2409" y="4287"/>
                  </a:cubicBezTo>
                  <a:cubicBezTo>
                    <a:pt x="2349" y="4287"/>
                    <a:pt x="2346" y="4308"/>
                    <a:pt x="2415" y="4367"/>
                  </a:cubicBezTo>
                  <a:cubicBezTo>
                    <a:pt x="2823" y="4704"/>
                    <a:pt x="4350" y="5282"/>
                    <a:pt x="4419" y="5589"/>
                  </a:cubicBezTo>
                  <a:cubicBezTo>
                    <a:pt x="4485" y="5894"/>
                    <a:pt x="3671" y="6406"/>
                    <a:pt x="3366" y="6437"/>
                  </a:cubicBezTo>
                  <a:cubicBezTo>
                    <a:pt x="3059" y="6472"/>
                    <a:pt x="3570" y="7154"/>
                    <a:pt x="3877" y="7731"/>
                  </a:cubicBezTo>
                  <a:cubicBezTo>
                    <a:pt x="4180" y="8309"/>
                    <a:pt x="4079" y="9123"/>
                    <a:pt x="3366" y="9666"/>
                  </a:cubicBezTo>
                  <a:cubicBezTo>
                    <a:pt x="2652" y="10212"/>
                    <a:pt x="1017" y="10487"/>
                    <a:pt x="307" y="10515"/>
                  </a:cubicBezTo>
                  <a:cubicBezTo>
                    <a:pt x="178" y="10522"/>
                    <a:pt x="74" y="10539"/>
                    <a:pt x="1" y="10567"/>
                  </a:cubicBezTo>
                  <a:cubicBezTo>
                    <a:pt x="314" y="10623"/>
                    <a:pt x="773" y="10654"/>
                    <a:pt x="1295" y="10654"/>
                  </a:cubicBezTo>
                  <a:cubicBezTo>
                    <a:pt x="1545" y="10654"/>
                    <a:pt x="1813" y="10647"/>
                    <a:pt x="2088" y="10633"/>
                  </a:cubicBezTo>
                  <a:cubicBezTo>
                    <a:pt x="3278" y="10563"/>
                    <a:pt x="4172" y="10358"/>
                    <a:pt x="4315" y="10118"/>
                  </a:cubicBezTo>
                  <a:cubicBezTo>
                    <a:pt x="4670" y="9523"/>
                    <a:pt x="4924" y="2064"/>
                    <a:pt x="4861" y="1388"/>
                  </a:cubicBezTo>
                  <a:cubicBezTo>
                    <a:pt x="4798" y="707"/>
                    <a:pt x="4228" y="206"/>
                    <a:pt x="3859" y="36"/>
                  </a:cubicBezTo>
                  <a:cubicBezTo>
                    <a:pt x="3807" y="11"/>
                    <a:pt x="3716" y="1"/>
                    <a:pt x="359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282;p60"/>
            <p:cNvSpPr/>
            <p:nvPr/>
          </p:nvSpPr>
          <p:spPr>
            <a:xfrm>
              <a:off x="4625315" y="3070275"/>
              <a:ext cx="98662" cy="134615"/>
            </a:xfrm>
            <a:custGeom>
              <a:avLst/>
              <a:gdLst/>
              <a:ahLst/>
              <a:cxnLst/>
              <a:rect l="l" t="t" r="r" b="b"/>
              <a:pathLst>
                <a:path w="1888" h="2576" extrusionOk="0">
                  <a:moveTo>
                    <a:pt x="1" y="1"/>
                  </a:moveTo>
                  <a:cubicBezTo>
                    <a:pt x="1" y="1"/>
                    <a:pt x="255" y="1570"/>
                    <a:pt x="1699" y="2576"/>
                  </a:cubicBezTo>
                  <a:lnTo>
                    <a:pt x="1887" y="1195"/>
                  </a:lnTo>
                  <a:cubicBezTo>
                    <a:pt x="881" y="877"/>
                    <a:pt x="1" y="1"/>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283;p60"/>
            <p:cNvSpPr/>
            <p:nvPr/>
          </p:nvSpPr>
          <p:spPr>
            <a:xfrm>
              <a:off x="4621344" y="3066408"/>
              <a:ext cx="106971" cy="142297"/>
            </a:xfrm>
            <a:custGeom>
              <a:avLst/>
              <a:gdLst/>
              <a:ahLst/>
              <a:cxnLst/>
              <a:rect l="l" t="t" r="r" b="b"/>
              <a:pathLst>
                <a:path w="2047" h="2723" extrusionOk="0">
                  <a:moveTo>
                    <a:pt x="80" y="1"/>
                  </a:moveTo>
                  <a:cubicBezTo>
                    <a:pt x="68" y="1"/>
                    <a:pt x="56" y="4"/>
                    <a:pt x="46" y="9"/>
                  </a:cubicBezTo>
                  <a:cubicBezTo>
                    <a:pt x="14" y="23"/>
                    <a:pt x="1" y="54"/>
                    <a:pt x="4" y="85"/>
                  </a:cubicBezTo>
                  <a:cubicBezTo>
                    <a:pt x="8" y="103"/>
                    <a:pt x="279" y="1700"/>
                    <a:pt x="1734" y="2709"/>
                  </a:cubicBezTo>
                  <a:cubicBezTo>
                    <a:pt x="1744" y="2719"/>
                    <a:pt x="1761" y="2722"/>
                    <a:pt x="1775" y="2722"/>
                  </a:cubicBezTo>
                  <a:cubicBezTo>
                    <a:pt x="1799" y="2722"/>
                    <a:pt x="1820" y="2712"/>
                    <a:pt x="1834" y="2691"/>
                  </a:cubicBezTo>
                  <a:cubicBezTo>
                    <a:pt x="1859" y="2656"/>
                    <a:pt x="1851" y="2611"/>
                    <a:pt x="1817" y="2587"/>
                  </a:cubicBezTo>
                  <a:cubicBezTo>
                    <a:pt x="742" y="1842"/>
                    <a:pt x="338" y="763"/>
                    <a:pt x="205" y="294"/>
                  </a:cubicBezTo>
                  <a:lnTo>
                    <a:pt x="205" y="294"/>
                  </a:lnTo>
                  <a:cubicBezTo>
                    <a:pt x="519" y="569"/>
                    <a:pt x="1191" y="1105"/>
                    <a:pt x="1942" y="1338"/>
                  </a:cubicBezTo>
                  <a:cubicBezTo>
                    <a:pt x="1949" y="1340"/>
                    <a:pt x="1955" y="1340"/>
                    <a:pt x="1961" y="1340"/>
                  </a:cubicBezTo>
                  <a:cubicBezTo>
                    <a:pt x="1993" y="1340"/>
                    <a:pt x="2023" y="1321"/>
                    <a:pt x="2032" y="1290"/>
                  </a:cubicBezTo>
                  <a:cubicBezTo>
                    <a:pt x="2047" y="1251"/>
                    <a:pt x="2026" y="1209"/>
                    <a:pt x="1984" y="1195"/>
                  </a:cubicBezTo>
                  <a:cubicBezTo>
                    <a:pt x="1010" y="893"/>
                    <a:pt x="139" y="30"/>
                    <a:pt x="133" y="23"/>
                  </a:cubicBezTo>
                  <a:cubicBezTo>
                    <a:pt x="118" y="8"/>
                    <a:pt x="99" y="1"/>
                    <a:pt x="80"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284;p60"/>
            <p:cNvSpPr/>
            <p:nvPr/>
          </p:nvSpPr>
          <p:spPr>
            <a:xfrm>
              <a:off x="4597723" y="2829212"/>
              <a:ext cx="176003" cy="81522"/>
            </a:xfrm>
            <a:custGeom>
              <a:avLst/>
              <a:gdLst/>
              <a:ahLst/>
              <a:cxnLst/>
              <a:rect l="l" t="t" r="r" b="b"/>
              <a:pathLst>
                <a:path w="3368" h="1560" extrusionOk="0">
                  <a:moveTo>
                    <a:pt x="3180" y="0"/>
                  </a:moveTo>
                  <a:lnTo>
                    <a:pt x="185" y="686"/>
                  </a:lnTo>
                  <a:lnTo>
                    <a:pt x="0" y="1559"/>
                  </a:lnTo>
                  <a:lnTo>
                    <a:pt x="3368" y="686"/>
                  </a:lnTo>
                  <a:lnTo>
                    <a:pt x="318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285;p60"/>
            <p:cNvSpPr/>
            <p:nvPr/>
          </p:nvSpPr>
          <p:spPr>
            <a:xfrm>
              <a:off x="4590826" y="2823045"/>
              <a:ext cx="189277" cy="94795"/>
            </a:xfrm>
            <a:custGeom>
              <a:avLst/>
              <a:gdLst/>
              <a:ahLst/>
              <a:cxnLst/>
              <a:rect l="l" t="t" r="r" b="b"/>
              <a:pathLst>
                <a:path w="3622" h="1814" extrusionOk="0">
                  <a:moveTo>
                    <a:pt x="3239" y="237"/>
                  </a:moveTo>
                  <a:lnTo>
                    <a:pt x="3378" y="734"/>
                  </a:lnTo>
                  <a:lnTo>
                    <a:pt x="261" y="1542"/>
                  </a:lnTo>
                  <a:lnTo>
                    <a:pt x="261" y="1542"/>
                  </a:lnTo>
                  <a:lnTo>
                    <a:pt x="400" y="887"/>
                  </a:lnTo>
                  <a:lnTo>
                    <a:pt x="3239" y="237"/>
                  </a:lnTo>
                  <a:close/>
                  <a:moveTo>
                    <a:pt x="3382" y="0"/>
                  </a:moveTo>
                  <a:lnTo>
                    <a:pt x="233" y="720"/>
                  </a:lnTo>
                  <a:lnTo>
                    <a:pt x="0" y="1813"/>
                  </a:lnTo>
                  <a:lnTo>
                    <a:pt x="3622" y="874"/>
                  </a:lnTo>
                  <a:lnTo>
                    <a:pt x="3382"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286;p60"/>
            <p:cNvSpPr/>
            <p:nvPr/>
          </p:nvSpPr>
          <p:spPr>
            <a:xfrm>
              <a:off x="4387702" y="4465916"/>
              <a:ext cx="185305" cy="79693"/>
            </a:xfrm>
            <a:custGeom>
              <a:avLst/>
              <a:gdLst/>
              <a:ahLst/>
              <a:cxnLst/>
              <a:rect l="l" t="t" r="r" b="b"/>
              <a:pathLst>
                <a:path w="3546" h="1525" extrusionOk="0">
                  <a:moveTo>
                    <a:pt x="2064" y="0"/>
                  </a:moveTo>
                  <a:lnTo>
                    <a:pt x="978" y="773"/>
                  </a:lnTo>
                  <a:lnTo>
                    <a:pt x="0" y="1312"/>
                  </a:lnTo>
                  <a:lnTo>
                    <a:pt x="0" y="1524"/>
                  </a:lnTo>
                  <a:lnTo>
                    <a:pt x="3546" y="1524"/>
                  </a:lnTo>
                  <a:lnTo>
                    <a:pt x="3369" y="209"/>
                  </a:lnTo>
                  <a:lnTo>
                    <a:pt x="2064"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287;p60"/>
            <p:cNvSpPr/>
            <p:nvPr/>
          </p:nvSpPr>
          <p:spPr>
            <a:xfrm>
              <a:off x="4382633" y="4460429"/>
              <a:ext cx="196227" cy="90458"/>
            </a:xfrm>
            <a:custGeom>
              <a:avLst/>
              <a:gdLst/>
              <a:ahLst/>
              <a:cxnLst/>
              <a:rect l="l" t="t" r="r" b="b"/>
              <a:pathLst>
                <a:path w="3755" h="1731" extrusionOk="0">
                  <a:moveTo>
                    <a:pt x="2185" y="210"/>
                  </a:moveTo>
                  <a:lnTo>
                    <a:pt x="3379" y="401"/>
                  </a:lnTo>
                  <a:lnTo>
                    <a:pt x="3528" y="1531"/>
                  </a:lnTo>
                  <a:lnTo>
                    <a:pt x="198" y="1531"/>
                  </a:lnTo>
                  <a:lnTo>
                    <a:pt x="198" y="1475"/>
                  </a:lnTo>
                  <a:lnTo>
                    <a:pt x="1131" y="961"/>
                  </a:lnTo>
                  <a:lnTo>
                    <a:pt x="2185" y="210"/>
                  </a:lnTo>
                  <a:close/>
                  <a:moveTo>
                    <a:pt x="2137" y="1"/>
                  </a:moveTo>
                  <a:lnTo>
                    <a:pt x="1027" y="791"/>
                  </a:lnTo>
                  <a:lnTo>
                    <a:pt x="1" y="1358"/>
                  </a:lnTo>
                  <a:lnTo>
                    <a:pt x="1" y="1730"/>
                  </a:lnTo>
                  <a:lnTo>
                    <a:pt x="3755" y="1730"/>
                  </a:lnTo>
                  <a:lnTo>
                    <a:pt x="3556" y="227"/>
                  </a:lnTo>
                  <a:lnTo>
                    <a:pt x="2137"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288;p60"/>
            <p:cNvSpPr/>
            <p:nvPr/>
          </p:nvSpPr>
          <p:spPr>
            <a:xfrm>
              <a:off x="4683530" y="4476054"/>
              <a:ext cx="184573" cy="74990"/>
            </a:xfrm>
            <a:custGeom>
              <a:avLst/>
              <a:gdLst/>
              <a:ahLst/>
              <a:cxnLst/>
              <a:rect l="l" t="t" r="r" b="b"/>
              <a:pathLst>
                <a:path w="3532" h="1435" extrusionOk="0">
                  <a:moveTo>
                    <a:pt x="2063" y="1"/>
                  </a:moveTo>
                  <a:lnTo>
                    <a:pt x="974" y="777"/>
                  </a:lnTo>
                  <a:lnTo>
                    <a:pt x="1" y="1313"/>
                  </a:lnTo>
                  <a:lnTo>
                    <a:pt x="1" y="1435"/>
                  </a:lnTo>
                  <a:lnTo>
                    <a:pt x="3532" y="1435"/>
                  </a:lnTo>
                  <a:lnTo>
                    <a:pt x="3368" y="210"/>
                  </a:lnTo>
                  <a:lnTo>
                    <a:pt x="2063"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289;p60"/>
            <p:cNvSpPr/>
            <p:nvPr/>
          </p:nvSpPr>
          <p:spPr>
            <a:xfrm>
              <a:off x="4678252" y="4470619"/>
              <a:ext cx="195704" cy="85493"/>
            </a:xfrm>
            <a:custGeom>
              <a:avLst/>
              <a:gdLst/>
              <a:ahLst/>
              <a:cxnLst/>
              <a:rect l="l" t="t" r="r" b="b"/>
              <a:pathLst>
                <a:path w="3745" h="1636" extrusionOk="0">
                  <a:moveTo>
                    <a:pt x="2189" y="209"/>
                  </a:moveTo>
                  <a:lnTo>
                    <a:pt x="3379" y="400"/>
                  </a:lnTo>
                  <a:lnTo>
                    <a:pt x="3518" y="1437"/>
                  </a:lnTo>
                  <a:lnTo>
                    <a:pt x="265" y="1437"/>
                  </a:lnTo>
                  <a:lnTo>
                    <a:pt x="1131" y="961"/>
                  </a:lnTo>
                  <a:lnTo>
                    <a:pt x="2189" y="209"/>
                  </a:lnTo>
                  <a:close/>
                  <a:moveTo>
                    <a:pt x="2140" y="0"/>
                  </a:moveTo>
                  <a:lnTo>
                    <a:pt x="1027" y="794"/>
                  </a:lnTo>
                  <a:lnTo>
                    <a:pt x="1" y="1357"/>
                  </a:lnTo>
                  <a:lnTo>
                    <a:pt x="1" y="1635"/>
                  </a:lnTo>
                  <a:lnTo>
                    <a:pt x="3744" y="1635"/>
                  </a:lnTo>
                  <a:lnTo>
                    <a:pt x="3556" y="227"/>
                  </a:lnTo>
                  <a:lnTo>
                    <a:pt x="2140"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290;p60"/>
            <p:cNvSpPr/>
            <p:nvPr/>
          </p:nvSpPr>
          <p:spPr>
            <a:xfrm>
              <a:off x="4221524" y="2505163"/>
              <a:ext cx="57117" cy="48861"/>
            </a:xfrm>
            <a:custGeom>
              <a:avLst/>
              <a:gdLst/>
              <a:ahLst/>
              <a:cxnLst/>
              <a:rect l="l" t="t" r="r" b="b"/>
              <a:pathLst>
                <a:path w="1093" h="935" extrusionOk="0">
                  <a:moveTo>
                    <a:pt x="264" y="0"/>
                  </a:moveTo>
                  <a:cubicBezTo>
                    <a:pt x="192" y="0"/>
                    <a:pt x="1" y="26"/>
                    <a:pt x="112" y="311"/>
                  </a:cubicBezTo>
                  <a:lnTo>
                    <a:pt x="916" y="934"/>
                  </a:lnTo>
                  <a:lnTo>
                    <a:pt x="1093" y="468"/>
                  </a:lnTo>
                  <a:lnTo>
                    <a:pt x="290" y="1"/>
                  </a:lnTo>
                  <a:cubicBezTo>
                    <a:pt x="290" y="1"/>
                    <a:pt x="280" y="0"/>
                    <a:pt x="2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291;p60"/>
            <p:cNvSpPr/>
            <p:nvPr/>
          </p:nvSpPr>
          <p:spPr>
            <a:xfrm>
              <a:off x="4219538" y="2499990"/>
              <a:ext cx="65165" cy="59103"/>
            </a:xfrm>
            <a:custGeom>
              <a:avLst/>
              <a:gdLst/>
              <a:ahLst/>
              <a:cxnLst/>
              <a:rect l="l" t="t" r="r" b="b"/>
              <a:pathLst>
                <a:path w="1247" h="1131" extrusionOk="0">
                  <a:moveTo>
                    <a:pt x="297" y="1"/>
                  </a:moveTo>
                  <a:cubicBezTo>
                    <a:pt x="237" y="1"/>
                    <a:pt x="133" y="15"/>
                    <a:pt x="66" y="100"/>
                  </a:cubicBezTo>
                  <a:cubicBezTo>
                    <a:pt x="4" y="181"/>
                    <a:pt x="0" y="299"/>
                    <a:pt x="56" y="449"/>
                  </a:cubicBezTo>
                  <a:cubicBezTo>
                    <a:pt x="63" y="463"/>
                    <a:pt x="74" y="480"/>
                    <a:pt x="87" y="490"/>
                  </a:cubicBezTo>
                  <a:lnTo>
                    <a:pt x="891" y="1110"/>
                  </a:lnTo>
                  <a:cubicBezTo>
                    <a:pt x="912" y="1123"/>
                    <a:pt x="933" y="1131"/>
                    <a:pt x="954" y="1131"/>
                  </a:cubicBezTo>
                  <a:cubicBezTo>
                    <a:pt x="982" y="1131"/>
                    <a:pt x="1013" y="1120"/>
                    <a:pt x="1031" y="1092"/>
                  </a:cubicBezTo>
                  <a:cubicBezTo>
                    <a:pt x="1065" y="1051"/>
                    <a:pt x="1058" y="988"/>
                    <a:pt x="1013" y="953"/>
                  </a:cubicBezTo>
                  <a:lnTo>
                    <a:pt x="233" y="351"/>
                  </a:lnTo>
                  <a:cubicBezTo>
                    <a:pt x="209" y="278"/>
                    <a:pt x="212" y="236"/>
                    <a:pt x="223" y="222"/>
                  </a:cubicBezTo>
                  <a:cubicBezTo>
                    <a:pt x="238" y="205"/>
                    <a:pt x="272" y="198"/>
                    <a:pt x="300" y="198"/>
                  </a:cubicBezTo>
                  <a:lnTo>
                    <a:pt x="1083" y="654"/>
                  </a:lnTo>
                  <a:cubicBezTo>
                    <a:pt x="1097" y="663"/>
                    <a:pt x="1113" y="667"/>
                    <a:pt x="1130" y="667"/>
                  </a:cubicBezTo>
                  <a:cubicBezTo>
                    <a:pt x="1164" y="667"/>
                    <a:pt x="1199" y="648"/>
                    <a:pt x="1219" y="616"/>
                  </a:cubicBezTo>
                  <a:cubicBezTo>
                    <a:pt x="1246" y="570"/>
                    <a:pt x="1229" y="508"/>
                    <a:pt x="1184" y="480"/>
                  </a:cubicBezTo>
                  <a:lnTo>
                    <a:pt x="376" y="17"/>
                  </a:lnTo>
                  <a:cubicBezTo>
                    <a:pt x="366" y="10"/>
                    <a:pt x="352" y="3"/>
                    <a:pt x="342" y="3"/>
                  </a:cubicBezTo>
                  <a:cubicBezTo>
                    <a:pt x="336" y="3"/>
                    <a:pt x="320" y="1"/>
                    <a:pt x="297"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292;p60"/>
            <p:cNvSpPr/>
            <p:nvPr/>
          </p:nvSpPr>
          <p:spPr>
            <a:xfrm>
              <a:off x="4159024" y="2515510"/>
              <a:ext cx="132368" cy="145067"/>
            </a:xfrm>
            <a:custGeom>
              <a:avLst/>
              <a:gdLst/>
              <a:ahLst/>
              <a:cxnLst/>
              <a:rect l="l" t="t" r="r" b="b"/>
              <a:pathLst>
                <a:path w="2533" h="2776" extrusionOk="0">
                  <a:moveTo>
                    <a:pt x="930" y="1"/>
                  </a:moveTo>
                  <a:cubicBezTo>
                    <a:pt x="871" y="1"/>
                    <a:pt x="817" y="46"/>
                    <a:pt x="845" y="235"/>
                  </a:cubicBezTo>
                  <a:lnTo>
                    <a:pt x="1354" y="1223"/>
                  </a:lnTo>
                  <a:lnTo>
                    <a:pt x="1354" y="1223"/>
                  </a:lnTo>
                  <a:lnTo>
                    <a:pt x="452" y="378"/>
                  </a:lnTo>
                  <a:cubicBezTo>
                    <a:pt x="452" y="378"/>
                    <a:pt x="393" y="328"/>
                    <a:pt x="344" y="328"/>
                  </a:cubicBezTo>
                  <a:cubicBezTo>
                    <a:pt x="310" y="328"/>
                    <a:pt x="282" y="352"/>
                    <a:pt x="282" y="434"/>
                  </a:cubicBezTo>
                  <a:cubicBezTo>
                    <a:pt x="282" y="632"/>
                    <a:pt x="1099" y="1505"/>
                    <a:pt x="1099" y="1505"/>
                  </a:cubicBezTo>
                  <a:lnTo>
                    <a:pt x="198" y="1081"/>
                  </a:lnTo>
                  <a:cubicBezTo>
                    <a:pt x="198" y="1081"/>
                    <a:pt x="0" y="1223"/>
                    <a:pt x="139" y="1362"/>
                  </a:cubicBezTo>
                  <a:cubicBezTo>
                    <a:pt x="282" y="1505"/>
                    <a:pt x="1044" y="1786"/>
                    <a:pt x="1044" y="1786"/>
                  </a:cubicBezTo>
                  <a:lnTo>
                    <a:pt x="365" y="1759"/>
                  </a:lnTo>
                  <a:cubicBezTo>
                    <a:pt x="365" y="1759"/>
                    <a:pt x="167" y="1929"/>
                    <a:pt x="310" y="1985"/>
                  </a:cubicBezTo>
                  <a:cubicBezTo>
                    <a:pt x="452" y="2041"/>
                    <a:pt x="1239" y="2211"/>
                    <a:pt x="1239" y="2211"/>
                  </a:cubicBezTo>
                  <a:cubicBezTo>
                    <a:pt x="1298" y="2295"/>
                    <a:pt x="1579" y="2406"/>
                    <a:pt x="1579" y="2406"/>
                  </a:cubicBezTo>
                  <a:lnTo>
                    <a:pt x="1775" y="2775"/>
                  </a:lnTo>
                  <a:lnTo>
                    <a:pt x="2533" y="2392"/>
                  </a:lnTo>
                  <a:lnTo>
                    <a:pt x="2171" y="1481"/>
                  </a:lnTo>
                  <a:cubicBezTo>
                    <a:pt x="2133" y="1383"/>
                    <a:pt x="2077" y="1296"/>
                    <a:pt x="2008" y="1223"/>
                  </a:cubicBezTo>
                  <a:lnTo>
                    <a:pt x="1858" y="1060"/>
                  </a:lnTo>
                  <a:lnTo>
                    <a:pt x="1861" y="1053"/>
                  </a:lnTo>
                  <a:lnTo>
                    <a:pt x="1044" y="40"/>
                  </a:lnTo>
                  <a:cubicBezTo>
                    <a:pt x="1044" y="40"/>
                    <a:pt x="985" y="1"/>
                    <a:pt x="9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293;p60"/>
            <p:cNvSpPr/>
            <p:nvPr/>
          </p:nvSpPr>
          <p:spPr>
            <a:xfrm>
              <a:off x="4158293" y="2510284"/>
              <a:ext cx="138900" cy="155309"/>
            </a:xfrm>
            <a:custGeom>
              <a:avLst/>
              <a:gdLst/>
              <a:ahLst/>
              <a:cxnLst/>
              <a:rect l="l" t="t" r="r" b="b"/>
              <a:pathLst>
                <a:path w="2658" h="2972" extrusionOk="0">
                  <a:moveTo>
                    <a:pt x="950" y="200"/>
                  </a:moveTo>
                  <a:cubicBezTo>
                    <a:pt x="960" y="200"/>
                    <a:pt x="978" y="206"/>
                    <a:pt x="992" y="213"/>
                  </a:cubicBezTo>
                  <a:lnTo>
                    <a:pt x="1778" y="1191"/>
                  </a:lnTo>
                  <a:cubicBezTo>
                    <a:pt x="1781" y="1205"/>
                    <a:pt x="1789" y="1215"/>
                    <a:pt x="1799" y="1229"/>
                  </a:cubicBezTo>
                  <a:lnTo>
                    <a:pt x="1948" y="1390"/>
                  </a:lnTo>
                  <a:cubicBezTo>
                    <a:pt x="2011" y="1456"/>
                    <a:pt x="2060" y="1532"/>
                    <a:pt x="2094" y="1619"/>
                  </a:cubicBezTo>
                  <a:lnTo>
                    <a:pt x="2422" y="2443"/>
                  </a:lnTo>
                  <a:lnTo>
                    <a:pt x="1830" y="2742"/>
                  </a:lnTo>
                  <a:lnTo>
                    <a:pt x="1681" y="2461"/>
                  </a:lnTo>
                  <a:cubicBezTo>
                    <a:pt x="1670" y="2440"/>
                    <a:pt x="1649" y="2423"/>
                    <a:pt x="1628" y="2416"/>
                  </a:cubicBezTo>
                  <a:cubicBezTo>
                    <a:pt x="1496" y="2363"/>
                    <a:pt x="1360" y="2287"/>
                    <a:pt x="1336" y="2256"/>
                  </a:cubicBezTo>
                  <a:cubicBezTo>
                    <a:pt x="1322" y="2235"/>
                    <a:pt x="1301" y="2217"/>
                    <a:pt x="1273" y="2214"/>
                  </a:cubicBezTo>
                  <a:cubicBezTo>
                    <a:pt x="985" y="2151"/>
                    <a:pt x="529" y="2047"/>
                    <a:pt x="382" y="2002"/>
                  </a:cubicBezTo>
                  <a:cubicBezTo>
                    <a:pt x="393" y="1988"/>
                    <a:pt x="403" y="1974"/>
                    <a:pt x="418" y="1960"/>
                  </a:cubicBezTo>
                  <a:lnTo>
                    <a:pt x="1055" y="1984"/>
                  </a:lnTo>
                  <a:cubicBezTo>
                    <a:pt x="1057" y="1984"/>
                    <a:pt x="1059" y="1984"/>
                    <a:pt x="1061" y="1984"/>
                  </a:cubicBezTo>
                  <a:cubicBezTo>
                    <a:pt x="1104" y="1984"/>
                    <a:pt x="1145" y="1951"/>
                    <a:pt x="1155" y="1907"/>
                  </a:cubicBezTo>
                  <a:cubicBezTo>
                    <a:pt x="1162" y="1859"/>
                    <a:pt x="1138" y="1810"/>
                    <a:pt x="1092" y="1793"/>
                  </a:cubicBezTo>
                  <a:cubicBezTo>
                    <a:pt x="804" y="1689"/>
                    <a:pt x="317" y="1487"/>
                    <a:pt x="226" y="1393"/>
                  </a:cubicBezTo>
                  <a:cubicBezTo>
                    <a:pt x="202" y="1372"/>
                    <a:pt x="202" y="1358"/>
                    <a:pt x="202" y="1351"/>
                  </a:cubicBezTo>
                  <a:cubicBezTo>
                    <a:pt x="205" y="1337"/>
                    <a:pt x="215" y="1316"/>
                    <a:pt x="230" y="1299"/>
                  </a:cubicBezTo>
                  <a:lnTo>
                    <a:pt x="1071" y="1695"/>
                  </a:lnTo>
                  <a:cubicBezTo>
                    <a:pt x="1085" y="1702"/>
                    <a:pt x="1099" y="1705"/>
                    <a:pt x="1113" y="1705"/>
                  </a:cubicBezTo>
                  <a:cubicBezTo>
                    <a:pt x="1144" y="1705"/>
                    <a:pt x="1174" y="1691"/>
                    <a:pt x="1193" y="1664"/>
                  </a:cubicBezTo>
                  <a:cubicBezTo>
                    <a:pt x="1222" y="1626"/>
                    <a:pt x="1217" y="1573"/>
                    <a:pt x="1187" y="1539"/>
                  </a:cubicBezTo>
                  <a:cubicBezTo>
                    <a:pt x="832" y="1160"/>
                    <a:pt x="442" y="690"/>
                    <a:pt x="400" y="550"/>
                  </a:cubicBezTo>
                  <a:lnTo>
                    <a:pt x="400" y="550"/>
                  </a:lnTo>
                  <a:lnTo>
                    <a:pt x="1298" y="1396"/>
                  </a:lnTo>
                  <a:cubicBezTo>
                    <a:pt x="1317" y="1413"/>
                    <a:pt x="1342" y="1422"/>
                    <a:pt x="1367" y="1422"/>
                  </a:cubicBezTo>
                  <a:cubicBezTo>
                    <a:pt x="1388" y="1422"/>
                    <a:pt x="1409" y="1416"/>
                    <a:pt x="1426" y="1403"/>
                  </a:cubicBezTo>
                  <a:cubicBezTo>
                    <a:pt x="1465" y="1372"/>
                    <a:pt x="1475" y="1320"/>
                    <a:pt x="1455" y="1278"/>
                  </a:cubicBezTo>
                  <a:lnTo>
                    <a:pt x="957" y="304"/>
                  </a:lnTo>
                  <a:cubicBezTo>
                    <a:pt x="946" y="237"/>
                    <a:pt x="950" y="206"/>
                    <a:pt x="950" y="200"/>
                  </a:cubicBezTo>
                  <a:close/>
                  <a:moveTo>
                    <a:pt x="943" y="1"/>
                  </a:moveTo>
                  <a:cubicBezTo>
                    <a:pt x="911" y="1"/>
                    <a:pt x="877" y="8"/>
                    <a:pt x="846" y="29"/>
                  </a:cubicBezTo>
                  <a:cubicBezTo>
                    <a:pt x="724" y="105"/>
                    <a:pt x="752" y="290"/>
                    <a:pt x="762" y="353"/>
                  </a:cubicBezTo>
                  <a:cubicBezTo>
                    <a:pt x="762" y="363"/>
                    <a:pt x="766" y="373"/>
                    <a:pt x="772" y="380"/>
                  </a:cubicBezTo>
                  <a:lnTo>
                    <a:pt x="1016" y="860"/>
                  </a:lnTo>
                  <a:lnTo>
                    <a:pt x="529" y="401"/>
                  </a:lnTo>
                  <a:cubicBezTo>
                    <a:pt x="504" y="382"/>
                    <a:pt x="432" y="328"/>
                    <a:pt x="355" y="328"/>
                  </a:cubicBezTo>
                  <a:cubicBezTo>
                    <a:pt x="334" y="328"/>
                    <a:pt x="313" y="332"/>
                    <a:pt x="292" y="342"/>
                  </a:cubicBezTo>
                  <a:cubicBezTo>
                    <a:pt x="247" y="363"/>
                    <a:pt x="195" y="415"/>
                    <a:pt x="195" y="534"/>
                  </a:cubicBezTo>
                  <a:cubicBezTo>
                    <a:pt x="195" y="676"/>
                    <a:pt x="459" y="1017"/>
                    <a:pt x="713" y="1306"/>
                  </a:cubicBezTo>
                  <a:lnTo>
                    <a:pt x="254" y="1093"/>
                  </a:lnTo>
                  <a:cubicBezTo>
                    <a:pt x="239" y="1086"/>
                    <a:pt x="224" y="1083"/>
                    <a:pt x="209" y="1083"/>
                  </a:cubicBezTo>
                  <a:cubicBezTo>
                    <a:pt x="189" y="1083"/>
                    <a:pt x="169" y="1089"/>
                    <a:pt x="153" y="1101"/>
                  </a:cubicBezTo>
                  <a:cubicBezTo>
                    <a:pt x="139" y="1111"/>
                    <a:pt x="18" y="1202"/>
                    <a:pt x="7" y="1337"/>
                  </a:cubicBezTo>
                  <a:cubicBezTo>
                    <a:pt x="0" y="1385"/>
                    <a:pt x="11" y="1462"/>
                    <a:pt x="84" y="1536"/>
                  </a:cubicBezTo>
                  <a:cubicBezTo>
                    <a:pt x="150" y="1602"/>
                    <a:pt x="317" y="1685"/>
                    <a:pt x="491" y="1765"/>
                  </a:cubicBezTo>
                  <a:lnTo>
                    <a:pt x="382" y="1758"/>
                  </a:lnTo>
                  <a:cubicBezTo>
                    <a:pt x="358" y="1758"/>
                    <a:pt x="334" y="1769"/>
                    <a:pt x="317" y="1782"/>
                  </a:cubicBezTo>
                  <a:cubicBezTo>
                    <a:pt x="268" y="1824"/>
                    <a:pt x="157" y="1932"/>
                    <a:pt x="178" y="2047"/>
                  </a:cubicBezTo>
                  <a:cubicBezTo>
                    <a:pt x="181" y="2082"/>
                    <a:pt x="202" y="2144"/>
                    <a:pt x="286" y="2175"/>
                  </a:cubicBezTo>
                  <a:cubicBezTo>
                    <a:pt x="421" y="2228"/>
                    <a:pt x="1037" y="2363"/>
                    <a:pt x="1201" y="2398"/>
                  </a:cubicBezTo>
                  <a:cubicBezTo>
                    <a:pt x="1277" y="2475"/>
                    <a:pt x="1430" y="2548"/>
                    <a:pt x="1521" y="2586"/>
                  </a:cubicBezTo>
                  <a:lnTo>
                    <a:pt x="1702" y="2920"/>
                  </a:lnTo>
                  <a:cubicBezTo>
                    <a:pt x="1718" y="2955"/>
                    <a:pt x="1754" y="2972"/>
                    <a:pt x="1789" y="2972"/>
                  </a:cubicBezTo>
                  <a:cubicBezTo>
                    <a:pt x="1806" y="2972"/>
                    <a:pt x="1820" y="2969"/>
                    <a:pt x="1834" y="2962"/>
                  </a:cubicBezTo>
                  <a:lnTo>
                    <a:pt x="2592" y="2580"/>
                  </a:lnTo>
                  <a:cubicBezTo>
                    <a:pt x="2637" y="2559"/>
                    <a:pt x="2658" y="2503"/>
                    <a:pt x="2641" y="2454"/>
                  </a:cubicBezTo>
                  <a:lnTo>
                    <a:pt x="2279" y="1546"/>
                  </a:lnTo>
                  <a:cubicBezTo>
                    <a:pt x="2234" y="1438"/>
                    <a:pt x="2174" y="1337"/>
                    <a:pt x="2094" y="1254"/>
                  </a:cubicBezTo>
                  <a:lnTo>
                    <a:pt x="1966" y="1118"/>
                  </a:lnTo>
                  <a:cubicBezTo>
                    <a:pt x="1962" y="1107"/>
                    <a:pt x="1959" y="1101"/>
                    <a:pt x="1952" y="1090"/>
                  </a:cubicBezTo>
                  <a:lnTo>
                    <a:pt x="1134" y="78"/>
                  </a:lnTo>
                  <a:cubicBezTo>
                    <a:pt x="1127" y="67"/>
                    <a:pt x="1121" y="60"/>
                    <a:pt x="1110" y="57"/>
                  </a:cubicBezTo>
                  <a:cubicBezTo>
                    <a:pt x="1093" y="45"/>
                    <a:pt x="1022" y="1"/>
                    <a:pt x="943"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294;p60"/>
            <p:cNvSpPr/>
            <p:nvPr/>
          </p:nvSpPr>
          <p:spPr>
            <a:xfrm>
              <a:off x="4251729" y="2640458"/>
              <a:ext cx="444241" cy="468279"/>
            </a:xfrm>
            <a:custGeom>
              <a:avLst/>
              <a:gdLst/>
              <a:ahLst/>
              <a:cxnLst/>
              <a:rect l="l" t="t" r="r" b="b"/>
              <a:pathLst>
                <a:path w="8501" h="8961" extrusionOk="0">
                  <a:moveTo>
                    <a:pt x="759" y="1"/>
                  </a:moveTo>
                  <a:lnTo>
                    <a:pt x="1" y="384"/>
                  </a:lnTo>
                  <a:lnTo>
                    <a:pt x="2853" y="8313"/>
                  </a:lnTo>
                  <a:cubicBezTo>
                    <a:pt x="3010" y="8708"/>
                    <a:pt x="3392" y="8960"/>
                    <a:pt x="3807" y="8960"/>
                  </a:cubicBezTo>
                  <a:cubicBezTo>
                    <a:pt x="3863" y="8960"/>
                    <a:pt x="3920" y="8956"/>
                    <a:pt x="3977" y="8946"/>
                  </a:cubicBezTo>
                  <a:lnTo>
                    <a:pt x="8500" y="7885"/>
                  </a:lnTo>
                  <a:lnTo>
                    <a:pt x="8131" y="5220"/>
                  </a:lnTo>
                  <a:lnTo>
                    <a:pt x="4673" y="6197"/>
                  </a:lnTo>
                  <a:cubicBezTo>
                    <a:pt x="4626" y="6207"/>
                    <a:pt x="4579" y="6212"/>
                    <a:pt x="4533" y="6212"/>
                  </a:cubicBezTo>
                  <a:cubicBezTo>
                    <a:pt x="4278" y="6212"/>
                    <a:pt x="4037" y="6071"/>
                    <a:pt x="3911" y="5839"/>
                  </a:cubicBezTo>
                  <a:lnTo>
                    <a:pt x="75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295;p60"/>
            <p:cNvSpPr/>
            <p:nvPr/>
          </p:nvSpPr>
          <p:spPr>
            <a:xfrm>
              <a:off x="4245353" y="2633560"/>
              <a:ext cx="451662" cy="480246"/>
            </a:xfrm>
            <a:custGeom>
              <a:avLst/>
              <a:gdLst/>
              <a:ahLst/>
              <a:cxnLst/>
              <a:rect l="l" t="t" r="r" b="b"/>
              <a:pathLst>
                <a:path w="8643" h="9190" extrusionOk="0">
                  <a:moveTo>
                    <a:pt x="923" y="1"/>
                  </a:moveTo>
                  <a:lnTo>
                    <a:pt x="1" y="467"/>
                  </a:lnTo>
                  <a:lnTo>
                    <a:pt x="2885" y="8480"/>
                  </a:lnTo>
                  <a:cubicBezTo>
                    <a:pt x="3052" y="8911"/>
                    <a:pt x="3473" y="9189"/>
                    <a:pt x="3929" y="9189"/>
                  </a:cubicBezTo>
                  <a:cubicBezTo>
                    <a:pt x="3991" y="9189"/>
                    <a:pt x="4057" y="9186"/>
                    <a:pt x="4123" y="9172"/>
                  </a:cubicBezTo>
                  <a:lnTo>
                    <a:pt x="8643" y="8111"/>
                  </a:lnTo>
                  <a:lnTo>
                    <a:pt x="8598" y="7919"/>
                  </a:lnTo>
                  <a:lnTo>
                    <a:pt x="4081" y="8981"/>
                  </a:lnTo>
                  <a:cubicBezTo>
                    <a:pt x="4030" y="8989"/>
                    <a:pt x="3978" y="8994"/>
                    <a:pt x="3927" y="8994"/>
                  </a:cubicBezTo>
                  <a:cubicBezTo>
                    <a:pt x="3555" y="8994"/>
                    <a:pt x="3207" y="8765"/>
                    <a:pt x="3069" y="8410"/>
                  </a:cubicBezTo>
                  <a:lnTo>
                    <a:pt x="248" y="565"/>
                  </a:lnTo>
                  <a:lnTo>
                    <a:pt x="839" y="266"/>
                  </a:lnTo>
                  <a:lnTo>
                    <a:pt x="3946" y="6020"/>
                  </a:lnTo>
                  <a:cubicBezTo>
                    <a:pt x="4090" y="6285"/>
                    <a:pt x="4362" y="6443"/>
                    <a:pt x="4660" y="6443"/>
                  </a:cubicBezTo>
                  <a:cubicBezTo>
                    <a:pt x="4713" y="6443"/>
                    <a:pt x="4768" y="6438"/>
                    <a:pt x="4823" y="6427"/>
                  </a:cubicBezTo>
                  <a:lnTo>
                    <a:pt x="8277" y="5449"/>
                  </a:lnTo>
                  <a:lnTo>
                    <a:pt x="8225" y="5258"/>
                  </a:lnTo>
                  <a:lnTo>
                    <a:pt x="4778" y="6233"/>
                  </a:lnTo>
                  <a:cubicBezTo>
                    <a:pt x="4737" y="6240"/>
                    <a:pt x="4697" y="6244"/>
                    <a:pt x="4657" y="6244"/>
                  </a:cubicBezTo>
                  <a:cubicBezTo>
                    <a:pt x="4435" y="6244"/>
                    <a:pt x="4229" y="6126"/>
                    <a:pt x="4120" y="5926"/>
                  </a:cubicBezTo>
                  <a:lnTo>
                    <a:pt x="923" y="1"/>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296;p60"/>
            <p:cNvSpPr/>
            <p:nvPr/>
          </p:nvSpPr>
          <p:spPr>
            <a:xfrm>
              <a:off x="4691159" y="3005058"/>
              <a:ext cx="42956" cy="37155"/>
            </a:xfrm>
            <a:custGeom>
              <a:avLst/>
              <a:gdLst/>
              <a:ahLst/>
              <a:cxnLst/>
              <a:rect l="l" t="t" r="r" b="b"/>
              <a:pathLst>
                <a:path w="822" h="711" extrusionOk="0">
                  <a:moveTo>
                    <a:pt x="748" y="0"/>
                  </a:moveTo>
                  <a:cubicBezTo>
                    <a:pt x="648" y="0"/>
                    <a:pt x="390" y="129"/>
                    <a:pt x="1" y="275"/>
                  </a:cubicBezTo>
                  <a:lnTo>
                    <a:pt x="64" y="710"/>
                  </a:lnTo>
                  <a:cubicBezTo>
                    <a:pt x="366" y="571"/>
                    <a:pt x="602" y="418"/>
                    <a:pt x="703" y="247"/>
                  </a:cubicBezTo>
                  <a:cubicBezTo>
                    <a:pt x="811" y="70"/>
                    <a:pt x="822" y="0"/>
                    <a:pt x="7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297;p60"/>
            <p:cNvSpPr/>
            <p:nvPr/>
          </p:nvSpPr>
          <p:spPr>
            <a:xfrm>
              <a:off x="4352272" y="2924477"/>
              <a:ext cx="342234" cy="178982"/>
            </a:xfrm>
            <a:custGeom>
              <a:avLst/>
              <a:gdLst/>
              <a:ahLst/>
              <a:cxnLst/>
              <a:rect l="l" t="t" r="r" b="b"/>
              <a:pathLst>
                <a:path w="6549" h="3425" extrusionOk="0">
                  <a:moveTo>
                    <a:pt x="0" y="1"/>
                  </a:moveTo>
                  <a:lnTo>
                    <a:pt x="1023" y="2843"/>
                  </a:lnTo>
                  <a:cubicBezTo>
                    <a:pt x="1163" y="3198"/>
                    <a:pt x="1507" y="3424"/>
                    <a:pt x="1879" y="3424"/>
                  </a:cubicBezTo>
                  <a:cubicBezTo>
                    <a:pt x="1931" y="3424"/>
                    <a:pt x="1984" y="3421"/>
                    <a:pt x="2035" y="3414"/>
                  </a:cubicBezTo>
                  <a:lnTo>
                    <a:pt x="5804" y="2527"/>
                  </a:lnTo>
                  <a:cubicBezTo>
                    <a:pt x="6068" y="2443"/>
                    <a:pt x="6326" y="2352"/>
                    <a:pt x="6549" y="2252"/>
                  </a:cubicBezTo>
                  <a:lnTo>
                    <a:pt x="6486" y="1817"/>
                  </a:lnTo>
                  <a:cubicBezTo>
                    <a:pt x="6239" y="1911"/>
                    <a:pt x="5939" y="2012"/>
                    <a:pt x="5592" y="2095"/>
                  </a:cubicBezTo>
                  <a:cubicBezTo>
                    <a:pt x="4895" y="2259"/>
                    <a:pt x="4346" y="2286"/>
                    <a:pt x="3880" y="2286"/>
                  </a:cubicBezTo>
                  <a:cubicBezTo>
                    <a:pt x="3772" y="2286"/>
                    <a:pt x="3668" y="2286"/>
                    <a:pt x="3570" y="2283"/>
                  </a:cubicBezTo>
                  <a:cubicBezTo>
                    <a:pt x="3469" y="2283"/>
                    <a:pt x="3371" y="2280"/>
                    <a:pt x="3281" y="2280"/>
                  </a:cubicBezTo>
                  <a:cubicBezTo>
                    <a:pt x="3128" y="2280"/>
                    <a:pt x="2982" y="2283"/>
                    <a:pt x="2839" y="2297"/>
                  </a:cubicBezTo>
                  <a:cubicBezTo>
                    <a:pt x="2161" y="2366"/>
                    <a:pt x="4130" y="2537"/>
                    <a:pt x="4130" y="2537"/>
                  </a:cubicBezTo>
                  <a:cubicBezTo>
                    <a:pt x="4130" y="2537"/>
                    <a:pt x="3194" y="2871"/>
                    <a:pt x="2478" y="2871"/>
                  </a:cubicBezTo>
                  <a:cubicBezTo>
                    <a:pt x="2311" y="2871"/>
                    <a:pt x="2154" y="2853"/>
                    <a:pt x="2025" y="2808"/>
                  </a:cubicBezTo>
                  <a:cubicBezTo>
                    <a:pt x="1563" y="2644"/>
                    <a:pt x="582" y="1024"/>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298;p60"/>
            <p:cNvSpPr/>
            <p:nvPr/>
          </p:nvSpPr>
          <p:spPr>
            <a:xfrm>
              <a:off x="4328442" y="2881208"/>
              <a:ext cx="327132" cy="227686"/>
            </a:xfrm>
            <a:custGeom>
              <a:avLst/>
              <a:gdLst/>
              <a:ahLst/>
              <a:cxnLst/>
              <a:rect l="l" t="t" r="r" b="b"/>
              <a:pathLst>
                <a:path w="6260" h="4357" extrusionOk="0">
                  <a:moveTo>
                    <a:pt x="1" y="1"/>
                  </a:moveTo>
                  <a:lnTo>
                    <a:pt x="1462" y="3842"/>
                  </a:lnTo>
                  <a:cubicBezTo>
                    <a:pt x="1462" y="3842"/>
                    <a:pt x="1664" y="4283"/>
                    <a:pt x="2106" y="4349"/>
                  </a:cubicBezTo>
                  <a:cubicBezTo>
                    <a:pt x="2144" y="4357"/>
                    <a:pt x="2186" y="4357"/>
                    <a:pt x="2234" y="4357"/>
                  </a:cubicBezTo>
                  <a:cubicBezTo>
                    <a:pt x="2788" y="4357"/>
                    <a:pt x="4099" y="4026"/>
                    <a:pt x="4722" y="3806"/>
                  </a:cubicBezTo>
                  <a:cubicBezTo>
                    <a:pt x="5052" y="3692"/>
                    <a:pt x="5672" y="3543"/>
                    <a:pt x="6260" y="3355"/>
                  </a:cubicBezTo>
                  <a:lnTo>
                    <a:pt x="6260" y="3355"/>
                  </a:lnTo>
                  <a:lnTo>
                    <a:pt x="2491" y="4242"/>
                  </a:lnTo>
                  <a:cubicBezTo>
                    <a:pt x="2440" y="4249"/>
                    <a:pt x="2387" y="4252"/>
                    <a:pt x="2335" y="4252"/>
                  </a:cubicBezTo>
                  <a:cubicBezTo>
                    <a:pt x="1963" y="4252"/>
                    <a:pt x="1619" y="4026"/>
                    <a:pt x="1479" y="3671"/>
                  </a:cubicBezTo>
                  <a:lnTo>
                    <a:pt x="456" y="829"/>
                  </a:lnTo>
                  <a:cubicBezTo>
                    <a:pt x="185" y="349"/>
                    <a:pt x="1" y="1"/>
                    <a:pt x="1" y="1"/>
                  </a:cubicBezTo>
                  <a:close/>
                </a:path>
              </a:pathLst>
            </a:custGeom>
            <a:solidFill>
              <a:srgbClr val="2A2B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299;p60"/>
            <p:cNvSpPr/>
            <p:nvPr/>
          </p:nvSpPr>
          <p:spPr>
            <a:xfrm>
              <a:off x="4265890" y="2676306"/>
              <a:ext cx="49540" cy="29891"/>
            </a:xfrm>
            <a:custGeom>
              <a:avLst/>
              <a:gdLst/>
              <a:ahLst/>
              <a:cxnLst/>
              <a:rect l="l" t="t" r="r" b="b"/>
              <a:pathLst>
                <a:path w="948" h="572" extrusionOk="0">
                  <a:moveTo>
                    <a:pt x="881" y="0"/>
                  </a:moveTo>
                  <a:lnTo>
                    <a:pt x="1" y="439"/>
                  </a:lnTo>
                  <a:lnTo>
                    <a:pt x="67" y="572"/>
                  </a:lnTo>
                  <a:lnTo>
                    <a:pt x="947" y="133"/>
                  </a:lnTo>
                  <a:lnTo>
                    <a:pt x="881" y="0"/>
                  </a:ln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00;p60"/>
            <p:cNvSpPr/>
            <p:nvPr/>
          </p:nvSpPr>
          <p:spPr>
            <a:xfrm>
              <a:off x="4563704" y="2482170"/>
              <a:ext cx="295307" cy="295830"/>
            </a:xfrm>
            <a:custGeom>
              <a:avLst/>
              <a:gdLst/>
              <a:ahLst/>
              <a:cxnLst/>
              <a:rect l="l" t="t" r="r" b="b"/>
              <a:pathLst>
                <a:path w="5651" h="5661" extrusionOk="0">
                  <a:moveTo>
                    <a:pt x="2500" y="0"/>
                  </a:moveTo>
                  <a:cubicBezTo>
                    <a:pt x="2306" y="0"/>
                    <a:pt x="2177" y="45"/>
                    <a:pt x="2164" y="128"/>
                  </a:cubicBezTo>
                  <a:cubicBezTo>
                    <a:pt x="2127" y="410"/>
                    <a:pt x="2325" y="529"/>
                    <a:pt x="2325" y="529"/>
                  </a:cubicBezTo>
                  <a:cubicBezTo>
                    <a:pt x="2325" y="529"/>
                    <a:pt x="1819" y="310"/>
                    <a:pt x="1310" y="310"/>
                  </a:cubicBezTo>
                  <a:cubicBezTo>
                    <a:pt x="1035" y="310"/>
                    <a:pt x="759" y="374"/>
                    <a:pt x="561" y="571"/>
                  </a:cubicBezTo>
                  <a:cubicBezTo>
                    <a:pt x="1" y="1130"/>
                    <a:pt x="1966" y="2414"/>
                    <a:pt x="1966" y="2414"/>
                  </a:cubicBezTo>
                  <a:cubicBezTo>
                    <a:pt x="1966" y="2414"/>
                    <a:pt x="1483" y="2895"/>
                    <a:pt x="1726" y="3253"/>
                  </a:cubicBezTo>
                  <a:cubicBezTo>
                    <a:pt x="1966" y="3614"/>
                    <a:pt x="2047" y="3935"/>
                    <a:pt x="2047" y="3935"/>
                  </a:cubicBezTo>
                  <a:cubicBezTo>
                    <a:pt x="2047" y="3935"/>
                    <a:pt x="1845" y="4415"/>
                    <a:pt x="2005" y="4415"/>
                  </a:cubicBezTo>
                  <a:cubicBezTo>
                    <a:pt x="2148" y="4415"/>
                    <a:pt x="2098" y="4125"/>
                    <a:pt x="2292" y="4125"/>
                  </a:cubicBezTo>
                  <a:cubicBezTo>
                    <a:pt x="2314" y="4125"/>
                    <a:pt x="2338" y="4128"/>
                    <a:pt x="2366" y="4136"/>
                  </a:cubicBezTo>
                  <a:cubicBezTo>
                    <a:pt x="2644" y="4216"/>
                    <a:pt x="2927" y="4697"/>
                    <a:pt x="2686" y="4857"/>
                  </a:cubicBezTo>
                  <a:cubicBezTo>
                    <a:pt x="2554" y="4947"/>
                    <a:pt x="2310" y="5034"/>
                    <a:pt x="2119" y="5096"/>
                  </a:cubicBezTo>
                  <a:cubicBezTo>
                    <a:pt x="2008" y="5132"/>
                    <a:pt x="1994" y="5281"/>
                    <a:pt x="2092" y="5340"/>
                  </a:cubicBezTo>
                  <a:cubicBezTo>
                    <a:pt x="2325" y="5483"/>
                    <a:pt x="2676" y="5660"/>
                    <a:pt x="2968" y="5660"/>
                  </a:cubicBezTo>
                  <a:cubicBezTo>
                    <a:pt x="3449" y="5660"/>
                    <a:pt x="3727" y="5577"/>
                    <a:pt x="3727" y="5577"/>
                  </a:cubicBezTo>
                  <a:cubicBezTo>
                    <a:pt x="3727" y="5577"/>
                    <a:pt x="4531" y="4499"/>
                    <a:pt x="5091" y="4216"/>
                  </a:cubicBezTo>
                  <a:cubicBezTo>
                    <a:pt x="5650" y="3935"/>
                    <a:pt x="5411" y="2654"/>
                    <a:pt x="5411" y="2495"/>
                  </a:cubicBezTo>
                  <a:cubicBezTo>
                    <a:pt x="5411" y="2334"/>
                    <a:pt x="4851" y="1973"/>
                    <a:pt x="4851" y="1973"/>
                  </a:cubicBezTo>
                  <a:cubicBezTo>
                    <a:pt x="4851" y="1973"/>
                    <a:pt x="5011" y="1610"/>
                    <a:pt x="4290" y="810"/>
                  </a:cubicBezTo>
                  <a:cubicBezTo>
                    <a:pt x="3782" y="248"/>
                    <a:pt x="2959" y="0"/>
                    <a:pt x="2500" y="0"/>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01;p60"/>
            <p:cNvSpPr/>
            <p:nvPr/>
          </p:nvSpPr>
          <p:spPr>
            <a:xfrm>
              <a:off x="4582099" y="2476996"/>
              <a:ext cx="278219" cy="306072"/>
            </a:xfrm>
            <a:custGeom>
              <a:avLst/>
              <a:gdLst/>
              <a:ahLst/>
              <a:cxnLst/>
              <a:rect l="l" t="t" r="r" b="b"/>
              <a:pathLst>
                <a:path w="5324" h="5857" extrusionOk="0">
                  <a:moveTo>
                    <a:pt x="2156" y="197"/>
                  </a:moveTo>
                  <a:cubicBezTo>
                    <a:pt x="2589" y="197"/>
                    <a:pt x="3377" y="435"/>
                    <a:pt x="3862" y="975"/>
                  </a:cubicBezTo>
                  <a:cubicBezTo>
                    <a:pt x="4516" y="1699"/>
                    <a:pt x="4408" y="2030"/>
                    <a:pt x="4408" y="2030"/>
                  </a:cubicBezTo>
                  <a:lnTo>
                    <a:pt x="4373" y="2110"/>
                  </a:lnTo>
                  <a:lnTo>
                    <a:pt x="4447" y="2155"/>
                  </a:lnTo>
                  <a:cubicBezTo>
                    <a:pt x="4704" y="2322"/>
                    <a:pt x="4948" y="2528"/>
                    <a:pt x="4961" y="2594"/>
                  </a:cubicBezTo>
                  <a:cubicBezTo>
                    <a:pt x="4961" y="2618"/>
                    <a:pt x="4964" y="2670"/>
                    <a:pt x="4972" y="2740"/>
                  </a:cubicBezTo>
                  <a:cubicBezTo>
                    <a:pt x="5010" y="3087"/>
                    <a:pt x="5111" y="4016"/>
                    <a:pt x="4693" y="4225"/>
                  </a:cubicBezTo>
                  <a:cubicBezTo>
                    <a:pt x="4165" y="4493"/>
                    <a:pt x="3451" y="5412"/>
                    <a:pt x="3320" y="5589"/>
                  </a:cubicBezTo>
                  <a:cubicBezTo>
                    <a:pt x="3236" y="5610"/>
                    <a:pt x="2986" y="5659"/>
                    <a:pt x="2616" y="5659"/>
                  </a:cubicBezTo>
                  <a:cubicBezTo>
                    <a:pt x="2408" y="5659"/>
                    <a:pt x="2115" y="5550"/>
                    <a:pt x="1791" y="5356"/>
                  </a:cubicBezTo>
                  <a:cubicBezTo>
                    <a:pt x="1771" y="5346"/>
                    <a:pt x="1771" y="5328"/>
                    <a:pt x="1775" y="5317"/>
                  </a:cubicBezTo>
                  <a:cubicBezTo>
                    <a:pt x="1775" y="5307"/>
                    <a:pt x="1781" y="5297"/>
                    <a:pt x="1799" y="5290"/>
                  </a:cubicBezTo>
                  <a:cubicBezTo>
                    <a:pt x="2074" y="5200"/>
                    <a:pt x="2272" y="5116"/>
                    <a:pt x="2390" y="5039"/>
                  </a:cubicBezTo>
                  <a:cubicBezTo>
                    <a:pt x="2495" y="4970"/>
                    <a:pt x="2543" y="4848"/>
                    <a:pt x="2519" y="4705"/>
                  </a:cubicBezTo>
                  <a:cubicBezTo>
                    <a:pt x="2480" y="4462"/>
                    <a:pt x="2262" y="4204"/>
                    <a:pt x="2042" y="4138"/>
                  </a:cubicBezTo>
                  <a:cubicBezTo>
                    <a:pt x="2004" y="4128"/>
                    <a:pt x="1969" y="4124"/>
                    <a:pt x="1938" y="4124"/>
                  </a:cubicBezTo>
                  <a:cubicBezTo>
                    <a:pt x="1823" y="4124"/>
                    <a:pt x="1757" y="4193"/>
                    <a:pt x="1719" y="4264"/>
                  </a:cubicBezTo>
                  <a:cubicBezTo>
                    <a:pt x="1736" y="4204"/>
                    <a:pt x="1757" y="4135"/>
                    <a:pt x="1785" y="4072"/>
                  </a:cubicBezTo>
                  <a:lnTo>
                    <a:pt x="1799" y="4041"/>
                  </a:lnTo>
                  <a:lnTo>
                    <a:pt x="1788" y="4010"/>
                  </a:lnTo>
                  <a:cubicBezTo>
                    <a:pt x="1785" y="3996"/>
                    <a:pt x="1701" y="3668"/>
                    <a:pt x="1454" y="3300"/>
                  </a:cubicBezTo>
                  <a:cubicBezTo>
                    <a:pt x="1263" y="3011"/>
                    <a:pt x="1680" y="2586"/>
                    <a:pt x="1684" y="2583"/>
                  </a:cubicBezTo>
                  <a:lnTo>
                    <a:pt x="1767" y="2496"/>
                  </a:lnTo>
                  <a:lnTo>
                    <a:pt x="1666" y="2430"/>
                  </a:lnTo>
                  <a:cubicBezTo>
                    <a:pt x="1280" y="2176"/>
                    <a:pt x="261" y="1414"/>
                    <a:pt x="209" y="941"/>
                  </a:cubicBezTo>
                  <a:cubicBezTo>
                    <a:pt x="202" y="861"/>
                    <a:pt x="222" y="795"/>
                    <a:pt x="282" y="739"/>
                  </a:cubicBezTo>
                  <a:cubicBezTo>
                    <a:pt x="455" y="564"/>
                    <a:pt x="704" y="507"/>
                    <a:pt x="955" y="507"/>
                  </a:cubicBezTo>
                  <a:cubicBezTo>
                    <a:pt x="1435" y="507"/>
                    <a:pt x="1928" y="716"/>
                    <a:pt x="1934" y="718"/>
                  </a:cubicBezTo>
                  <a:lnTo>
                    <a:pt x="2025" y="545"/>
                  </a:lnTo>
                  <a:cubicBezTo>
                    <a:pt x="2021" y="540"/>
                    <a:pt x="1882" y="450"/>
                    <a:pt x="1910" y="245"/>
                  </a:cubicBezTo>
                  <a:cubicBezTo>
                    <a:pt x="1917" y="238"/>
                    <a:pt x="1963" y="206"/>
                    <a:pt x="2088" y="200"/>
                  </a:cubicBezTo>
                  <a:cubicBezTo>
                    <a:pt x="2110" y="198"/>
                    <a:pt x="2132" y="197"/>
                    <a:pt x="2156" y="197"/>
                  </a:cubicBezTo>
                  <a:close/>
                  <a:moveTo>
                    <a:pt x="2144" y="1"/>
                  </a:moveTo>
                  <a:cubicBezTo>
                    <a:pt x="2048" y="1"/>
                    <a:pt x="1966" y="10"/>
                    <a:pt x="1903" y="29"/>
                  </a:cubicBezTo>
                  <a:cubicBezTo>
                    <a:pt x="1757" y="74"/>
                    <a:pt x="1722" y="165"/>
                    <a:pt x="1715" y="214"/>
                  </a:cubicBezTo>
                  <a:cubicBezTo>
                    <a:pt x="1701" y="301"/>
                    <a:pt x="1708" y="373"/>
                    <a:pt x="1725" y="436"/>
                  </a:cubicBezTo>
                  <a:cubicBezTo>
                    <a:pt x="1525" y="375"/>
                    <a:pt x="1243" y="309"/>
                    <a:pt x="958" y="309"/>
                  </a:cubicBezTo>
                  <a:cubicBezTo>
                    <a:pt x="661" y="309"/>
                    <a:pt x="359" y="380"/>
                    <a:pt x="139" y="600"/>
                  </a:cubicBezTo>
                  <a:cubicBezTo>
                    <a:pt x="42" y="697"/>
                    <a:pt x="0" y="823"/>
                    <a:pt x="14" y="962"/>
                  </a:cubicBezTo>
                  <a:cubicBezTo>
                    <a:pt x="73" y="1536"/>
                    <a:pt x="1120" y="2294"/>
                    <a:pt x="1465" y="2531"/>
                  </a:cubicBezTo>
                  <a:cubicBezTo>
                    <a:pt x="1326" y="2701"/>
                    <a:pt x="1075" y="3084"/>
                    <a:pt x="1290" y="3408"/>
                  </a:cubicBezTo>
                  <a:cubicBezTo>
                    <a:pt x="1475" y="3686"/>
                    <a:pt x="1562" y="3943"/>
                    <a:pt x="1590" y="4031"/>
                  </a:cubicBezTo>
                  <a:cubicBezTo>
                    <a:pt x="1528" y="4187"/>
                    <a:pt x="1447" y="4434"/>
                    <a:pt x="1524" y="4548"/>
                  </a:cubicBezTo>
                  <a:cubicBezTo>
                    <a:pt x="1552" y="4590"/>
                    <a:pt x="1600" y="4615"/>
                    <a:pt x="1653" y="4615"/>
                  </a:cubicBezTo>
                  <a:cubicBezTo>
                    <a:pt x="1788" y="4615"/>
                    <a:pt x="1833" y="4493"/>
                    <a:pt x="1865" y="4423"/>
                  </a:cubicBezTo>
                  <a:cubicBezTo>
                    <a:pt x="1895" y="4345"/>
                    <a:pt x="1907" y="4320"/>
                    <a:pt x="1939" y="4320"/>
                  </a:cubicBezTo>
                  <a:cubicBezTo>
                    <a:pt x="1951" y="4320"/>
                    <a:pt x="1967" y="4324"/>
                    <a:pt x="1987" y="4330"/>
                  </a:cubicBezTo>
                  <a:cubicBezTo>
                    <a:pt x="2130" y="4371"/>
                    <a:pt x="2297" y="4573"/>
                    <a:pt x="2324" y="4736"/>
                  </a:cubicBezTo>
                  <a:cubicBezTo>
                    <a:pt x="2338" y="4834"/>
                    <a:pt x="2292" y="4866"/>
                    <a:pt x="2279" y="4872"/>
                  </a:cubicBezTo>
                  <a:cubicBezTo>
                    <a:pt x="2181" y="4938"/>
                    <a:pt x="1994" y="5018"/>
                    <a:pt x="1736" y="5102"/>
                  </a:cubicBezTo>
                  <a:cubicBezTo>
                    <a:pt x="1650" y="5130"/>
                    <a:pt x="1587" y="5203"/>
                    <a:pt x="1576" y="5297"/>
                  </a:cubicBezTo>
                  <a:cubicBezTo>
                    <a:pt x="1566" y="5391"/>
                    <a:pt x="1608" y="5478"/>
                    <a:pt x="1691" y="5526"/>
                  </a:cubicBezTo>
                  <a:cubicBezTo>
                    <a:pt x="1938" y="5676"/>
                    <a:pt x="2303" y="5857"/>
                    <a:pt x="2616" y="5857"/>
                  </a:cubicBezTo>
                  <a:cubicBezTo>
                    <a:pt x="3103" y="5857"/>
                    <a:pt x="3392" y="5777"/>
                    <a:pt x="3403" y="5773"/>
                  </a:cubicBezTo>
                  <a:lnTo>
                    <a:pt x="3437" y="5763"/>
                  </a:lnTo>
                  <a:lnTo>
                    <a:pt x="3455" y="5735"/>
                  </a:lnTo>
                  <a:cubicBezTo>
                    <a:pt x="3466" y="5725"/>
                    <a:pt x="4248" y="4670"/>
                    <a:pt x="4784" y="4402"/>
                  </a:cubicBezTo>
                  <a:cubicBezTo>
                    <a:pt x="5324" y="4135"/>
                    <a:pt x="5215" y="3140"/>
                    <a:pt x="5170" y="2719"/>
                  </a:cubicBezTo>
                  <a:cubicBezTo>
                    <a:pt x="5163" y="2656"/>
                    <a:pt x="5160" y="2614"/>
                    <a:pt x="5160" y="2594"/>
                  </a:cubicBezTo>
                  <a:cubicBezTo>
                    <a:pt x="5160" y="2419"/>
                    <a:pt x="4836" y="2176"/>
                    <a:pt x="4610" y="2027"/>
                  </a:cubicBezTo>
                  <a:cubicBezTo>
                    <a:pt x="4627" y="1863"/>
                    <a:pt x="4585" y="1480"/>
                    <a:pt x="4012" y="843"/>
                  </a:cubicBezTo>
                  <a:cubicBezTo>
                    <a:pt x="3479" y="253"/>
                    <a:pt x="2632" y="1"/>
                    <a:pt x="2144" y="1"/>
                  </a:cubicBezTo>
                  <a:close/>
                </a:path>
              </a:pathLst>
            </a:custGeom>
            <a:solidFill>
              <a:srgbClr val="3333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02;p60"/>
            <p:cNvSpPr/>
            <p:nvPr/>
          </p:nvSpPr>
          <p:spPr>
            <a:xfrm>
              <a:off x="4663515" y="2605654"/>
              <a:ext cx="132055" cy="73422"/>
            </a:xfrm>
            <a:custGeom>
              <a:avLst/>
              <a:gdLst/>
              <a:ahLst/>
              <a:cxnLst/>
              <a:rect l="l" t="t" r="r" b="b"/>
              <a:pathLst>
                <a:path w="2527" h="1405" extrusionOk="0">
                  <a:moveTo>
                    <a:pt x="59" y="0"/>
                  </a:moveTo>
                  <a:cubicBezTo>
                    <a:pt x="47" y="0"/>
                    <a:pt x="35" y="5"/>
                    <a:pt x="25" y="13"/>
                  </a:cubicBezTo>
                  <a:cubicBezTo>
                    <a:pt x="0" y="31"/>
                    <a:pt x="0" y="61"/>
                    <a:pt x="18" y="82"/>
                  </a:cubicBezTo>
                  <a:cubicBezTo>
                    <a:pt x="29" y="93"/>
                    <a:pt x="1023" y="1280"/>
                    <a:pt x="2471" y="1405"/>
                  </a:cubicBezTo>
                  <a:lnTo>
                    <a:pt x="2475" y="1405"/>
                  </a:lnTo>
                  <a:cubicBezTo>
                    <a:pt x="2499" y="1405"/>
                    <a:pt x="2523" y="1384"/>
                    <a:pt x="2523" y="1360"/>
                  </a:cubicBezTo>
                  <a:cubicBezTo>
                    <a:pt x="2526" y="1332"/>
                    <a:pt x="2505" y="1307"/>
                    <a:pt x="2478" y="1304"/>
                  </a:cubicBezTo>
                  <a:cubicBezTo>
                    <a:pt x="1073" y="1182"/>
                    <a:pt x="102" y="31"/>
                    <a:pt x="95" y="16"/>
                  </a:cubicBezTo>
                  <a:cubicBezTo>
                    <a:pt x="86" y="5"/>
                    <a:pt x="73" y="0"/>
                    <a:pt x="5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03;p60"/>
            <p:cNvSpPr/>
            <p:nvPr/>
          </p:nvSpPr>
          <p:spPr>
            <a:xfrm>
              <a:off x="4645539" y="2624571"/>
              <a:ext cx="127508" cy="93959"/>
            </a:xfrm>
            <a:custGeom>
              <a:avLst/>
              <a:gdLst/>
              <a:ahLst/>
              <a:cxnLst/>
              <a:rect l="l" t="t" r="r" b="b"/>
              <a:pathLst>
                <a:path w="2440" h="1798" extrusionOk="0">
                  <a:moveTo>
                    <a:pt x="52" y="1"/>
                  </a:moveTo>
                  <a:cubicBezTo>
                    <a:pt x="47" y="1"/>
                    <a:pt x="43" y="1"/>
                    <a:pt x="39" y="3"/>
                  </a:cubicBezTo>
                  <a:cubicBezTo>
                    <a:pt x="14" y="13"/>
                    <a:pt x="0" y="41"/>
                    <a:pt x="7" y="65"/>
                  </a:cubicBezTo>
                  <a:cubicBezTo>
                    <a:pt x="14" y="79"/>
                    <a:pt x="491" y="1419"/>
                    <a:pt x="2377" y="1794"/>
                  </a:cubicBezTo>
                  <a:cubicBezTo>
                    <a:pt x="2380" y="1798"/>
                    <a:pt x="2384" y="1798"/>
                    <a:pt x="2387" y="1798"/>
                  </a:cubicBezTo>
                  <a:cubicBezTo>
                    <a:pt x="2408" y="1798"/>
                    <a:pt x="2429" y="1780"/>
                    <a:pt x="2435" y="1756"/>
                  </a:cubicBezTo>
                  <a:cubicBezTo>
                    <a:pt x="2440" y="1732"/>
                    <a:pt x="2422" y="1703"/>
                    <a:pt x="2394" y="1697"/>
                  </a:cubicBezTo>
                  <a:cubicBezTo>
                    <a:pt x="571" y="1332"/>
                    <a:pt x="108" y="48"/>
                    <a:pt x="102" y="33"/>
                  </a:cubicBezTo>
                  <a:cubicBezTo>
                    <a:pt x="95" y="13"/>
                    <a:pt x="73" y="1"/>
                    <a:pt x="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04;p60"/>
            <p:cNvSpPr/>
            <p:nvPr/>
          </p:nvSpPr>
          <p:spPr>
            <a:xfrm>
              <a:off x="2413050" y="3407588"/>
              <a:ext cx="925500" cy="156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 name="Title 3"/>
          <p:cNvSpPr>
            <a:spLocks noGrp="1"/>
          </p:cNvSpPr>
          <p:nvPr>
            <p:ph type="title"/>
          </p:nvPr>
        </p:nvSpPr>
        <p:spPr>
          <a:xfrm flipH="1">
            <a:off x="3695714" y="1892550"/>
            <a:ext cx="5319400" cy="1358400"/>
          </a:xfrm>
        </p:spPr>
        <p:txBody>
          <a:bodyPr/>
          <a:lstStyle/>
          <a:p>
            <a:r>
              <a:rPr lang="en-US" sz="3600" dirty="0"/>
              <a:t>What to do when there are multiple study design types?</a:t>
            </a:r>
          </a:p>
        </p:txBody>
      </p:sp>
    </p:spTree>
    <p:extLst>
      <p:ext uri="{BB962C8B-B14F-4D97-AF65-F5344CB8AC3E}">
        <p14:creationId xmlns:p14="http://schemas.microsoft.com/office/powerpoint/2010/main" val="819680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pic>
        <p:nvPicPr>
          <p:cNvPr id="15" name="Picture 14"/>
          <p:cNvPicPr>
            <a:picLocks noChangeAspect="1"/>
          </p:cNvPicPr>
          <p:nvPr/>
        </p:nvPicPr>
        <p:blipFill rotWithShape="1">
          <a:blip r:embed="rId3"/>
          <a:srcRect t="11203"/>
          <a:stretch/>
        </p:blipFill>
        <p:spPr>
          <a:xfrm>
            <a:off x="-212837" y="0"/>
            <a:ext cx="4272457" cy="5085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4825163" y="1252594"/>
            <a:ext cx="3742660" cy="2580168"/>
            <a:chOff x="5401341" y="1261730"/>
            <a:chExt cx="3742660" cy="2580168"/>
          </a:xfrm>
        </p:grpSpPr>
        <p:sp>
          <p:nvSpPr>
            <p:cNvPr id="17" name="Rectangle 16"/>
            <p:cNvSpPr/>
            <p:nvPr/>
          </p:nvSpPr>
          <p:spPr>
            <a:xfrm>
              <a:off x="5401341" y="1261730"/>
              <a:ext cx="3742660" cy="2580168"/>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sp>
          <p:nvSpPr>
            <p:cNvPr id="18" name="Rectangle 17"/>
            <p:cNvSpPr/>
            <p:nvPr/>
          </p:nvSpPr>
          <p:spPr>
            <a:xfrm>
              <a:off x="5684874" y="1545265"/>
              <a:ext cx="3205655" cy="20414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D64D"/>
                </a:solidFill>
                <a:latin typeface="Arial"/>
                <a:sym typeface="Arial"/>
              </a:endParaRPr>
            </a:p>
          </p:txBody>
        </p:sp>
      </p:grpSp>
      <p:sp>
        <p:nvSpPr>
          <p:cNvPr id="19" name="TextBox 18"/>
          <p:cNvSpPr txBox="1"/>
          <p:nvPr/>
        </p:nvSpPr>
        <p:spPr>
          <a:xfrm>
            <a:off x="4590449" y="1678718"/>
            <a:ext cx="4242148" cy="707886"/>
          </a:xfrm>
          <a:prstGeom prst="rect">
            <a:avLst/>
          </a:prstGeom>
          <a:noFill/>
        </p:spPr>
        <p:txBody>
          <a:bodyPr wrap="square" rtlCol="0">
            <a:spAutoFit/>
          </a:bodyPr>
          <a:lstStyle/>
          <a:p>
            <a:pPr algn="ctr" defTabSz="1219170">
              <a:buClr>
                <a:srgbClr val="000000"/>
              </a:buClr>
            </a:pPr>
            <a:r>
              <a:rPr lang="en-US" sz="4000" kern="0" dirty="0">
                <a:solidFill>
                  <a:schemeClr val="tx2"/>
                </a:solidFill>
                <a:latin typeface="Oswald SemiBold" panose="020B0604020202020204" charset="0"/>
                <a:cs typeface="Arial"/>
                <a:sym typeface="Arial"/>
              </a:rPr>
              <a:t>osf.io/ws824/</a:t>
            </a:r>
          </a:p>
        </p:txBody>
      </p:sp>
      <p:sp>
        <p:nvSpPr>
          <p:cNvPr id="20" name="TextBox 19"/>
          <p:cNvSpPr txBox="1"/>
          <p:nvPr/>
        </p:nvSpPr>
        <p:spPr>
          <a:xfrm>
            <a:off x="4976585" y="2529193"/>
            <a:ext cx="3469876" cy="954107"/>
          </a:xfrm>
          <a:prstGeom prst="rect">
            <a:avLst/>
          </a:prstGeom>
          <a:noFill/>
        </p:spPr>
        <p:txBody>
          <a:bodyPr wrap="square" rtlCol="0">
            <a:spAutoFit/>
          </a:bodyPr>
          <a:lstStyle/>
          <a:p>
            <a:pPr algn="ctr" defTabSz="1219170">
              <a:buClr>
                <a:srgbClr val="000000"/>
              </a:buClr>
            </a:pPr>
            <a:r>
              <a:rPr lang="en-US" sz="2800" kern="0" dirty="0">
                <a:solidFill>
                  <a:schemeClr val="tx2"/>
                </a:solidFill>
                <a:latin typeface="Oswald SemiBold" panose="020B0604020202020204" charset="0"/>
                <a:cs typeface="Arial"/>
                <a:sym typeface="Arial"/>
              </a:rPr>
              <a:t>Please download the excel sheet</a:t>
            </a:r>
          </a:p>
        </p:txBody>
      </p:sp>
    </p:spTree>
    <p:extLst>
      <p:ext uri="{BB962C8B-B14F-4D97-AF65-F5344CB8AC3E}">
        <p14:creationId xmlns:p14="http://schemas.microsoft.com/office/powerpoint/2010/main" val="306883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7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Objectives</a:t>
            </a:r>
            <a:endParaRPr dirty="0"/>
          </a:p>
        </p:txBody>
      </p:sp>
      <p:sp>
        <p:nvSpPr>
          <p:cNvPr id="1091" name="Google Shape;1091;p79"/>
          <p:cNvSpPr txBox="1">
            <a:spLocks noGrp="1"/>
          </p:cNvSpPr>
          <p:nvPr>
            <p:ph type="body" idx="1"/>
          </p:nvPr>
        </p:nvSpPr>
        <p:spPr>
          <a:xfrm flipH="1">
            <a:off x="1993200" y="2388037"/>
            <a:ext cx="5157600" cy="1252200"/>
          </a:xfrm>
          <a:prstGeom prst="rect">
            <a:avLst/>
          </a:prstGeom>
        </p:spPr>
        <p:txBody>
          <a:bodyPr spcFirstLastPara="1" wrap="square" lIns="91425" tIns="91425" rIns="91425" bIns="91425" anchor="t" anchorCtr="0">
            <a:noAutofit/>
          </a:bodyPr>
          <a:lstStyle/>
          <a:p>
            <a:pPr marL="0" lvl="0" indent="0">
              <a:buNone/>
            </a:pPr>
            <a:r>
              <a:rPr lang="en-US" sz="2800" dirty="0"/>
              <a:t>Summarize best practices for evidence synthesis data extraction</a:t>
            </a:r>
          </a:p>
        </p:txBody>
      </p:sp>
    </p:spTree>
    <p:extLst>
      <p:ext uri="{BB962C8B-B14F-4D97-AF65-F5344CB8AC3E}">
        <p14:creationId xmlns:p14="http://schemas.microsoft.com/office/powerpoint/2010/main" val="36947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0"/>
                                        </p:tgtEl>
                                        <p:attrNameLst>
                                          <p:attrName>style.visibility</p:attrName>
                                        </p:attrNameLst>
                                      </p:cBhvr>
                                      <p:to>
                                        <p:strVal val="visible"/>
                                      </p:to>
                                    </p:set>
                                    <p:anim calcmode="lin" valueType="num">
                                      <p:cBhvr additive="base">
                                        <p:cTn id="7" dur="1000"/>
                                        <p:tgtEl>
                                          <p:spTgt spid="109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91"/>
                                        </p:tgtEl>
                                        <p:attrNameLst>
                                          <p:attrName>style.visibility</p:attrName>
                                        </p:attrNameLst>
                                      </p:cBhvr>
                                      <p:to>
                                        <p:strVal val="visible"/>
                                      </p:to>
                                    </p:set>
                                    <p:anim calcmode="lin" valueType="num">
                                      <p:cBhvr additive="base">
                                        <p:cTn id="10" dur="1000"/>
                                        <p:tgtEl>
                                          <p:spTgt spid="10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76"/>
          <p:cNvSpPr txBox="1">
            <a:spLocks noGrp="1"/>
          </p:cNvSpPr>
          <p:nvPr>
            <p:ph type="title"/>
          </p:nvPr>
        </p:nvSpPr>
        <p:spPr>
          <a:xfrm>
            <a:off x="1206063" y="252917"/>
            <a:ext cx="755956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Summarizing the process for paper’s methods -From PRISMA 2020</a:t>
            </a:r>
            <a:endParaRPr dirty="0"/>
          </a:p>
        </p:txBody>
      </p:sp>
      <p:sp>
        <p:nvSpPr>
          <p:cNvPr id="27" name="TextBox 26"/>
          <p:cNvSpPr txBox="1"/>
          <p:nvPr/>
        </p:nvSpPr>
        <p:spPr>
          <a:xfrm>
            <a:off x="1073617" y="1584659"/>
            <a:ext cx="6865360" cy="2677656"/>
          </a:xfrm>
          <a:prstGeom prst="rect">
            <a:avLst/>
          </a:prstGeom>
          <a:noFill/>
        </p:spPr>
        <p:txBody>
          <a:bodyPr wrap="square" rtlCol="0">
            <a:spAutoFit/>
          </a:bodyPr>
          <a:lstStyle/>
          <a:p>
            <a:pPr defTabSz="1219170">
              <a:buClr>
                <a:srgbClr val="000000"/>
              </a:buClr>
            </a:pPr>
            <a:r>
              <a:rPr lang="en-US" sz="2400" kern="0" dirty="0">
                <a:solidFill>
                  <a:schemeClr val="tx1"/>
                </a:solidFill>
                <a:latin typeface="Oswald" panose="020B0604020202020204" charset="0"/>
                <a:cs typeface="Arial"/>
                <a:sym typeface="Arial"/>
              </a:rPr>
              <a:t>1.   Specify tool name and version</a:t>
            </a:r>
          </a:p>
          <a:p>
            <a:pPr defTabSz="1219170">
              <a:buClr>
                <a:srgbClr val="000000"/>
              </a:buClr>
            </a:pPr>
            <a:endParaRPr lang="en-US" sz="2400" kern="0" dirty="0">
              <a:solidFill>
                <a:schemeClr val="tx1"/>
              </a:solidFill>
              <a:latin typeface="Oswald" panose="020B0604020202020204" charset="0"/>
              <a:cs typeface="Arial"/>
              <a:sym typeface="Arial"/>
            </a:endParaRPr>
          </a:p>
          <a:p>
            <a:pPr defTabSz="1219170">
              <a:buClr>
                <a:srgbClr val="000000"/>
              </a:buClr>
            </a:pPr>
            <a:r>
              <a:rPr lang="en-US" sz="2400" dirty="0">
                <a:solidFill>
                  <a:schemeClr val="tx1"/>
                </a:solidFill>
                <a:latin typeface="Oswald" panose="020B0604020202020204" charset="0"/>
              </a:rPr>
              <a:t>2.   Specify any modifications made to a tool</a:t>
            </a:r>
          </a:p>
          <a:p>
            <a:pPr defTabSz="1219170">
              <a:buClr>
                <a:srgbClr val="000000"/>
              </a:buClr>
            </a:pPr>
            <a:endParaRPr lang="en-US" sz="2400" dirty="0">
              <a:solidFill>
                <a:schemeClr val="tx1"/>
              </a:solidFill>
              <a:latin typeface="Oswald" panose="020B0604020202020204" charset="0"/>
            </a:endParaRPr>
          </a:p>
          <a:p>
            <a:pPr defTabSz="1219170"/>
            <a:r>
              <a:rPr lang="en-US" sz="2400" kern="0" dirty="0">
                <a:solidFill>
                  <a:schemeClr val="tx1"/>
                </a:solidFill>
                <a:latin typeface="Oswald" panose="020B0604020202020204" charset="0"/>
                <a:cs typeface="Arial"/>
                <a:sym typeface="Arial"/>
              </a:rPr>
              <a:t>3. </a:t>
            </a:r>
            <a:r>
              <a:rPr lang="en-US" sz="2400" dirty="0">
                <a:solidFill>
                  <a:schemeClr val="tx1"/>
                </a:solidFill>
                <a:latin typeface="Oswald" panose="020B0604020202020204" charset="0"/>
              </a:rPr>
              <a:t>Specify the methodological domains the tool uses for </a:t>
            </a:r>
            <a:r>
              <a:rPr lang="en-US" sz="2400" dirty="0" err="1">
                <a:solidFill>
                  <a:schemeClr val="tx1"/>
                </a:solidFill>
                <a:latin typeface="Oswald" panose="020B0604020202020204" charset="0"/>
              </a:rPr>
              <a:t>RoB</a:t>
            </a:r>
            <a:r>
              <a:rPr lang="en-US" sz="2400" dirty="0">
                <a:solidFill>
                  <a:schemeClr val="tx1"/>
                </a:solidFill>
                <a:latin typeface="Oswald" panose="020B0604020202020204" charset="0"/>
              </a:rPr>
              <a:t> assessment. Report whether an overall risk of bias score was summarized across all domains</a:t>
            </a:r>
          </a:p>
        </p:txBody>
      </p:sp>
    </p:spTree>
    <p:extLst>
      <p:ext uri="{BB962C8B-B14F-4D97-AF65-F5344CB8AC3E}">
        <p14:creationId xmlns:p14="http://schemas.microsoft.com/office/powerpoint/2010/main" val="11503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10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76"/>
          <p:cNvSpPr txBox="1">
            <a:spLocks noGrp="1"/>
          </p:cNvSpPr>
          <p:nvPr>
            <p:ph type="title"/>
          </p:nvPr>
        </p:nvSpPr>
        <p:spPr>
          <a:xfrm>
            <a:off x="1206063" y="252917"/>
            <a:ext cx="755956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Summarizing the process for paper’s methods -From PRISMA 2020</a:t>
            </a:r>
            <a:endParaRPr dirty="0"/>
          </a:p>
        </p:txBody>
      </p:sp>
      <p:sp>
        <p:nvSpPr>
          <p:cNvPr id="4" name="TextBox 3"/>
          <p:cNvSpPr txBox="1"/>
          <p:nvPr/>
        </p:nvSpPr>
        <p:spPr>
          <a:xfrm>
            <a:off x="1042086" y="1585093"/>
            <a:ext cx="6865360" cy="3046988"/>
          </a:xfrm>
          <a:prstGeom prst="rect">
            <a:avLst/>
          </a:prstGeom>
          <a:noFill/>
        </p:spPr>
        <p:txBody>
          <a:bodyPr wrap="square" rtlCol="0">
            <a:spAutoFit/>
          </a:bodyPr>
          <a:lstStyle/>
          <a:p>
            <a:pPr defTabSz="1219170"/>
            <a:r>
              <a:rPr lang="en-US" sz="2400" kern="0" dirty="0">
                <a:solidFill>
                  <a:schemeClr val="tx1"/>
                </a:solidFill>
                <a:latin typeface="Oswald" panose="020B0604020202020204" charset="0"/>
                <a:cs typeface="Arial"/>
                <a:sym typeface="Arial"/>
              </a:rPr>
              <a:t>4. </a:t>
            </a:r>
            <a:r>
              <a:rPr lang="en-US" sz="2400" dirty="0">
                <a:solidFill>
                  <a:schemeClr val="tx1"/>
                </a:solidFill>
                <a:latin typeface="Oswald" panose="020B0604020202020204" charset="0"/>
              </a:rPr>
              <a:t>Report the logistical process: how many  reviewers, using what software, how disagreements were resolved</a:t>
            </a:r>
          </a:p>
          <a:p>
            <a:pPr defTabSz="1219170"/>
            <a:endParaRPr lang="en-US" sz="2400" kern="0" dirty="0">
              <a:solidFill>
                <a:schemeClr val="tx1"/>
              </a:solidFill>
              <a:latin typeface="Oswald" panose="020B0604020202020204" charset="0"/>
              <a:cs typeface="Arial"/>
              <a:sym typeface="Arial"/>
            </a:endParaRPr>
          </a:p>
          <a:p>
            <a:pPr defTabSz="1219170">
              <a:buClr>
                <a:srgbClr val="000000"/>
              </a:buClr>
            </a:pPr>
            <a:r>
              <a:rPr lang="en-US" sz="2400" dirty="0">
                <a:solidFill>
                  <a:schemeClr val="tx1"/>
                </a:solidFill>
                <a:latin typeface="Oswald" panose="020B0604020202020204" charset="0"/>
              </a:rPr>
              <a:t>5. Report if an automation tool was used to assess risk of bias</a:t>
            </a:r>
          </a:p>
          <a:p>
            <a:pPr defTabSz="1219170">
              <a:buClr>
                <a:srgbClr val="000000"/>
              </a:buClr>
            </a:pPr>
            <a:endParaRPr lang="en-US" sz="2400" dirty="0">
              <a:solidFill>
                <a:schemeClr val="tx1"/>
              </a:solidFill>
              <a:latin typeface="Oswald" panose="020B0604020202020204" charset="0"/>
            </a:endParaRPr>
          </a:p>
          <a:p>
            <a:pPr defTabSz="1219170">
              <a:buClr>
                <a:srgbClr val="000000"/>
              </a:buClr>
            </a:pPr>
            <a:r>
              <a:rPr lang="en-US" sz="2400" kern="0" dirty="0">
                <a:solidFill>
                  <a:schemeClr val="tx1"/>
                </a:solidFill>
                <a:latin typeface="Oswald" panose="020B0604020202020204" charset="0"/>
                <a:cs typeface="Arial"/>
                <a:sym typeface="Arial"/>
              </a:rPr>
              <a:t>6. Report any processes to obtain additional information from authors</a:t>
            </a:r>
          </a:p>
        </p:txBody>
      </p:sp>
    </p:spTree>
    <p:extLst>
      <p:ext uri="{BB962C8B-B14F-4D97-AF65-F5344CB8AC3E}">
        <p14:creationId xmlns:p14="http://schemas.microsoft.com/office/powerpoint/2010/main" val="19471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10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76"/>
          <p:cNvSpPr txBox="1">
            <a:spLocks noGrp="1"/>
          </p:cNvSpPr>
          <p:nvPr>
            <p:ph type="title"/>
          </p:nvPr>
        </p:nvSpPr>
        <p:spPr>
          <a:xfrm>
            <a:off x="2726999" y="363275"/>
            <a:ext cx="40872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From PRISMA 2020</a:t>
            </a:r>
            <a:endParaRPr dirty="0"/>
          </a:p>
        </p:txBody>
      </p:sp>
      <p:pic>
        <p:nvPicPr>
          <p:cNvPr id="4" name="Picture 3"/>
          <p:cNvPicPr>
            <a:picLocks noChangeAspect="1"/>
          </p:cNvPicPr>
          <p:nvPr/>
        </p:nvPicPr>
        <p:blipFill>
          <a:blip r:embed="rId3"/>
          <a:stretch>
            <a:fillRect/>
          </a:stretch>
        </p:blipFill>
        <p:spPr>
          <a:xfrm>
            <a:off x="1827405" y="1255295"/>
            <a:ext cx="5886450" cy="316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64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10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55" name="Title 3"/>
          <p:cNvSpPr>
            <a:spLocks noGrp="1"/>
          </p:cNvSpPr>
          <p:nvPr>
            <p:ph type="title"/>
          </p:nvPr>
        </p:nvSpPr>
        <p:spPr>
          <a:xfrm>
            <a:off x="4702626" y="524898"/>
            <a:ext cx="3352359" cy="1193700"/>
          </a:xfrm>
        </p:spPr>
        <p:txBody>
          <a:bodyPr/>
          <a:lstStyle/>
          <a:p>
            <a:r>
              <a:rPr lang="en-US" sz="3600" dirty="0"/>
              <a:t>Traffic Lights vs Numbers</a:t>
            </a:r>
          </a:p>
        </p:txBody>
      </p:sp>
      <p:sp>
        <p:nvSpPr>
          <p:cNvPr id="6" name="Title 3"/>
          <p:cNvSpPr txBox="1">
            <a:spLocks/>
          </p:cNvSpPr>
          <p:nvPr/>
        </p:nvSpPr>
        <p:spPr>
          <a:xfrm flipH="1">
            <a:off x="4702626" y="1841862"/>
            <a:ext cx="3247862" cy="28183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1pPr>
            <a:lvl2pPr marR="0" lvl="1" algn="ctr" rtl="0">
              <a:lnSpc>
                <a:spcPct val="100000"/>
              </a:lnSpc>
              <a:spcBef>
                <a:spcPts val="160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2pPr>
            <a:lvl3pPr marR="0" lvl="2"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3pPr>
            <a:lvl4pPr marR="0" lvl="3"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4pPr>
            <a:lvl5pPr marR="0" lvl="4"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5pPr>
            <a:lvl6pPr marR="0" lvl="5"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6pPr>
            <a:lvl7pPr marR="0" lvl="6"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7pPr>
            <a:lvl8pPr marR="0" lvl="7"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8pPr>
            <a:lvl9pPr marR="0" lvl="8" algn="ctr" rtl="0">
              <a:lnSpc>
                <a:spcPct val="100000"/>
              </a:lnSpc>
              <a:spcBef>
                <a:spcPts val="0"/>
              </a:spcBef>
              <a:spcAft>
                <a:spcPts val="0"/>
              </a:spcAft>
              <a:buClr>
                <a:schemeClr val="accent6"/>
              </a:buClr>
              <a:buSzPts val="2400"/>
              <a:buFont typeface="Josefin Sans"/>
              <a:buNone/>
              <a:defRPr sz="2400" b="1" i="0" u="none" strike="noStrike" cap="none">
                <a:solidFill>
                  <a:schemeClr val="accent6"/>
                </a:solidFill>
                <a:latin typeface="Josefin Sans"/>
                <a:ea typeface="Josefin Sans"/>
                <a:cs typeface="Josefin Sans"/>
                <a:sym typeface="Josefin Sans"/>
              </a:defRPr>
            </a:lvl9pPr>
          </a:lstStyle>
          <a:p>
            <a:r>
              <a:rPr lang="en-US" dirty="0"/>
              <a:t>Numbers are vague and introduce bias</a:t>
            </a:r>
          </a:p>
        </p:txBody>
      </p:sp>
      <p:pic>
        <p:nvPicPr>
          <p:cNvPr id="1026" name="Picture 2" descr="https://mcguinlu.github.io/robvis/reference/figures/robplo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5" y="479178"/>
            <a:ext cx="4399473" cy="410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1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600" y="81450"/>
            <a:ext cx="4860000" cy="822300"/>
          </a:xfrm>
        </p:spPr>
        <p:txBody>
          <a:bodyPr/>
          <a:lstStyle/>
          <a:p>
            <a:r>
              <a:rPr lang="en-US" sz="3600" dirty="0"/>
              <a:t>Resources</a:t>
            </a:r>
          </a:p>
        </p:txBody>
      </p:sp>
      <p:sp>
        <p:nvSpPr>
          <p:cNvPr id="6" name="Content Placeholder 2"/>
          <p:cNvSpPr>
            <a:spLocks noGrp="1"/>
          </p:cNvSpPr>
          <p:nvPr>
            <p:ph type="subTitle" idx="1"/>
          </p:nvPr>
        </p:nvSpPr>
        <p:spPr>
          <a:xfrm>
            <a:off x="1111250" y="834858"/>
            <a:ext cx="6788150" cy="3803649"/>
          </a:xfrm>
        </p:spPr>
        <p:txBody>
          <a:bodyPr/>
          <a:lstStyle/>
          <a:p>
            <a:pPr algn="l">
              <a:buFont typeface="Arial" panose="020B0604020202020204" pitchFamily="34" charset="0"/>
              <a:buChar char="•"/>
            </a:pPr>
            <a:r>
              <a:rPr lang="en-US" sz="1800" dirty="0">
                <a:solidFill>
                  <a:schemeClr val="tx2"/>
                </a:solidFill>
                <a:hlinkClick r:id="rId2">
                  <a:extLst>
                    <a:ext uri="{A12FA001-AC4F-418D-AE19-62706E023703}">
                      <ahyp:hlinkClr xmlns:ahyp="http://schemas.microsoft.com/office/drawing/2018/hyperlinkcolor" val="tx"/>
                    </a:ext>
                  </a:extLst>
                </a:hlinkClick>
              </a:rPr>
              <a:t>Osf.io/ws824/</a:t>
            </a:r>
          </a:p>
          <a:p>
            <a:pPr algn="l">
              <a:buFont typeface="Arial" panose="020B0604020202020204" pitchFamily="34" charset="0"/>
              <a:buChar char="•"/>
            </a:pPr>
            <a:endParaRPr lang="en-US" sz="1800" dirty="0">
              <a:solidFill>
                <a:schemeClr val="tx2"/>
              </a:solidFill>
              <a:hlinkClick r:id="rId2">
                <a:extLst>
                  <a:ext uri="{A12FA001-AC4F-418D-AE19-62706E023703}">
                    <ahyp:hlinkClr xmlns:ahyp="http://schemas.microsoft.com/office/drawing/2018/hyperlinkcolor" val="tx"/>
                  </a:ext>
                </a:extLst>
              </a:hlinkClick>
            </a:endParaRPr>
          </a:p>
          <a:p>
            <a:pPr algn="l">
              <a:buFont typeface="Arial" panose="020B0604020202020204" pitchFamily="34" charset="0"/>
              <a:buChar char="•"/>
            </a:pPr>
            <a:r>
              <a:rPr lang="en-US" sz="1800" dirty="0">
                <a:solidFill>
                  <a:schemeClr val="tx2"/>
                </a:solidFill>
                <a:hlinkClick r:id="rId2">
                  <a:extLst>
                    <a:ext uri="{A12FA001-AC4F-418D-AE19-62706E023703}">
                      <ahyp:hlinkClr xmlns:ahyp="http://schemas.microsoft.com/office/drawing/2018/hyperlinkcolor" val="tx"/>
                    </a:ext>
                  </a:extLst>
                </a:hlinkClick>
              </a:rPr>
              <a:t>https://training.cochrane.org/handbook/current/chapter-08</a:t>
            </a:r>
            <a:r>
              <a:rPr lang="en-US" sz="1800" dirty="0">
                <a:solidFill>
                  <a:schemeClr val="tx2"/>
                </a:solidFill>
              </a:rPr>
              <a:t> </a:t>
            </a:r>
          </a:p>
          <a:p>
            <a:pPr algn="l">
              <a:buFont typeface="Arial" panose="020B0604020202020204" pitchFamily="34" charset="0"/>
              <a:buChar char="•"/>
            </a:pPr>
            <a:endParaRPr lang="en-US" sz="1800" dirty="0">
              <a:solidFill>
                <a:schemeClr val="tx2"/>
              </a:solidFill>
            </a:endParaRPr>
          </a:p>
          <a:p>
            <a:pPr algn="l">
              <a:buFont typeface="Arial" panose="020B0604020202020204" pitchFamily="34" charset="0"/>
              <a:buChar char="•"/>
            </a:pPr>
            <a:r>
              <a:rPr lang="en-US" sz="1800" dirty="0">
                <a:solidFill>
                  <a:schemeClr val="tx2"/>
                </a:solidFill>
                <a:hlinkClick r:id="rId3">
                  <a:extLst>
                    <a:ext uri="{A12FA001-AC4F-418D-AE19-62706E023703}">
                      <ahyp:hlinkClr xmlns:ahyp="http://schemas.microsoft.com/office/drawing/2018/hyperlinkcolor" val="tx"/>
                    </a:ext>
                  </a:extLst>
                </a:hlinkClick>
              </a:rPr>
              <a:t>https://nap.nationalacademies.org/catalog/13059/finding-what-works-in-health-care-standards-for-systematic-reviews</a:t>
            </a:r>
            <a:r>
              <a:rPr lang="en-US" sz="1800" dirty="0">
                <a:solidFill>
                  <a:schemeClr val="tx2"/>
                </a:solidFill>
              </a:rPr>
              <a:t> </a:t>
            </a:r>
          </a:p>
          <a:p>
            <a:pPr lvl="1" algn="l">
              <a:buFont typeface="Arial" panose="020B0604020202020204" pitchFamily="34" charset="0"/>
              <a:buChar char="•"/>
            </a:pPr>
            <a:r>
              <a:rPr lang="en-US" sz="1600" dirty="0">
                <a:solidFill>
                  <a:schemeClr val="tx2"/>
                </a:solidFill>
              </a:rPr>
              <a:t>Chapter 3: Standards for Finding and Assessing Individual Studies</a:t>
            </a:r>
          </a:p>
        </p:txBody>
      </p:sp>
    </p:spTree>
    <p:extLst>
      <p:ext uri="{BB962C8B-B14F-4D97-AF65-F5344CB8AC3E}">
        <p14:creationId xmlns:p14="http://schemas.microsoft.com/office/powerpoint/2010/main" val="2986668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438912"/>
            <a:ext cx="2834314" cy="1124712"/>
          </a:xfrm>
        </p:spPr>
        <p:txBody>
          <a:bodyPr vert="horz" lIns="91440" tIns="45720" rIns="91440" bIns="45720" rtlCol="0" anchor="ctr">
            <a:normAutofit/>
          </a:bodyPr>
          <a:lstStyle/>
          <a:p>
            <a:pPr defTabSz="914400">
              <a:spcBef>
                <a:spcPct val="0"/>
              </a:spcBef>
            </a:pPr>
            <a:r>
              <a:rPr lang="en-US" sz="2000" spc="100">
                <a:solidFill>
                  <a:srgbClr val="FFFFFF"/>
                </a:solidFill>
              </a:rPr>
              <a:t>Questions</a:t>
            </a:r>
            <a:br>
              <a:rPr lang="en-US" sz="2000" spc="100">
                <a:solidFill>
                  <a:srgbClr val="FFFFFF"/>
                </a:solidFill>
              </a:rPr>
            </a:br>
            <a:r>
              <a:rPr lang="en-US" sz="2000" spc="100">
                <a:solidFill>
                  <a:srgbClr val="FFFFFF"/>
                </a:solidFill>
              </a:rPr>
              <a:t>Acknowledgements</a:t>
            </a:r>
            <a:br>
              <a:rPr lang="en-US" sz="2000" spc="100">
                <a:solidFill>
                  <a:srgbClr val="FFFFFF"/>
                </a:solidFill>
              </a:rPr>
            </a:br>
            <a:r>
              <a:rPr lang="en-US" sz="2000" spc="100">
                <a:solidFill>
                  <a:srgbClr val="FFFFFF"/>
                </a:solidFill>
              </a:rPr>
              <a:t>assessment </a:t>
            </a:r>
            <a:br>
              <a:rPr lang="en-US" sz="2000" spc="100">
                <a:solidFill>
                  <a:srgbClr val="FFFFFF"/>
                </a:solidFill>
              </a:rPr>
            </a:br>
            <a:endParaRPr lang="en-US" sz="2000" spc="100">
              <a:solidFill>
                <a:srgbClr val="FFFFFF"/>
              </a:solidFill>
            </a:endParaRPr>
          </a:p>
        </p:txBody>
      </p:sp>
      <p:cxnSp>
        <p:nvCxnSpPr>
          <p:cNvPr id="25" name="Straight Connector 2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8B2A5F-64AC-D6F2-FD5D-620EE710192D}"/>
              </a:ext>
            </a:extLst>
          </p:cNvPr>
          <p:cNvSpPr txBox="1"/>
          <p:nvPr/>
        </p:nvSpPr>
        <p:spPr>
          <a:xfrm>
            <a:off x="768096" y="1714500"/>
            <a:ext cx="2843784" cy="294894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1500" dirty="0">
                <a:solidFill>
                  <a:srgbClr val="FFFFFF"/>
                </a:solidFill>
              </a:rPr>
              <a:t>Reach out – </a:t>
            </a:r>
            <a:r>
              <a:rPr lang="en-US" sz="1500">
                <a:solidFill>
                  <a:srgbClr val="FFFFFF"/>
                </a:solidFill>
                <a:hlinkClick r:id="rId3">
                  <a:extLst>
                    <a:ext uri="{A12FA001-AC4F-418D-AE19-62706E023703}">
                      <ahyp:hlinkClr xmlns:ahyp="http://schemas.microsoft.com/office/drawing/2018/hyperlinkcolor" val="tx"/>
                    </a:ext>
                  </a:extLst>
                </a:hlinkClick>
              </a:rPr>
              <a:t>blossj19@ecu.edu</a:t>
            </a:r>
            <a:r>
              <a:rPr lang="en-US" sz="1500">
                <a:solidFill>
                  <a:srgbClr val="FFFFFF"/>
                </a:solidFill>
              </a:rPr>
              <a:t> </a:t>
            </a:r>
          </a:p>
          <a:p>
            <a:pPr defTabSz="914400">
              <a:lnSpc>
                <a:spcPct val="90000"/>
              </a:lnSpc>
              <a:spcAft>
                <a:spcPts val="600"/>
              </a:spcAft>
              <a:buClr>
                <a:schemeClr val="accent1"/>
              </a:buClr>
            </a:pPr>
            <a:r>
              <a:rPr lang="en-US" sz="1500" dirty="0">
                <a:solidFill>
                  <a:srgbClr val="FFFFFF"/>
                </a:solidFill>
              </a:rPr>
              <a:t>252-744-3055</a:t>
            </a:r>
          </a:p>
          <a:p>
            <a:pPr defTabSz="914400">
              <a:lnSpc>
                <a:spcPct val="90000"/>
              </a:lnSpc>
              <a:spcAft>
                <a:spcPts val="600"/>
              </a:spcAft>
              <a:buClr>
                <a:schemeClr val="accent1"/>
              </a:buClr>
            </a:pPr>
            <a:endParaRPr lang="en-US" sz="1500" dirty="0">
              <a:solidFill>
                <a:srgbClr val="FFFFFF"/>
              </a:solidFill>
            </a:endParaRPr>
          </a:p>
          <a:p>
            <a:pPr defTabSz="914400">
              <a:lnSpc>
                <a:spcPct val="90000"/>
              </a:lnSpc>
              <a:spcAft>
                <a:spcPts val="600"/>
              </a:spcAft>
              <a:buClr>
                <a:schemeClr val="accent1"/>
              </a:buClr>
            </a:pPr>
            <a:r>
              <a:rPr lang="en-US" sz="1500" dirty="0">
                <a:solidFill>
                  <a:srgbClr val="FFFFFF"/>
                </a:solidFill>
              </a:rPr>
              <a:t>Thank you to Steph Hendren and Leila Ledbetter at Duke University Medical Center Library for sharing their presentation materials with me. </a:t>
            </a:r>
          </a:p>
          <a:p>
            <a:pPr defTabSz="914400">
              <a:lnSpc>
                <a:spcPct val="90000"/>
              </a:lnSpc>
              <a:spcAft>
                <a:spcPts val="600"/>
              </a:spcAft>
              <a:buClr>
                <a:schemeClr val="accent1"/>
              </a:buClr>
            </a:pPr>
            <a:r>
              <a:rPr lang="en-US" sz="1500" u="sng">
                <a:solidFill>
                  <a:srgbClr val="FFFFFF"/>
                </a:solidFill>
                <a:effectLst/>
                <a:hlinkClick r:id="rId4"/>
              </a:rPr>
              <a:t>https://ecu.az1.qualtrics.com/jfe/form/SV_ezmz4ZBEENSU2wK</a:t>
            </a:r>
            <a:r>
              <a:rPr lang="en-US" sz="1500">
                <a:solidFill>
                  <a:srgbClr val="FFFFFF"/>
                </a:solidFill>
                <a:effectLst/>
              </a:rPr>
              <a:t> </a:t>
            </a:r>
            <a:endParaRPr lang="en-US" sz="1500">
              <a:solidFill>
                <a:srgbClr val="FFFFFF"/>
              </a:solidFill>
            </a:endParaRPr>
          </a:p>
        </p:txBody>
      </p:sp>
      <p:pic>
        <p:nvPicPr>
          <p:cNvPr id="6" name="Picture 5" descr="A qr code on a white background&#10;&#10;AI-generated content may be incorrect.">
            <a:extLst>
              <a:ext uri="{FF2B5EF4-FFF2-40B4-BE49-F238E27FC236}">
                <a16:creationId xmlns:a16="http://schemas.microsoft.com/office/drawing/2014/main" id="{F91982D0-85AC-3793-B660-E545646F1CCF}"/>
              </a:ext>
            </a:extLst>
          </p:cNvPr>
          <p:cNvPicPr>
            <a:picLocks noChangeAspect="1"/>
          </p:cNvPicPr>
          <p:nvPr/>
        </p:nvPicPr>
        <p:blipFill>
          <a:blip r:embed="rId5"/>
          <a:stretch>
            <a:fillRect/>
          </a:stretch>
        </p:blipFill>
        <p:spPr>
          <a:xfrm>
            <a:off x="4572000" y="525780"/>
            <a:ext cx="4091940" cy="4091940"/>
          </a:xfrm>
          <a:prstGeom prst="rect">
            <a:avLst/>
          </a:prstGeom>
        </p:spPr>
      </p:pic>
      <p:sp>
        <p:nvSpPr>
          <p:cNvPr id="7" name="AutoShape 4" descr="C:\Users\tuttl013\AppData\Local\Packages\Microsoft.Windows.Photos_8wekyb3d8bbwe\TempState\ShareServiceTempFolder\eval_QR.jpeg"/>
          <p:cNvSpPr>
            <a:spLocks noChangeAspect="1" noChangeArrowheads="1"/>
          </p:cNvSpPr>
          <p:nvPr/>
        </p:nvSpPr>
        <p:spPr bwMode="auto">
          <a:xfrm>
            <a:off x="2848977" y="28834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9852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7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Objectives</a:t>
            </a:r>
            <a:endParaRPr dirty="0"/>
          </a:p>
        </p:txBody>
      </p:sp>
      <p:sp>
        <p:nvSpPr>
          <p:cNvPr id="1091" name="Google Shape;1091;p79"/>
          <p:cNvSpPr txBox="1">
            <a:spLocks noGrp="1"/>
          </p:cNvSpPr>
          <p:nvPr>
            <p:ph type="body" idx="1"/>
          </p:nvPr>
        </p:nvSpPr>
        <p:spPr>
          <a:xfrm flipH="1">
            <a:off x="1993200" y="2388037"/>
            <a:ext cx="5157600" cy="12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Identify tips and resources for data extraction in evidence synthesis</a:t>
            </a:r>
            <a:endParaRPr sz="2800" dirty="0"/>
          </a:p>
        </p:txBody>
      </p:sp>
    </p:spTree>
    <p:extLst>
      <p:ext uri="{BB962C8B-B14F-4D97-AF65-F5344CB8AC3E}">
        <p14:creationId xmlns:p14="http://schemas.microsoft.com/office/powerpoint/2010/main" val="22461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0"/>
                                        </p:tgtEl>
                                        <p:attrNameLst>
                                          <p:attrName>style.visibility</p:attrName>
                                        </p:attrNameLst>
                                      </p:cBhvr>
                                      <p:to>
                                        <p:strVal val="visible"/>
                                      </p:to>
                                    </p:set>
                                    <p:anim calcmode="lin" valueType="num">
                                      <p:cBhvr additive="base">
                                        <p:cTn id="7" dur="1000"/>
                                        <p:tgtEl>
                                          <p:spTgt spid="109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91"/>
                                        </p:tgtEl>
                                        <p:attrNameLst>
                                          <p:attrName>style.visibility</p:attrName>
                                        </p:attrNameLst>
                                      </p:cBhvr>
                                      <p:to>
                                        <p:strVal val="visible"/>
                                      </p:to>
                                    </p:set>
                                    <p:anim calcmode="lin" valueType="num">
                                      <p:cBhvr additive="base">
                                        <p:cTn id="10" dur="1000"/>
                                        <p:tgtEl>
                                          <p:spTgt spid="10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5144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 y="957404"/>
            <a:ext cx="4177813"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465540"/>
            <a:ext cx="5492423" cy="4194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34918" y="829013"/>
            <a:ext cx="4765475" cy="2267986"/>
          </a:xfrm>
        </p:spPr>
        <p:txBody>
          <a:bodyPr vert="horz" lIns="91440" tIns="45720" rIns="91440" bIns="45720" rtlCol="0" anchor="b">
            <a:normAutofit/>
          </a:bodyPr>
          <a:lstStyle/>
          <a:p>
            <a:pPr defTabSz="914400">
              <a:spcBef>
                <a:spcPct val="0"/>
              </a:spcBef>
            </a:pPr>
            <a:r>
              <a:rPr lang="en-US" sz="3600" spc="200">
                <a:solidFill>
                  <a:srgbClr val="FFFFFF"/>
                </a:solidFill>
              </a:rPr>
              <a:t>Where to start</a:t>
            </a:r>
          </a:p>
        </p:txBody>
      </p:sp>
      <p:sp>
        <p:nvSpPr>
          <p:cNvPr id="3" name="Google Shape;1097;p80"/>
          <p:cNvSpPr txBox="1">
            <a:spLocks/>
          </p:cNvSpPr>
          <p:nvPr/>
        </p:nvSpPr>
        <p:spPr>
          <a:xfrm>
            <a:off x="3534918" y="3223167"/>
            <a:ext cx="4765476" cy="1075043"/>
          </a:xfrm>
          <a:prstGeom prst="rect">
            <a:avLst/>
          </a:prstGeom>
        </p:spPr>
        <p:txBody>
          <a:bodyPr spcFirstLastPara="1" vert="horz" lIns="91440" tIns="45720" rIns="91440" bIns="4572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spcAft>
                <a:spcPts val="200"/>
              </a:spcAft>
              <a:buClr>
                <a:schemeClr val="accent1"/>
              </a:buClr>
              <a:buSzPct val="100000"/>
            </a:pPr>
            <a:r>
              <a:rPr lang="en-US" sz="1800" b="1">
                <a:solidFill>
                  <a:srgbClr val="FFFFFF"/>
                </a:solidFill>
                <a:latin typeface="+mn-lt"/>
                <a:ea typeface="+mn-ea"/>
                <a:cs typeface="+mn-cs"/>
                <a:sym typeface="Josefin Sans"/>
              </a:rPr>
              <a:t>01</a:t>
            </a:r>
          </a:p>
        </p:txBody>
      </p:sp>
      <p:cxnSp>
        <p:nvCxnSpPr>
          <p:cNvPr id="40" name="Straight Connector 3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3160752"/>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1"/>
            <a:ext cx="123444"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6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44" y="1571325"/>
            <a:ext cx="2934979" cy="1764152"/>
          </a:xfrm>
        </p:spPr>
        <p:txBody>
          <a:bodyPr/>
          <a:lstStyle/>
          <a:p>
            <a:pPr algn="l"/>
            <a:r>
              <a:rPr lang="en-US" sz="3600" dirty="0"/>
              <a:t>Cochrane</a:t>
            </a:r>
            <a:br>
              <a:rPr lang="en-US" sz="3600" dirty="0"/>
            </a:br>
            <a:r>
              <a:rPr lang="en-US" sz="3600" dirty="0"/>
              <a:t>Handbook</a:t>
            </a:r>
            <a:br>
              <a:rPr lang="en-US" sz="3600" dirty="0"/>
            </a:br>
            <a:r>
              <a:rPr lang="en-US" sz="3600" dirty="0"/>
              <a:t>Chapter 5</a:t>
            </a:r>
          </a:p>
        </p:txBody>
      </p:sp>
      <p:pic>
        <p:nvPicPr>
          <p:cNvPr id="11" name="Picture 10"/>
          <p:cNvPicPr>
            <a:picLocks noChangeAspect="1"/>
          </p:cNvPicPr>
          <p:nvPr/>
        </p:nvPicPr>
        <p:blipFill rotWithShape="1">
          <a:blip r:embed="rId3"/>
          <a:srcRect b="28810"/>
          <a:stretch/>
        </p:blipFill>
        <p:spPr>
          <a:xfrm>
            <a:off x="3575049" y="62997"/>
            <a:ext cx="5229815" cy="5080503"/>
          </a:xfrm>
          <a:prstGeom prst="rect">
            <a:avLst/>
          </a:prstGeom>
          <a:ln>
            <a:solidFill>
              <a:schemeClr val="accent1"/>
            </a:solidFill>
          </a:ln>
        </p:spPr>
      </p:pic>
    </p:spTree>
    <p:extLst>
      <p:ext uri="{BB962C8B-B14F-4D97-AF65-F5344CB8AC3E}">
        <p14:creationId xmlns:p14="http://schemas.microsoft.com/office/powerpoint/2010/main" val="65745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8770" y="1488961"/>
            <a:ext cx="2960688" cy="2012950"/>
          </a:xfrm>
        </p:spPr>
        <p:txBody>
          <a:bodyPr/>
          <a:lstStyle/>
          <a:p>
            <a:pPr algn="l"/>
            <a:r>
              <a:rPr lang="en-US" dirty="0"/>
              <a:t>Cochrane for Qualitative</a:t>
            </a:r>
            <a:br>
              <a:rPr lang="en-US" dirty="0"/>
            </a:br>
            <a:r>
              <a:rPr lang="en-US" dirty="0"/>
              <a:t>Data</a:t>
            </a:r>
            <a:br>
              <a:rPr lang="en-US" dirty="0"/>
            </a:br>
            <a:r>
              <a:rPr lang="en-US" dirty="0"/>
              <a:t>Chapter 21</a:t>
            </a:r>
          </a:p>
        </p:txBody>
      </p:sp>
      <p:sp>
        <p:nvSpPr>
          <p:cNvPr id="4" name="TextBox 3"/>
          <p:cNvSpPr txBox="1"/>
          <p:nvPr/>
        </p:nvSpPr>
        <p:spPr>
          <a:xfrm>
            <a:off x="3285308" y="1033498"/>
            <a:ext cx="5186499" cy="3416320"/>
          </a:xfrm>
          <a:prstGeom prst="rect">
            <a:avLst/>
          </a:prstGeom>
          <a:noFill/>
        </p:spPr>
        <p:txBody>
          <a:bodyPr wrap="square" rtlCol="0">
            <a:spAutoFit/>
          </a:bodyPr>
          <a:lstStyle/>
          <a:p>
            <a:r>
              <a:rPr lang="en-US" sz="2400" dirty="0">
                <a:solidFill>
                  <a:srgbClr val="002060"/>
                </a:solidFill>
              </a:rPr>
              <a:t>Various Methods of data extraction:</a:t>
            </a:r>
          </a:p>
          <a:p>
            <a:pPr marL="285750" indent="-285750">
              <a:buFont typeface="Arial" panose="020B0604020202020204" pitchFamily="34" charset="0"/>
              <a:buChar char="•"/>
            </a:pPr>
            <a:r>
              <a:rPr lang="en-US" sz="1600" dirty="0">
                <a:solidFill>
                  <a:srgbClr val="002060"/>
                </a:solidFill>
              </a:rPr>
              <a:t>Use a customized, a standardized, or an adapted data extraction template. </a:t>
            </a:r>
          </a:p>
          <a:p>
            <a:r>
              <a:rPr lang="en-US" sz="1600" dirty="0">
                <a:solidFill>
                  <a:srgbClr val="002060"/>
                </a:solidFill>
              </a:rPr>
              <a:t>           Ex. NIH template https://www.ncbi.nlm.nih.gov/books/NBK424005/</a:t>
            </a:r>
          </a:p>
          <a:p>
            <a:pPr marL="285750" indent="-285750">
              <a:buFont typeface="Arial" panose="020B0604020202020204" pitchFamily="34" charset="0"/>
              <a:buChar char="•"/>
            </a:pPr>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Use an a priori theory or predetermined framework to extract the data. </a:t>
            </a:r>
          </a:p>
          <a:p>
            <a:pPr lvl="1"/>
            <a:r>
              <a:rPr lang="en-US" sz="1600" dirty="0">
                <a:solidFill>
                  <a:srgbClr val="002060"/>
                </a:solidFill>
              </a:rPr>
              <a:t>           Ex. The SURE Framework https://www.ncbi.nlm.nih.gov/books/NBK344476/</a:t>
            </a:r>
          </a:p>
          <a:p>
            <a:pPr marL="285750" indent="-285750">
              <a:buFont typeface="Arial" panose="020B0604020202020204" pitchFamily="34" charset="0"/>
              <a:buChar char="•"/>
            </a:pPr>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Use a software program to code text in studies. </a:t>
            </a:r>
          </a:p>
          <a:p>
            <a:r>
              <a:rPr lang="en-US" sz="1600" dirty="0">
                <a:solidFill>
                  <a:srgbClr val="002060"/>
                </a:solidFill>
              </a:rPr>
              <a:t>           Ex. </a:t>
            </a:r>
            <a:r>
              <a:rPr lang="en-US" sz="1600" dirty="0" err="1">
                <a:solidFill>
                  <a:srgbClr val="002060"/>
                </a:solidFill>
              </a:rPr>
              <a:t>NVivo</a:t>
            </a:r>
            <a:endParaRPr lang="en-US" sz="1600" dirty="0">
              <a:solidFill>
                <a:srgbClr val="002060"/>
              </a:solidFill>
            </a:endParaRPr>
          </a:p>
        </p:txBody>
      </p:sp>
    </p:spTree>
    <p:extLst>
      <p:ext uri="{BB962C8B-B14F-4D97-AF65-F5344CB8AC3E}">
        <p14:creationId xmlns:p14="http://schemas.microsoft.com/office/powerpoint/2010/main" val="280324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8"/>
            <a:ext cx="8064500" cy="573087"/>
          </a:xfrm>
        </p:spPr>
        <p:txBody>
          <a:bodyPr/>
          <a:lstStyle/>
          <a:p>
            <a:r>
              <a:rPr lang="en-US" dirty="0"/>
              <a:t>Planning Ahead - Protocols</a:t>
            </a:r>
          </a:p>
        </p:txBody>
      </p:sp>
      <p:sp>
        <p:nvSpPr>
          <p:cNvPr id="5" name="TextBox 4"/>
          <p:cNvSpPr txBox="1"/>
          <p:nvPr/>
        </p:nvSpPr>
        <p:spPr>
          <a:xfrm>
            <a:off x="1743766" y="1304236"/>
            <a:ext cx="6062869" cy="1361911"/>
          </a:xfrm>
          <a:prstGeom prst="rect">
            <a:avLst/>
          </a:prstGeom>
          <a:noFill/>
        </p:spPr>
        <p:txBody>
          <a:bodyPr wrap="square" rtlCol="0">
            <a:spAutoFit/>
          </a:bodyPr>
          <a:lstStyle/>
          <a:p>
            <a:r>
              <a:rPr lang="en-US" dirty="0">
                <a:solidFill>
                  <a:schemeClr val="tx2"/>
                </a:solidFill>
                <a:hlinkClick r:id="rId3">
                  <a:extLst>
                    <a:ext uri="{A12FA001-AC4F-418D-AE19-62706E023703}">
                      <ahyp:hlinkClr xmlns:ahyp="http://schemas.microsoft.com/office/drawing/2018/hyperlinkcolor" val="tx"/>
                    </a:ext>
                  </a:extLst>
                </a:hlinkClick>
              </a:rPr>
              <a:t>PRISMA for Protocols </a:t>
            </a:r>
            <a:r>
              <a:rPr lang="en-US" dirty="0"/>
              <a:t>– It is required to identify what data you plan to gather, how you plan to gather it, and how you plan to present the data.  </a:t>
            </a:r>
          </a:p>
          <a:p>
            <a:r>
              <a:rPr lang="en-US" dirty="0"/>
              <a:t>See Items 11c, 12 and 13</a:t>
            </a:r>
          </a:p>
          <a:p>
            <a:endParaRPr lang="en-US" sz="1050" dirty="0"/>
          </a:p>
        </p:txBody>
      </p:sp>
      <p:sp>
        <p:nvSpPr>
          <p:cNvPr id="3" name="TextBox 2"/>
          <p:cNvSpPr txBox="1"/>
          <p:nvPr/>
        </p:nvSpPr>
        <p:spPr>
          <a:xfrm>
            <a:off x="3126013" y="2874486"/>
            <a:ext cx="4801027" cy="923330"/>
          </a:xfrm>
          <a:prstGeom prst="rect">
            <a:avLst/>
          </a:prstGeom>
          <a:noFill/>
          <a:ln w="28575">
            <a:solidFill>
              <a:schemeClr val="tx1"/>
            </a:solidFill>
          </a:ln>
        </p:spPr>
        <p:txBody>
          <a:bodyPr wrap="square" rtlCol="0">
            <a:spAutoFit/>
          </a:bodyPr>
          <a:lstStyle/>
          <a:p>
            <a:r>
              <a:rPr lang="en-US" dirty="0"/>
              <a:t>Knowing </a:t>
            </a:r>
            <a:r>
              <a:rPr lang="en-US" dirty="0">
                <a:solidFill>
                  <a:schemeClr val="tx2"/>
                </a:solidFill>
              </a:rPr>
              <a:t>in detail </a:t>
            </a:r>
            <a:r>
              <a:rPr lang="en-US" dirty="0"/>
              <a:t>what data you plan to collect is exceptionally useful for writing the protocol, inclusion/exclusion criteria, and screening.</a:t>
            </a:r>
          </a:p>
        </p:txBody>
      </p:sp>
      <p:sp>
        <p:nvSpPr>
          <p:cNvPr id="4" name="5-Point Star 3"/>
          <p:cNvSpPr/>
          <p:nvPr/>
        </p:nvSpPr>
        <p:spPr>
          <a:xfrm>
            <a:off x="1277041" y="2697976"/>
            <a:ext cx="1456634" cy="1276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43766" y="3074541"/>
            <a:ext cx="539750" cy="523220"/>
          </a:xfrm>
          <a:prstGeom prst="rect">
            <a:avLst/>
          </a:prstGeom>
          <a:noFill/>
        </p:spPr>
        <p:txBody>
          <a:bodyPr wrap="square" rtlCol="0">
            <a:spAutoFit/>
          </a:bodyPr>
          <a:lstStyle/>
          <a:p>
            <a:pPr algn="ctr"/>
            <a:r>
              <a:rPr lang="en-US" dirty="0">
                <a:solidFill>
                  <a:srgbClr val="FFFF00"/>
                </a:solidFill>
              </a:rPr>
              <a:t>Hot Tip</a:t>
            </a:r>
          </a:p>
        </p:txBody>
      </p:sp>
    </p:spTree>
    <p:extLst>
      <p:ext uri="{BB962C8B-B14F-4D97-AF65-F5344CB8AC3E}">
        <p14:creationId xmlns:p14="http://schemas.microsoft.com/office/powerpoint/2010/main" val="2592353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9677</TotalTime>
  <Words>2344</Words>
  <Application>Microsoft Office PowerPoint</Application>
  <PresentationFormat>On-screen Show (16:9)</PresentationFormat>
  <Paragraphs>240</Paragraphs>
  <Slides>45</Slides>
  <Notes>33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45</vt:i4>
      </vt:variant>
    </vt:vector>
  </HeadingPairs>
  <TitlesOfParts>
    <vt:vector size="62" baseType="lpstr">
      <vt:lpstr>Arial</vt:lpstr>
      <vt:lpstr>Oswald SemiBold</vt:lpstr>
      <vt:lpstr>Source Sans Pro</vt:lpstr>
      <vt:lpstr>HelveticaNeueLT Std Lt</vt:lpstr>
      <vt:lpstr>Oswald</vt:lpstr>
      <vt:lpstr>Tw Cen MT</vt:lpstr>
      <vt:lpstr>Tw Cen MT Condensed</vt:lpstr>
      <vt:lpstr>Helvetica</vt:lpstr>
      <vt:lpstr>Google Sans</vt:lpstr>
      <vt:lpstr>Fira Sans Condensed</vt:lpstr>
      <vt:lpstr>Poppins</vt:lpstr>
      <vt:lpstr>Open Sans</vt:lpstr>
      <vt:lpstr>Wingdings 3</vt:lpstr>
      <vt:lpstr>Anaheim</vt:lpstr>
      <vt:lpstr>Josefin Sans</vt:lpstr>
      <vt:lpstr>Roboto Condensed Light</vt:lpstr>
      <vt:lpstr>Integral</vt:lpstr>
      <vt:lpstr>Systematic Reviews: Data Extraction &amp; Risk of Bias Assessment</vt:lpstr>
      <vt:lpstr>SR lifecycle </vt:lpstr>
      <vt:lpstr>Data Extraction</vt:lpstr>
      <vt:lpstr>Objectives</vt:lpstr>
      <vt:lpstr>Objectives</vt:lpstr>
      <vt:lpstr>Where to start</vt:lpstr>
      <vt:lpstr>Cochrane Handbook Chapter 5</vt:lpstr>
      <vt:lpstr>Cochrane for Qualitative Data Chapter 21</vt:lpstr>
      <vt:lpstr>Planning Ahead - Protocols</vt:lpstr>
      <vt:lpstr>What Data to Extract</vt:lpstr>
      <vt:lpstr>Start with your question</vt:lpstr>
      <vt:lpstr>Creating your DE form</vt:lpstr>
      <vt:lpstr>Creating your DE form</vt:lpstr>
      <vt:lpstr>Pilot &amp; Edit the Extraction Form</vt:lpstr>
      <vt:lpstr>Pilot &amp; Edit the Extraction Form</vt:lpstr>
      <vt:lpstr>Training your data extractors</vt:lpstr>
      <vt:lpstr>Covidence</vt:lpstr>
      <vt:lpstr>Covidence</vt:lpstr>
      <vt:lpstr>PowerPoint Presentation</vt:lpstr>
      <vt:lpstr>Covidence - Consensus</vt:lpstr>
      <vt:lpstr>Covidence – Exporting Data </vt:lpstr>
      <vt:lpstr>Resources</vt:lpstr>
      <vt:lpstr>Risk of Bias assessment</vt:lpstr>
      <vt:lpstr>Objectives</vt:lpstr>
      <vt:lpstr>Objectives</vt:lpstr>
      <vt:lpstr>Terminology</vt:lpstr>
      <vt:lpstr>PowerPoint Presentation</vt:lpstr>
      <vt:lpstr>PowerPoint Presentation</vt:lpstr>
      <vt:lpstr>PowerPoint Presentation</vt:lpstr>
      <vt:lpstr>PowerPoint Presentation</vt:lpstr>
      <vt:lpstr>PowerPoint Presentation</vt:lpstr>
      <vt:lpstr>Conducting Risk of Bias</vt:lpstr>
      <vt:lpstr>PowerPoint Presentation</vt:lpstr>
      <vt:lpstr>How to Select a Tool?</vt:lpstr>
      <vt:lpstr>PowerPoint Presentation</vt:lpstr>
      <vt:lpstr>PowerPoint Presentation</vt:lpstr>
      <vt:lpstr>PowerPoint Presentation</vt:lpstr>
      <vt:lpstr>What to do when there are multiple study design types?</vt:lpstr>
      <vt:lpstr>PowerPoint Presentation</vt:lpstr>
      <vt:lpstr>Summarizing the process for paper’s methods -From PRISMA 2020</vt:lpstr>
      <vt:lpstr>Summarizing the process for paper’s methods -From PRISMA 2020</vt:lpstr>
      <vt:lpstr>From PRISMA 2020</vt:lpstr>
      <vt:lpstr>Traffic Lights vs Numbers</vt:lpstr>
      <vt:lpstr>Resources</vt:lpstr>
      <vt:lpstr>Questions Acknowledgements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Steph Hendren</dc:creator>
  <cp:lastModifiedBy>Anonymous</cp:lastModifiedBy>
  <cp:revision>100</cp:revision>
  <dcterms:modified xsi:type="dcterms:W3CDTF">2025-03-17T16:54:00Z</dcterms:modified>
</cp:coreProperties>
</file>