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3" r:id="rId1"/>
  </p:sldMasterIdLst>
  <p:notesMasterIdLst>
    <p:notesMasterId r:id="rId22"/>
  </p:notesMasterIdLst>
  <p:sldIdLst>
    <p:sldId id="572" r:id="rId2"/>
    <p:sldId id="574" r:id="rId3"/>
    <p:sldId id="655" r:id="rId4"/>
    <p:sldId id="659" r:id="rId5"/>
    <p:sldId id="660" r:id="rId6"/>
    <p:sldId id="661" r:id="rId7"/>
    <p:sldId id="662" r:id="rId8"/>
    <p:sldId id="663" r:id="rId9"/>
    <p:sldId id="664" r:id="rId10"/>
    <p:sldId id="665" r:id="rId11"/>
    <p:sldId id="666" r:id="rId12"/>
    <p:sldId id="667" r:id="rId13"/>
    <p:sldId id="668" r:id="rId14"/>
    <p:sldId id="669" r:id="rId15"/>
    <p:sldId id="670" r:id="rId16"/>
    <p:sldId id="671" r:id="rId17"/>
    <p:sldId id="672" r:id="rId18"/>
    <p:sldId id="673" r:id="rId19"/>
    <p:sldId id="674" r:id="rId20"/>
    <p:sldId id="675" r:id="rId21"/>
  </p:sldIdLst>
  <p:sldSz cx="9144000" cy="6858000" type="screen4x3"/>
  <p:notesSz cx="6954838" cy="93091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3" autoAdjust="0"/>
    <p:restoredTop sz="86065" autoAdjust="0"/>
  </p:normalViewPr>
  <p:slideViewPr>
    <p:cSldViewPr>
      <p:cViewPr varScale="1">
        <p:scale>
          <a:sx n="123" d="100"/>
          <a:sy n="123" d="100"/>
        </p:scale>
        <p:origin x="11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96" y="-78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849016-448F-4ADF-BDCE-640D925DE0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A6670-D061-46D9-B7C5-54790C4C33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5B0E497-FE57-4011-90E7-E59B91A8863C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B87415-054F-4896-8B7C-2245A9C085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7E0165-EF93-44B1-9FD8-A60C1C968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3ACCB-D0C5-4774-9CFB-8C7F1603D6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6BCB6-9DD5-4334-A8C0-AA23E37979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845145-1263-4B4D-800D-97A8214C3A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7B0B-66D0-492E-83BE-C2C7C358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9F11-EC60-4071-975A-B76A07C1D711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21306-CFE7-4F33-9195-9001E63A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F194C-1021-4343-B6D5-05894199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C25B0-201F-4DD9-9C46-4DF3305A8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65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31FEE-4122-4FF5-9AC9-60A37108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3086B-B8C5-43C1-9BDB-4A385D3E1E2A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2F090-CE9C-4E09-9EB7-C5A3E7858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97FCA-FDE9-4079-8E65-EE7383EF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6A055-45D6-440E-AA04-BCDE81FBE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50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96762-971F-4E52-A1DA-DDC8FBDD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5F70-E041-4183-81B9-303F8391C383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34485-70E8-4DCF-B096-AEB1085D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E4CC8-CAF0-4FC8-84C4-C8B45E97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0DDCB-D584-4575-9A8A-F4C258EA6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4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3865C-4D19-4944-8AC5-DAAA0159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4E68-9D4C-4A55-B740-82720EEE42B3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5B580-B965-45B0-8F15-1256AD43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08E1B-D8F4-4DB2-9A70-1DADCAE9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74081-11A3-413A-BD6A-82BC0F803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47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D5EC3-2C3A-4F06-A197-36CC0927A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4010-B564-46C6-82AE-2FC8DEBA41B3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94C83-61A8-4975-B3F0-7EBAE30C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44BAC-4589-4098-A71E-D383E3A1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2CA18-3D48-4115-B9AF-0AD56D214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12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75F2B1-49FF-46CF-B33E-A94E708E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79CFC-BFC5-40F7-861C-1451D26994CB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68E475-0630-47A7-95A3-D243720B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E00D86-FC46-4C3E-8809-EEBD3813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B7031-0618-43BE-9B28-D63CFE167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82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28AC347-82E9-48E4-BCEA-5CA53EB6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2BFC-B45D-476A-9D2C-F78D5E4CA95B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787CDC-046A-49D4-9220-24D22529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399A9C-4770-4BEE-85D1-E3AA451F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6E0DC-4562-48E6-BAC0-15941B61B9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62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D651A2-E89B-44E5-800A-2612A560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4F04D-DE10-4E7A-9F10-C94C1A324F6E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9FCA5A-7B5C-492A-B7DA-F6DD8660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F81C71-D2DD-497D-83AE-82894300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2F10-87F8-44EA-A4BE-18C84B840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99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3902CE6-93D9-480D-B656-02BC9206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C6E2-0AEB-4679-9FBB-486B8370FD27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E49B82D-B000-43C7-8022-4CDD839A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5C5ED0-5212-4D2E-888B-CFAFEAFA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DE2B7-B258-49A5-8D10-1A45F6A09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60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A749DD-67FB-4573-B556-DA641964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C34A-429A-4C63-8CC5-264038052D1C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FAF366-1A68-41EA-9A4E-BFD0DDA6B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B11B45-84CE-400A-8F7C-55D652ACE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67BDA-D632-43AC-ADA6-2201807C0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0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7A9664-4B68-40B4-AEBC-5476ABFE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A476-A12A-4523-A518-3CCC80C6AF59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66B9C4-DE31-46AB-8490-3E86D7B14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F2DD77-8680-439D-A51C-E822400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9898-120D-4548-A408-F964879AD2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46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A4CE6A81-F56D-4CB4-9259-AB6466856A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7" name="Line 1">
            <a:extLst>
              <a:ext uri="{FF2B5EF4-FFF2-40B4-BE49-F238E27FC236}">
                <a16:creationId xmlns:a16="http://schemas.microsoft.com/office/drawing/2014/main" id="{64414330-CE7C-484A-9B46-9974A34419F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619250"/>
            <a:ext cx="9144000" cy="1588"/>
          </a:xfrm>
          <a:prstGeom prst="line">
            <a:avLst/>
          </a:prstGeom>
          <a:noFill/>
          <a:ln w="76327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FD2228F9-E3FC-4D89-B768-E7AFA2631A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EEFBEB1A-9B94-4571-8A51-09AF662C57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C7914-D76A-4BF0-A472-F127D6E72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502054D-8DD9-4803-9C12-9CCFCBF3222C}" type="datetime1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C9280-6A8D-455A-A8D9-65AFA5966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7D583-B4FD-4C5C-B19D-F17F41041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8A21F-DC9A-4ECE-B1AE-2A60EFBBFE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495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495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49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495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495"/>
        </a:buClr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urveyresearch.ecu.edu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iap@ecu.edu" TargetMode="External"/><Relationship Id="rId2" Type="http://schemas.openxmlformats.org/officeDocument/2006/relationships/hyperlink" Target="https://surveyresearch.ecu.ed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sr@ec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>
                <a:effectLst/>
                <a:ea typeface="Aptos" panose="020B0004020202020204" pitchFamily="34" charset="0"/>
              </a:rPr>
              <a:t>Leveraging Surveys for Grant Success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sz="2200" b="1" dirty="0">
                <a:effectLst/>
                <a:ea typeface="Aptos" panose="020B0004020202020204" pitchFamily="34" charset="0"/>
              </a:rPr>
              <a:t>Leveraging Surveys for Grant Success: </a:t>
            </a:r>
          </a:p>
          <a:p>
            <a:pPr marL="0" indent="0" algn="ctr">
              <a:buNone/>
            </a:pPr>
            <a:r>
              <a:rPr lang="en-US" sz="2200" b="1" dirty="0">
                <a:effectLst/>
                <a:ea typeface="Aptos" panose="020B0004020202020204" pitchFamily="34" charset="0"/>
              </a:rPr>
              <a:t>Best Practices and Key Considerations</a:t>
            </a:r>
          </a:p>
          <a:p>
            <a:pPr marL="0" indent="0" algn="ctr">
              <a:buNone/>
            </a:pPr>
            <a:endParaRPr lang="en-US" altLang="en-US" sz="22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en-US" sz="22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Dr. Peter L. Francia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Director of the ECU Center for Survey Research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Professor of Political Science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200" dirty="0"/>
              <a:t>East Carolina University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Grant Proposal Tips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100" b="1" kern="100" dirty="0">
                <a:effectLst/>
                <a:ea typeface="Aptos" panose="020B0004020202020204" pitchFamily="34" charset="0"/>
              </a:rPr>
              <a:t>If you decide to work with the CSR during grant development...</a:t>
            </a:r>
            <a:endParaRPr lang="en-US" sz="21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i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ffectLst/>
                <a:ea typeface="Aptos" panose="020B0004020202020204" pitchFamily="34" charset="0"/>
              </a:rPr>
              <a:t>1. Timing: The earlier, the better.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Involving the CSR early allows us to help you design a stronger proposal, ensure feasibility on your budget, and avoid common pitfalls.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As early as – When you’re brainstorming methods and thinking, “I </a:t>
            </a:r>
            <a:r>
              <a:rPr lang="en-US" sz="2200" i="1" kern="100" dirty="0">
                <a:effectLst/>
                <a:ea typeface="Aptos" panose="020B0004020202020204" pitchFamily="34" charset="0"/>
              </a:rPr>
              <a:t>might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need a survey…”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600" kern="100" dirty="0">
              <a:effectLst/>
              <a:ea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600" kern="100" dirty="0">
              <a:effectLst/>
              <a:ea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kern="100" dirty="0">
                <a:effectLst/>
                <a:ea typeface="Aptos" panose="020B0004020202020204" pitchFamily="34" charset="0"/>
              </a:rPr>
              <a:t>Even if your ideas are still preliminary, we can help you determine whether a survey is appropriate and what type of data collection makes the most sense.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2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Grant Proposal Tips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If you decide to work with the CSR during grant development...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i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ffectLst/>
                <a:ea typeface="Aptos" panose="020B0004020202020204" pitchFamily="34" charset="0"/>
              </a:rPr>
              <a:t>2. Writing the methods section of your grant proposal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The CSR can provide 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specific language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for the proposal’s research design and data collection plan.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This includes modes of data collection (online, phone, mixed), sampling strategy, response rate expectations, and analytical approaches.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1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We help you articulate: (1) why the survey method is appropriate and (2) how you’ll ensure quality and validity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74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Grant Proposal Tips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If you decide to work with the CSR during grant development...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i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a typeface="Aptos" panose="020B0004020202020204" pitchFamily="34" charset="0"/>
              </a:rPr>
              <a:t>3</a:t>
            </a:r>
            <a:r>
              <a:rPr lang="en-US" sz="2200" i="1" kern="100" dirty="0">
                <a:effectLst/>
                <a:ea typeface="Aptos" panose="020B0004020202020204" pitchFamily="34" charset="0"/>
              </a:rPr>
              <a:t>. Building a budget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Survey work often gets under-budgeted or overlooked altogether. We can prevent that.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We’ll help you: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Estimate realistic costs based on the sample size, survey mode, and scope.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Include proper line items: labor, incentives (if any), software, postage, transcription, cleaning, etc.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Grant Proposal Tips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If you decide to work with the CSR during grant development...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i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a typeface="Aptos" panose="020B0004020202020204" pitchFamily="34" charset="0"/>
              </a:rPr>
              <a:t>4</a:t>
            </a:r>
            <a:r>
              <a:rPr lang="en-US" sz="2200" i="1" kern="100" dirty="0">
                <a:effectLst/>
                <a:ea typeface="Aptos" panose="020B0004020202020204" pitchFamily="34" charset="0"/>
              </a:rPr>
              <a:t>. Remind funders of the CSR’s experience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Some funders (especially federal agencies and foundations) want to see that experienced professionals are involved in data collection and analysis.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You can list CSR as a collaborator or subcontractor.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This adds credibility and assures funders the data will be collected properly.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3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Grant Proposal Tips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If you decide to work with the CSR during grant development...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i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ffectLst/>
                <a:ea typeface="Aptos" panose="020B0004020202020204" pitchFamily="34" charset="0"/>
              </a:rPr>
              <a:t>5. </a:t>
            </a:r>
            <a:r>
              <a:rPr lang="en-US" sz="2200" i="1" kern="100" dirty="0">
                <a:ea typeface="Aptos" panose="020B0004020202020204" pitchFamily="34" charset="0"/>
              </a:rPr>
              <a:t>Going through the IRB process</a:t>
            </a:r>
            <a:endParaRPr lang="en-US" sz="2200" i="1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If you’re proposing a project involving human subjects, you’ll likely need IRB approval before funding is released.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Involving the CSR early in this process can help streamline things significantly.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41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Grant Proposal Tips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How the CSR can help with IRB approval: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i="1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Drafting protocols</a:t>
            </a:r>
            <a:br>
              <a:rPr lang="en-US" sz="2200" kern="100" dirty="0">
                <a:effectLst/>
                <a:ea typeface="Aptos" panose="020B0004020202020204" pitchFamily="34" charset="0"/>
              </a:rPr>
            </a:br>
            <a:r>
              <a:rPr lang="en-US" sz="2200" kern="100" dirty="0">
                <a:effectLst/>
                <a:ea typeface="Aptos" panose="020B0004020202020204" pitchFamily="34" charset="0"/>
              </a:rPr>
              <a:t>We assist with writing the IRB protocol related to survey administration, including detailed descriptions of recruitment methods, consent procedures, and data handling.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Informed consent language</a:t>
            </a:r>
            <a:br>
              <a:rPr lang="en-US" sz="2200" kern="100" dirty="0">
                <a:effectLst/>
                <a:ea typeface="Aptos" panose="020B0004020202020204" pitchFamily="34" charset="0"/>
              </a:rPr>
            </a:br>
            <a:r>
              <a:rPr lang="en-US" sz="2200" kern="100" dirty="0">
                <a:effectLst/>
                <a:ea typeface="Aptos" panose="020B0004020202020204" pitchFamily="34" charset="0"/>
              </a:rPr>
              <a:t>We provide standard, IRB-approved language for informed consent, tailored to the mode of survey (online, phone, mail, in-person) and your specific project.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8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Grant Proposal Tips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How the CSR can help with IRB approval: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i="1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Privacy and confidentiality protections</a:t>
            </a:r>
            <a:br>
              <a:rPr lang="en-US" sz="2200" kern="100" dirty="0">
                <a:effectLst/>
                <a:ea typeface="Aptos" panose="020B0004020202020204" pitchFamily="34" charset="0"/>
              </a:rPr>
            </a:br>
            <a:r>
              <a:rPr lang="en-US" sz="2200" kern="100" dirty="0">
                <a:effectLst/>
                <a:ea typeface="Aptos" panose="020B0004020202020204" pitchFamily="34" charset="0"/>
              </a:rPr>
              <a:t>We help you articulate how data will be stored, who will have access, how identifiers will be managed (if collected), and how confidentiality will be maintained.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Assistance with amendments</a:t>
            </a:r>
            <a:br>
              <a:rPr lang="en-US" sz="2200" kern="100" dirty="0">
                <a:effectLst/>
                <a:ea typeface="Aptos" panose="020B0004020202020204" pitchFamily="34" charset="0"/>
              </a:rPr>
            </a:br>
            <a:r>
              <a:rPr lang="en-US" sz="2200" kern="100" dirty="0">
                <a:effectLst/>
                <a:ea typeface="Aptos" panose="020B0004020202020204" pitchFamily="34" charset="0"/>
              </a:rPr>
              <a:t>If your project evolves over time, we can help you submit IRB amendments, especially if you need to change your recruitment method, sample, or questionnaire.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9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Contacting the CSR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Reaching out to the Center for Survey Research is easy, and we’re here to support your work.</a:t>
            </a: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You can visit our website at </a:t>
            </a:r>
            <a:r>
              <a:rPr lang="en-US" sz="22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hlinkClick r:id="rId2"/>
              </a:rPr>
              <a:t>https://surveyresearch.ecu.edu</a:t>
            </a:r>
            <a:endParaRPr lang="en-US" sz="2200" u="sng" kern="100" dirty="0">
              <a:solidFill>
                <a:srgbClr val="467886"/>
              </a:solidFill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There’s a </a:t>
            </a:r>
            <a:r>
              <a:rPr lang="en-US" sz="2000" kern="100" dirty="0">
                <a:ea typeface="Aptos" panose="020B0004020202020204" pitchFamily="34" charset="0"/>
              </a:rPr>
              <a:t>“</a:t>
            </a:r>
            <a:r>
              <a:rPr lang="en-US" sz="2000" kern="100" dirty="0">
                <a:effectLst/>
                <a:ea typeface="Aptos" panose="020B0004020202020204" pitchFamily="34" charset="0"/>
              </a:rPr>
              <a:t>Request Survey Services” form if you’re ready to provide basic project info.</a:t>
            </a: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Or, just email or call us. We’re happy to start with a conversation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If needed, we can set up a Zoom or in-person meeting to walk through your ideas.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21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After Contacting the CSR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What to bring when you contact us</a:t>
            </a: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You do not need polished materials, but it helps to have a few items on hand: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A brief summary of your research goals or project aims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Any specific research questions you’re trying to answer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Information about your target population (e.g., faculty, students, patients, rural residents)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The funder you’re responding to (if applicable)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Your ideal timeline and any deadlines you’re working against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65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Working with (or without) the CSR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7663" marR="0" indent="-347663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Finally, there is </a:t>
            </a:r>
            <a:r>
              <a:rPr lang="en-US" sz="2200" b="1" u="sng" kern="100" dirty="0">
                <a:effectLst/>
                <a:ea typeface="Aptos" panose="020B0004020202020204" pitchFamily="34" charset="0"/>
              </a:rPr>
              <a:t>no obligation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 to work with the CSR after contacting us.</a:t>
            </a: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22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Sometimes people contact us just to explore ideas or get a reality check on feasibility, and that’s perfectly okay.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We want to be a resource, whether you’re writing a grant or just thinking about collecting campus feedback.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8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Introduction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200" b="1" dirty="0"/>
              <a:t>Thank you to Sarah Williams for arranging this talk today. </a:t>
            </a:r>
          </a:p>
          <a:p>
            <a:pPr marL="341313" indent="-34131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200" b="1" dirty="0"/>
          </a:p>
          <a:p>
            <a:pPr marL="341313" indent="-34131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b="1" dirty="0"/>
              <a:t>* The purpose of today’s workshop: to help you effectively plan for surveys in your grant proposals and projects</a:t>
            </a:r>
            <a:endParaRPr lang="en-US" altLang="en-US" sz="2200" b="1" dirty="0"/>
          </a:p>
          <a:p>
            <a:pPr marL="341313" indent="-34131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1200" b="1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i="1" dirty="0">
                <a:effectLst/>
                <a:ea typeface="Calibri" panose="020F0502020204030204" pitchFamily="34" charset="0"/>
              </a:rPr>
              <a:t>My background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i="1" dirty="0">
              <a:effectLst/>
              <a:ea typeface="Calibri" panose="020F050202020403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dirty="0">
                <a:effectLst/>
                <a:ea typeface="Calibri" panose="020F0502020204030204" pitchFamily="34" charset="0"/>
              </a:rPr>
              <a:t>Joined the ECU faculty in 2004; b</a:t>
            </a:r>
            <a:r>
              <a:rPr lang="en-US" sz="2200" dirty="0">
                <a:ea typeface="Calibri" panose="020F0502020204030204" pitchFamily="34" charset="0"/>
              </a:rPr>
              <a:t>ecame Director of the CSR in 2017; served as </a:t>
            </a:r>
            <a:r>
              <a:rPr lang="en-US" sz="2200">
                <a:ea typeface="Calibri" panose="020F0502020204030204" pitchFamily="34" charset="0"/>
              </a:rPr>
              <a:t>President of SAPOR in </a:t>
            </a:r>
            <a:r>
              <a:rPr lang="en-US" sz="2200" dirty="0">
                <a:ea typeface="Calibri" panose="020F0502020204030204" pitchFamily="34" charset="0"/>
              </a:rPr>
              <a:t>2024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dirty="0">
              <a:ea typeface="Calibri" panose="020F050202020403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dirty="0">
                <a:ea typeface="Calibri" panose="020F0502020204030204" pitchFamily="34" charset="0"/>
              </a:rPr>
              <a:t>The CSR has been a part of several research grants and externally funded projects. 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600" dirty="0">
              <a:ea typeface="Calibri" panose="020F050202020403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dirty="0">
                <a:ea typeface="Calibri" panose="020F0502020204030204" pitchFamily="34" charset="0"/>
              </a:rPr>
              <a:t>This includes work on a 2023-24 grant funded by the National Science Foundation.</a:t>
            </a:r>
          </a:p>
        </p:txBody>
      </p:sp>
    </p:spTree>
    <p:extLst>
      <p:ext uri="{BB962C8B-B14F-4D97-AF65-F5344CB8AC3E}">
        <p14:creationId xmlns:p14="http://schemas.microsoft.com/office/powerpoint/2010/main" val="3403880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Questions?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7663" marR="0" indent="-347663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Thank you for your ti</a:t>
            </a:r>
            <a:r>
              <a:rPr lang="en-US" sz="2200" b="1" kern="100" dirty="0">
                <a:ea typeface="Aptos" panose="020B0004020202020204" pitchFamily="34" charset="0"/>
              </a:rPr>
              <a:t>me today.</a:t>
            </a: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22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Questions? I’m happy to take any now.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Center website: </a:t>
            </a:r>
            <a:r>
              <a:rPr lang="en-US" sz="2200" kern="100" dirty="0">
                <a:effectLst/>
                <a:ea typeface="Aptos" panose="020B0004020202020204" pitchFamily="34" charset="0"/>
                <a:hlinkClick r:id="rId2"/>
              </a:rPr>
              <a:t>https://surveyresearch.ecu.edu/</a:t>
            </a: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My contact information: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	Dr. Peter Francia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	Director, ECU Center for Survey Research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kern="100" dirty="0">
                <a:ea typeface="Aptos" panose="020B0004020202020204" pitchFamily="34" charset="0"/>
              </a:rPr>
              <a:t>	(252) 328-6126 (office number)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	</a:t>
            </a:r>
            <a:r>
              <a:rPr lang="en-US" sz="2000" kern="100" dirty="0">
                <a:effectLst/>
                <a:ea typeface="Aptos" panose="020B0004020202020204" pitchFamily="34" charset="0"/>
                <a:hlinkClick r:id="rId3"/>
              </a:rPr>
              <a:t>franciap@ecu.edu</a:t>
            </a:r>
            <a:r>
              <a:rPr lang="en-US" sz="2000" kern="100" dirty="0">
                <a:effectLst/>
                <a:ea typeface="Aptos" panose="020B0004020202020204" pitchFamily="34" charset="0"/>
              </a:rPr>
              <a:t> or </a:t>
            </a:r>
            <a:r>
              <a:rPr lang="en-US" sz="2000" kern="100" dirty="0">
                <a:effectLst/>
                <a:ea typeface="Aptos" panose="020B0004020202020204" pitchFamily="34" charset="0"/>
                <a:hlinkClick r:id="rId4"/>
              </a:rPr>
              <a:t>csr@ecu.edu</a:t>
            </a:r>
            <a:endParaRPr lang="en-US" sz="20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20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0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ffectLst/>
              <a:ea typeface="Aptos" panose="020B0004020202020204" pitchFamily="34" charset="0"/>
            </a:endParaRP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sz="800" kern="100" dirty="0">
              <a:effectLst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5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How the ECU CSR Can Help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dirty="0"/>
              <a:t>Let me take a few minutes to introduce the ECU Center for Survey Research and the services we offer.</a:t>
            </a:r>
            <a:endParaRPr lang="en-US" sz="2200" b="1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kern="100" dirty="0">
              <a:effectLst/>
              <a:ea typeface="Aptos" panose="020B00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200" b="1" dirty="0"/>
              <a:t>Who we are: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dirty="0"/>
              <a:t>The Center for Survey Research is a full-service academic survey center located here on campus. 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dirty="0"/>
              <a:t>Although we are best known for our election and issue polls…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dirty="0"/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dirty="0"/>
              <a:t>we are equipped to support both </a:t>
            </a:r>
            <a:r>
              <a:rPr lang="en-US" sz="2200" u="sng" dirty="0"/>
              <a:t>internal university professors </a:t>
            </a:r>
            <a:r>
              <a:rPr lang="en-US" sz="2200" dirty="0"/>
              <a:t>and </a:t>
            </a:r>
            <a:r>
              <a:rPr lang="en-US" sz="2200" u="sng" dirty="0"/>
              <a:t>external clients</a:t>
            </a:r>
            <a:r>
              <a:rPr lang="en-US" sz="2200" dirty="0"/>
              <a:t>. </a:t>
            </a:r>
            <a:endParaRPr lang="en-US" sz="2200" dirty="0"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458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CSR Services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a typeface="Aptos" panose="020B0004020202020204" pitchFamily="34" charset="0"/>
              </a:rPr>
              <a:t>The CSR 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provides comprehensive support across the entire survey research process. Specifically, we do: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Survey Design and Instrument Development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– The CSR can help design questionnaires tailored to your research goals.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Sampling Strategy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– Whether you are using probability or non-probability samples, the CSR offers guidance to ensure you reach the right population.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Data Collection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– CSR manages online surveys, telephone surveys, mail surveys, and mixed-mode approaches.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7585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CSR Services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a typeface="Aptos" panose="020B0004020202020204" pitchFamily="34" charset="0"/>
              </a:rPr>
              <a:t>Additional CSR services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b="1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Data Management and Analysis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– The CSR handles data cleaning, coding, weighting, and statistical analysis. 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800" kern="100" dirty="0"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Example: If your grant requires pre-post comparisons or subgroup analyses, we can help.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Reporting and Dissemination</a:t>
            </a:r>
            <a:r>
              <a:rPr lang="en-US" sz="2200" kern="100" dirty="0">
                <a:effectLst/>
                <a:ea typeface="Aptos" panose="020B0004020202020204" pitchFamily="34" charset="0"/>
              </a:rPr>
              <a:t> – The CSR prepares detailed reports, executive summaries, and visualizations of data results.</a:t>
            </a:r>
          </a:p>
        </p:txBody>
      </p:sp>
    </p:spTree>
    <p:extLst>
      <p:ext uri="{BB962C8B-B14F-4D97-AF65-F5344CB8AC3E}">
        <p14:creationId xmlns:p14="http://schemas.microsoft.com/office/powerpoint/2010/main" val="218594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About the CSR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a typeface="Aptos" panose="020B0004020202020204" pitchFamily="34" charset="0"/>
              </a:rPr>
              <a:t>The CSR has worked with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600" b="1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ECU faculty across disciplines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State and local government agencies</a:t>
            </a:r>
            <a:endParaRPr lang="en-US" sz="22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Regional healthcare providers like ECU Health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Nonprofit organizations and foundations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Economic development and workforce groups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K–12 and higher education institutions</a:t>
            </a:r>
          </a:p>
        </p:txBody>
      </p:sp>
    </p:spTree>
    <p:extLst>
      <p:ext uri="{BB962C8B-B14F-4D97-AF65-F5344CB8AC3E}">
        <p14:creationId xmlns:p14="http://schemas.microsoft.com/office/powerpoint/2010/main" val="418427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Support for Grant-Funded Projects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Many of our collaborations start during the grant development phase. </a:t>
            </a: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ffectLst/>
                <a:ea typeface="Aptos" panose="020B0004020202020204" pitchFamily="34" charset="0"/>
              </a:rPr>
              <a:t>The CSR can: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b="1" dirty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Help you scope out a proper survey approach and research methodology for your project timeline and budget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1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Provide language for your grant application about methods, IRB, and data use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Offer a formal letter of support or be written in as a partner/subcontractor</a:t>
            </a:r>
          </a:p>
        </p:txBody>
      </p:sp>
    </p:spTree>
    <p:extLst>
      <p:ext uri="{BB962C8B-B14F-4D97-AF65-F5344CB8AC3E}">
        <p14:creationId xmlns:p14="http://schemas.microsoft.com/office/powerpoint/2010/main" val="146659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CSR Professional Commitments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The CSR </a:t>
            </a:r>
            <a:r>
              <a:rPr lang="en-US" sz="2200" b="1" kern="100" dirty="0">
                <a:ea typeface="Aptos" panose="020B0004020202020204" pitchFamily="34" charset="0"/>
              </a:rPr>
              <a:t>upholds standards for data transparency and quality.</a:t>
            </a:r>
            <a:endParaRPr lang="en-US" sz="2200" b="1" kern="100" dirty="0">
              <a:effectLst/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a typeface="Aptos" panose="020B0004020202020204" pitchFamily="34" charset="0"/>
              </a:rPr>
              <a:t>The CSR is:</a:t>
            </a: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A member of the 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AAPOR Transparency Initiative (TI)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ffectLst/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Promotes openness and methodological disclosure in public opinion and survey research. 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Our participation in the TI reflects our commitment to ethical standards, methodological rigor, and full transparency—values that are critical in grant-funded work.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2200" kern="100" dirty="0">
              <a:ea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1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885076-9DB1-4392-BB0F-1908742260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CSR Professional Commitments</a:t>
            </a:r>
            <a:endParaRPr lang="en-US" altLang="en-US" sz="28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4D15163-2E02-4F28-AF69-B9683F88EA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b="1" kern="100" dirty="0">
                <a:effectLst/>
                <a:ea typeface="Aptos" panose="020B0004020202020204" pitchFamily="34" charset="0"/>
              </a:rPr>
              <a:t>Continued from previous slide…</a:t>
            </a:r>
            <a:endParaRPr lang="en-US" sz="1600" kern="100" dirty="0"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600" kern="100" dirty="0">
              <a:ea typeface="Aptos" panose="020B0004020202020204" pitchFamily="34" charset="0"/>
            </a:endParaRP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r>
              <a:rPr lang="en-US" sz="2200" i="1" kern="100" dirty="0">
                <a:ea typeface="Aptos" panose="020B0004020202020204" pitchFamily="34" charset="0"/>
              </a:rPr>
              <a:t>The CSR is:</a:t>
            </a:r>
          </a:p>
          <a:p>
            <a:pPr marL="341313" indent="-341313" eaLnBrk="1" fontAlgn="auto" hangingPunct="1">
              <a:spcAft>
                <a:spcPts val="0"/>
              </a:spcAft>
              <a:buNone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200" kern="100" dirty="0">
                <a:effectLst/>
                <a:ea typeface="Aptos" panose="020B0004020202020204" pitchFamily="34" charset="0"/>
              </a:rPr>
              <a:t>A member of the </a:t>
            </a:r>
            <a:r>
              <a:rPr lang="en-US" sz="2200" b="1" kern="100" dirty="0">
                <a:effectLst/>
                <a:ea typeface="Aptos" panose="020B0004020202020204" pitchFamily="34" charset="0"/>
              </a:rPr>
              <a:t>Association of Academic Survey Research Organizations (AASRO)</a:t>
            </a:r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Professional network of university-based survey centers committed to maintaining high standards of research practice. </a:t>
            </a: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endParaRPr lang="en-US" sz="1200" kern="100" dirty="0">
              <a:ea typeface="Aptos" panose="020B0004020202020204" pitchFamily="34" charset="0"/>
            </a:endParaRPr>
          </a:p>
          <a:p>
            <a:pPr marL="1009650" lvl="1" indent="-609600" eaLnBrk="1" fontAlgn="auto" hangingPunct="1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sz="2000" kern="100" dirty="0">
                <a:effectLst/>
                <a:ea typeface="Aptos" panose="020B0004020202020204" pitchFamily="34" charset="0"/>
              </a:rPr>
              <a:t>AASRO membership connects us with peer institutions across the country and affirms that we operate according to the highest standards of academic and operational excellence.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75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1410</Words>
  <Application>Microsoft Office PowerPoint</Application>
  <PresentationFormat>On-screen Show 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Aptos</vt:lpstr>
      <vt:lpstr>Arial</vt:lpstr>
      <vt:lpstr>Calibri</vt:lpstr>
      <vt:lpstr>Courier New</vt:lpstr>
      <vt:lpstr>Times New Roman</vt:lpstr>
      <vt:lpstr>Wingdings</vt:lpstr>
      <vt:lpstr>Custom Design</vt:lpstr>
      <vt:lpstr>Leveraging Surveys for Grant Success</vt:lpstr>
      <vt:lpstr>Introduction</vt:lpstr>
      <vt:lpstr>How the ECU CSR Can Help</vt:lpstr>
      <vt:lpstr>CSR Services</vt:lpstr>
      <vt:lpstr>CSR Services</vt:lpstr>
      <vt:lpstr>About the CSR</vt:lpstr>
      <vt:lpstr>Support for Grant-Funded Projects</vt:lpstr>
      <vt:lpstr>CSR Professional Commitments</vt:lpstr>
      <vt:lpstr>CSR Professional Commitments</vt:lpstr>
      <vt:lpstr>Grant Proposal Tips</vt:lpstr>
      <vt:lpstr>Grant Proposal Tips</vt:lpstr>
      <vt:lpstr>Grant Proposal Tips</vt:lpstr>
      <vt:lpstr>Grant Proposal Tips</vt:lpstr>
      <vt:lpstr>Grant Proposal Tips</vt:lpstr>
      <vt:lpstr>Grant Proposal Tips</vt:lpstr>
      <vt:lpstr>Grant Proposal Tips</vt:lpstr>
      <vt:lpstr>Contacting the CSR</vt:lpstr>
      <vt:lpstr>After Contacting the CSR</vt:lpstr>
      <vt:lpstr>Working with (or without) the CSR</vt:lpstr>
      <vt:lpstr>Questions?</vt:lpstr>
    </vt:vector>
  </TitlesOfParts>
  <Company>nSight,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Lily Scola</dc:creator>
  <cp:lastModifiedBy>Arnold, Amber</cp:lastModifiedBy>
  <cp:revision>812</cp:revision>
  <cp:lastPrinted>2019-03-14T17:33:05Z</cp:lastPrinted>
  <dcterms:created xsi:type="dcterms:W3CDTF">2013-01-03T19:24:53Z</dcterms:created>
  <dcterms:modified xsi:type="dcterms:W3CDTF">2025-04-07T14:59:49Z</dcterms:modified>
</cp:coreProperties>
</file>