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0"/>
  </p:notesMasterIdLst>
  <p:sldIdLst>
    <p:sldId id="256" r:id="rId5"/>
    <p:sldId id="271" r:id="rId6"/>
    <p:sldId id="280" r:id="rId7"/>
    <p:sldId id="259" r:id="rId8"/>
    <p:sldId id="257" r:id="rId9"/>
    <p:sldId id="277" r:id="rId10"/>
    <p:sldId id="260" r:id="rId11"/>
    <p:sldId id="279" r:id="rId12"/>
    <p:sldId id="278" r:id="rId13"/>
    <p:sldId id="276" r:id="rId14"/>
    <p:sldId id="262" r:id="rId15"/>
    <p:sldId id="273" r:id="rId16"/>
    <p:sldId id="274" r:id="rId17"/>
    <p:sldId id="275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7" autoAdjust="0"/>
    <p:restoredTop sz="94726"/>
  </p:normalViewPr>
  <p:slideViewPr>
    <p:cSldViewPr>
      <p:cViewPr varScale="1">
        <p:scale>
          <a:sx n="123" d="100"/>
          <a:sy n="123" d="100"/>
        </p:scale>
        <p:origin x="14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D24B0E-B39B-A647-F407-E24A5255E0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232AE9-6569-D8D4-ECF6-B1BEC62E9C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AB6127-6A5F-4FE2-90FC-04C13778F8B8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98E9085-65AA-D682-A8AE-4C649D1C3A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8283F32-10BD-7A4F-A0F1-3024C4D77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60F25-C156-1178-1EE6-7252456DBD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9CE3A-8F2B-5CCD-2F60-5B9B6DAF3A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7E9BDF5-9569-4962-8EE2-D6ECFE104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%3A%2F%2Fwww.pws-osri.org%2Fprograms%2Fgraduate-research-fellowships%2F&amp;data=04%7C01%7CPORIESM%40ecu.edu%7C62260424539047c7be2508d908d046d1%7C17143cbb385c4c45a36ac65b72e3eae8%7C0%7C0%7C637550512894477721%7CUnknown%7CTWFpbGZsb3d8eyJWIjoiMC4wLjAwMDAiLCJQIjoiV2luMzIiLCJBTiI6Ik1haWwiLCJXVCI6Mn0%3D%7C1000&amp;sdata=u3xDUQZjb%2FCXwzYpkkiP5bg70KUZa772dVdMKRemFFA%3D&amp;reserved=0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82A46249-4C6F-F92C-244B-DD5386E547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D75451C-A7A2-1275-62EB-B4A776A31F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3AB61F57-7C7D-3B14-0574-9146FF7DFE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122CF4-2655-4648-8BE4-EB260F53F5E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910D268-F4F8-5D4E-A303-ADDF914224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D3379D0-857C-B28A-D6F8-62CE994585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You have a great idea and have identified a funding source.  Before you contact the funding agency to discuss your great idea…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D358F18-1E98-9C72-5B68-228EC55BAB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D49035-A797-4C4F-B27F-BB090FAE721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910D268-F4F8-5D4E-A303-ADDF914224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D3379D0-857C-B28A-D6F8-62CE994585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You have a great idea and have identified a funding source.  Before you contact the funding agency to discuss your great idea…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D358F18-1E98-9C72-5B68-228EC55BAB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D49035-A797-4C4F-B27F-BB090FAE721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701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0F08C61A-4EF9-A47F-B005-3F4568C61F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742AAEA1-32FD-F7D9-A9D0-3BA281A34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>
                <a:cs typeface="Calibri" panose="020F0502020204030204" pitchFamily="34" charset="0"/>
              </a:rPr>
              <a:t>In the solicitation (page 4) they made it sound like the max award is $30k total, but on the website (</a:t>
            </a:r>
            <a:r>
              <a:rPr lang="en-US" altLang="en-US" sz="1800" u="sng">
                <a:solidFill>
                  <a:srgbClr val="0563C1"/>
                </a:solidFill>
                <a:cs typeface="Calibri" panose="020F0502020204030204" pitchFamily="34" charset="0"/>
                <a:hlinkClick r:id="rId3"/>
              </a:rPr>
              <a:t>http://www.pws-osri.org/programs/graduate-research-fellowships/</a:t>
            </a:r>
            <a:r>
              <a:rPr lang="en-US" altLang="en-US" sz="1800">
                <a:cs typeface="Calibri" panose="020F0502020204030204" pitchFamily="34" charset="0"/>
              </a:rPr>
              <a:t>) it says it’s per year. </a:t>
            </a:r>
          </a:p>
          <a:p>
            <a:endParaRPr lang="en-US" altLang="en-US" sz="1800">
              <a:cs typeface="Calibri" panose="020F0502020204030204" pitchFamily="34" charset="0"/>
            </a:endParaRPr>
          </a:p>
          <a:p>
            <a:r>
              <a:rPr lang="en-US" altLang="en-US" sz="1800">
                <a:cs typeface="Calibri" panose="020F0502020204030204" pitchFamily="34" charset="0"/>
              </a:rPr>
              <a:t>the Department of Labor had the full F&amp;A rate, but then later had a cap on total administrative costs</a:t>
            </a:r>
          </a:p>
          <a:p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D27FBDF0-EC82-5079-96C0-6707E2A990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AB176F-0057-49BC-A902-50B464B96D45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3DA5A0-402F-60E2-06EC-8FA84DA079DB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EED429-219F-15C5-3E8E-9055C456D610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82E7AD-745A-EA17-5759-90DC12F3969A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B61B2F-FF5B-48AE-247B-0AB6F52E3BE6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C85D5D6A-DC4C-42FE-B561-9628184CE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1E77BD56-CE11-F848-A53E-51AEF184DC0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FD8994CC-2450-6AED-F1F0-8A5D4F84731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8D3179D8-A1A8-BB1D-BD62-E3DFFF267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194B1E79-B2A0-DDBC-651D-126C9E102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5A601FED-3C21-B4F0-E052-715321AE2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14A75C-007D-2613-43DC-CAF984598943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68DE34B-A45E-D5EC-7725-2810FF2A3F70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9A3D40-C206-9620-DDCA-0DBBC4BE258E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A4313DE-0860-CBBB-A124-5FD81E099CD3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761FA8C-96D3-110A-F685-058A9D4EA4E0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5C3681A-D73D-757B-FF86-BC6B1A8AEF99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27">
            <a:extLst>
              <a:ext uri="{FF2B5EF4-FFF2-40B4-BE49-F238E27FC236}">
                <a16:creationId xmlns:a16="http://schemas.microsoft.com/office/drawing/2014/main" id="{A1BED234-E4AA-6D9F-44AD-0B3740E1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9503E-419E-4AEF-AEB0-19023EF004FB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21" name="Footer Placeholder 16">
            <a:extLst>
              <a:ext uri="{FF2B5EF4-FFF2-40B4-BE49-F238E27FC236}">
                <a16:creationId xmlns:a16="http://schemas.microsoft.com/office/drawing/2014/main" id="{9E05FD07-D46A-76BE-6BAB-64562B43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8">
            <a:extLst>
              <a:ext uri="{FF2B5EF4-FFF2-40B4-BE49-F238E27FC236}">
                <a16:creationId xmlns:a16="http://schemas.microsoft.com/office/drawing/2014/main" id="{F8F2ABA3-9BE8-6D09-BCFC-11E8F5DB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326F-8016-4F52-A15F-C297AB0BB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253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8C6A8BB-AC7A-46BF-65A2-F0AB1382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406E-792B-4436-9EA7-0F34A35E5B9C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D015FCB-D0C6-E4BF-4A06-857B34BD8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7C99C35-C7F0-0F3F-3354-A54E26F6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A629F-D558-4ED2-9CA4-63DBB2EB7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04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DE8D9C3-227F-344A-DB83-8337EAD9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C518-B443-40A8-9DC9-952C8828A61A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E9F4D3D-9D1D-3299-66E3-6F64BFB72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8CFED13-9AC3-EC8A-C88D-BB751111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7B53C-AACA-4115-8DB2-099807C00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3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D1C9D7FA-06D6-28A4-5A31-E1686B80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6A87DC-88A0-4CBB-92B5-98CBA97A79FC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2FF7C8D-92C2-9375-E549-F5B882A94E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41A2-CC10-4BB7-9D5B-A9FF24EAC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33701D76-E326-A192-A606-9878FA86A4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2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4DF5EE-1A26-0A1E-D007-65ABEAC24675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B547EF-C99E-7B3C-82EB-854075644A7F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02CE04-E783-D5DC-FEC0-A77D77E0CEFC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52F504-5704-B2A7-5F28-C01485027B57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FAB31AA6-1F69-AFAF-DC7F-9DC33500B1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79CB8BD8-CF70-75EB-971B-19E3A207ABD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A1EFFD4B-F61C-8BB5-E7C4-4377CF387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A9987CF5-1F16-E5C6-98FB-066354866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E267B11-8A1B-BB03-3B49-93B087B8E7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D31383-C8F0-C5AC-36F9-25A1EC010D69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4E88D6-A859-2036-1A8B-9BB796E434DD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0D761B3-7401-4B83-A570-5F32D7DD7782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AEF2451-7967-A7F7-8098-E8DCECCFFADE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A6C3305-4AA4-BF02-BD31-D675C5CDBA6F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CBF63BA-CFEA-DCEE-F5D8-B8FA4055F8F4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A18BDE3B-68D1-DDC0-42E2-C2E0CDA5C0E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F54500A1-0701-9258-E59B-D72BF82B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109E8-A1BE-4F7D-99C1-A01D3099FC18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CC52224A-FE36-91A0-9B71-96CBEBB3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007F7C9-202F-DFDE-6E17-B0189041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B23AA-C088-412A-A3E3-77B5AC267E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878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956B2267-4FE4-52A8-A6EF-CD3CEF8E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4086B-9DB1-4DB6-8B07-E62A142E44F8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98CD22BD-61B8-A32C-139F-DC3B7F052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9C3FE31-E48A-A90F-17C6-D9D3E7AC2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B3094-3619-4CAD-9FE0-520D82231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9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AA34A3AB-5066-3C98-056D-0945E84EB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F8743-B808-43CB-816E-9020972A3818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37D8CF4-1BAD-01E4-32FF-2BE7101C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16DE520C-D7E9-76BE-EACD-84643D5E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388CD-9129-4E79-A449-CC41B7378E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8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1F12F0AF-BFD0-2EB1-01C4-2CD97FF89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8738F4-F6BF-4F5D-9024-E5E3194D71D4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711654F0-A4F0-F8F6-130F-2A7319BFAE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FFEFB-41A9-4CF7-9A35-945603EB8F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86F56DF2-13A5-9A96-496B-EEAE1607C38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2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173F6899-8951-F90E-2193-4656DA43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20053-6F0E-4A1B-AB49-2E3A6000227C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187F5-D754-B088-BF15-35EBFCA8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77482D0A-908C-C847-16F9-590672E8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B7B6-6D2D-4686-908C-6A7BD9CE5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33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4ABED611-3FE2-57D0-E9CB-8E0242CD3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5E09A088-9CB8-F54F-07EF-984BE00E4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16">
            <a:extLst>
              <a:ext uri="{FF2B5EF4-FFF2-40B4-BE49-F238E27FC236}">
                <a16:creationId xmlns:a16="http://schemas.microsoft.com/office/drawing/2014/main" id="{BEEE5616-0532-D310-2C58-FF13DB124F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traight Connector 17">
            <a:extLst>
              <a:ext uri="{FF2B5EF4-FFF2-40B4-BE49-F238E27FC236}">
                <a16:creationId xmlns:a16="http://schemas.microsoft.com/office/drawing/2014/main" id="{5FE3CA5C-9EF5-4230-BD3A-F2AFE6EBDFA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F24136-8FF1-A3C4-A643-C06B55C8A3A2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9">
            <a:extLst>
              <a:ext uri="{FF2B5EF4-FFF2-40B4-BE49-F238E27FC236}">
                <a16:creationId xmlns:a16="http://schemas.microsoft.com/office/drawing/2014/main" id="{2E63FE67-04B5-3193-D619-6AA55B120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1B05F2-2767-CB65-310F-9B3B1714F341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20">
            <a:extLst>
              <a:ext uri="{FF2B5EF4-FFF2-40B4-BE49-F238E27FC236}">
                <a16:creationId xmlns:a16="http://schemas.microsoft.com/office/drawing/2014/main" id="{C797426A-36B1-F329-D9B5-ED58B6A7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B7CCF6-8612-47CD-964C-4E803C557F67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12" name="Slide Number Placeholder 21">
            <a:extLst>
              <a:ext uri="{FF2B5EF4-FFF2-40B4-BE49-F238E27FC236}">
                <a16:creationId xmlns:a16="http://schemas.microsoft.com/office/drawing/2014/main" id="{6029E803-E04E-7393-75F4-2E379E773D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348C-25E9-47CE-8979-E3E0DC2959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Footer Placeholder 22">
            <a:extLst>
              <a:ext uri="{FF2B5EF4-FFF2-40B4-BE49-F238E27FC236}">
                <a16:creationId xmlns:a16="http://schemas.microsoft.com/office/drawing/2014/main" id="{056E70F9-331B-CCC1-4919-0EEFB42F80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04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7D2D13F7-5EC2-541C-6707-95A1A4A5B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CAA0E86-AFE4-8CA0-8E0F-0069EC99660A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6AA3907C-BC08-9827-F8E4-A8B46270D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4EC330-9757-5D26-4E87-4F4424553B11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>
            <a:extLst>
              <a:ext uri="{FF2B5EF4-FFF2-40B4-BE49-F238E27FC236}">
                <a16:creationId xmlns:a16="http://schemas.microsoft.com/office/drawing/2014/main" id="{ADBE48F7-D83B-FDF8-1394-8EBDD3FE4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0E35A580-15F1-E31F-806E-3A623A40D3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>
            <a:extLst>
              <a:ext uri="{FF2B5EF4-FFF2-40B4-BE49-F238E27FC236}">
                <a16:creationId xmlns:a16="http://schemas.microsoft.com/office/drawing/2014/main" id="{C9669FD8-3A56-EB83-73E2-BFA12867C3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92243DD0-B5E7-2422-976F-5768EA2E0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1F6794-AC92-40F6-AABC-72C20B114813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2B7117A1-04E9-25FF-212E-BFD32E1C0E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6903-D301-43CA-9DF4-71A6DA7BF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78C02D3E-FFBD-9E7B-24A7-0F8216253E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4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5C9D3E8F-C36D-242C-9FA1-E5F566715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9F2507DE-008C-8E13-5703-DEC8580A7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00BCAE11-D217-7C5D-629D-418BE1BA87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1DEE78B-35B6-591B-537B-C3DFBCAB2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15C560F-E29C-42C0-B08B-2AFD83F9A1BB}" type="datetimeFigureOut">
              <a:rPr lang="en-US"/>
              <a:pPr>
                <a:defRPr/>
              </a:pPr>
              <a:t>9/13/23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73A56-4783-E1CD-992D-CC2319892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BE89B635-CF9D-735D-E0FE-90F3B76663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>
            <a:extLst>
              <a:ext uri="{FF2B5EF4-FFF2-40B4-BE49-F238E27FC236}">
                <a16:creationId xmlns:a16="http://schemas.microsoft.com/office/drawing/2014/main" id="{5831B4C1-982D-F3F9-3CCF-2C7E8BC28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D167D-763E-3A5E-76A9-F30A34436F9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>
            <a:extLst>
              <a:ext uri="{FF2B5EF4-FFF2-40B4-BE49-F238E27FC236}">
                <a16:creationId xmlns:a16="http://schemas.microsoft.com/office/drawing/2014/main" id="{58007650-6FF6-20CC-ADD2-918982F67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D7886B7-8127-47F6-C67D-C8BDEB1CA8E1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06B0F03-DE14-5E41-5C12-B6CE70DBB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39634A4C-4D19-41F9-A80D-5BA8B52F9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64" r:id="rId4"/>
    <p:sldLayoutId id="2147483965" r:id="rId5"/>
    <p:sldLayoutId id="2147483972" r:id="rId6"/>
    <p:sldLayoutId id="2147483966" r:id="rId7"/>
    <p:sldLayoutId id="2147483973" r:id="rId8"/>
    <p:sldLayoutId id="2147483974" r:id="rId9"/>
    <p:sldLayoutId id="2147483967" r:id="rId10"/>
    <p:sldLayoutId id="21474839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pubs/2023/nsf23619/nsf23619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otech.org/sites/default/files/2023-04/FY24%20BES%20Proposal%20Guidelines%20-%20Final%20%28002%29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ede.ecu.edu/ora/liaison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mileyr@ec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C1AAE-2C9D-5897-5753-475321C31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0" y="2133600"/>
            <a:ext cx="6172200" cy="2667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Britannic Bold" pitchFamily="34" charset="0"/>
              </a:rPr>
              <a:t>Reading Request for Proposals and Application Guidelines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6741ADAF-C51C-8EB7-B15D-B9FD39B82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Britannic Bold" panose="020B0903060703020204" pitchFamily="34" charset="0"/>
                <a:cs typeface="Calibri" panose="020F0502020204030204" pitchFamily="34" charset="0"/>
              </a:rPr>
              <a:t>Part of the ECU OFE Grant Writing Series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Britannic Bold" panose="020B0903060703020204" pitchFamily="34" charset="0"/>
                <a:cs typeface="Calibri" panose="020F0502020204030204" pitchFamily="34" charset="0"/>
              </a:rPr>
              <a:t>September 13, 2023</a:t>
            </a:r>
            <a:endParaRPr lang="en-US" altLang="en-US" dirty="0">
              <a:latin typeface="Britannic Bold" panose="020B0903060703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1DE3-ECB0-02B0-BE3C-E4BC2F22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Britannic Bold" pitchFamily="34" charset="0"/>
              </a:rPr>
              <a:t>Things to look for….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F3EFBC8-C9D7-684C-9BD3-93742FF89A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600" dirty="0">
                <a:latin typeface="Britannic Bold" panose="020B0903060703020204" pitchFamily="34" charset="0"/>
                <a:cs typeface="Times New Roman" panose="02020603050405020304" pitchFamily="18" charset="0"/>
              </a:rPr>
              <a:t>Merit Review Process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Who?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How?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Point of Contact?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Is there a score sheet?</a:t>
            </a:r>
          </a:p>
          <a:p>
            <a:pPr marL="984250" lvl="2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000" dirty="0">
                <a:latin typeface="Britannic Bold" panose="020B0903060703020204" pitchFamily="34" charset="0"/>
                <a:cs typeface="Times New Roman" panose="02020603050405020304" pitchFamily="18" charset="0"/>
              </a:rPr>
              <a:t>Write to the score sheet!</a:t>
            </a:r>
          </a:p>
        </p:txBody>
      </p:sp>
    </p:spTree>
    <p:extLst>
      <p:ext uri="{BB962C8B-B14F-4D97-AF65-F5344CB8AC3E}">
        <p14:creationId xmlns:p14="http://schemas.microsoft.com/office/powerpoint/2010/main" val="1141263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878F-6040-A543-A33A-C445A161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Britannic Bold" pitchFamily="34" charset="0"/>
              </a:rPr>
              <a:t>Let’s Look at Some Examples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01E371CD-05EC-297B-A173-F1FAED5008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z="3600" u="sng" dirty="0">
                <a:solidFill>
                  <a:srgbClr val="222222"/>
                </a:solidFill>
                <a:latin typeface="Britannic Bold" panose="020B0903060703020204" pitchFamily="34" charset="0"/>
                <a:cs typeface="Calibri" panose="020F0502020204030204" pitchFamily="34" charset="0"/>
                <a:hlinkClick r:id="rId3"/>
              </a:rPr>
              <a:t>https://www.nsf.gov/pubs/2023/nsf23619/nsf23619.htm</a:t>
            </a:r>
            <a:endParaRPr lang="en-US" altLang="en-US" sz="3600" u="sng" dirty="0">
              <a:solidFill>
                <a:srgbClr val="222222"/>
              </a:solidFill>
              <a:latin typeface="Britannic Bold" panose="020B090306070302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endParaRPr lang="en-US" altLang="en-US" sz="3600" u="sng" dirty="0">
              <a:solidFill>
                <a:srgbClr val="222222"/>
              </a:solidFill>
              <a:latin typeface="Britannic Bold" panose="020B090306070302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3600" u="sng" dirty="0">
                <a:solidFill>
                  <a:srgbClr val="222222"/>
                </a:solidFill>
                <a:latin typeface="Britannic Bold" panose="020B0903060703020204" pitchFamily="34" charset="0"/>
                <a:cs typeface="Calibri" panose="020F0502020204030204" pitchFamily="34" charset="0"/>
                <a:hlinkClick r:id="rId4"/>
              </a:rPr>
              <a:t>https://</a:t>
            </a:r>
            <a:r>
              <a:rPr lang="en-US" altLang="en-US" sz="3600" u="sng" dirty="0" err="1">
                <a:solidFill>
                  <a:srgbClr val="222222"/>
                </a:solidFill>
                <a:latin typeface="Britannic Bold" panose="020B0903060703020204" pitchFamily="34" charset="0"/>
                <a:cs typeface="Calibri" panose="020F0502020204030204" pitchFamily="34" charset="0"/>
                <a:hlinkClick r:id="rId4"/>
              </a:rPr>
              <a:t>www.ncbiotech.org</a:t>
            </a:r>
            <a:r>
              <a:rPr lang="en-US" altLang="en-US" sz="3600" u="sng" dirty="0">
                <a:solidFill>
                  <a:srgbClr val="222222"/>
                </a:solidFill>
                <a:latin typeface="Britannic Bold" panose="020B0903060703020204" pitchFamily="34" charset="0"/>
                <a:cs typeface="Calibri" panose="020F0502020204030204" pitchFamily="34" charset="0"/>
                <a:hlinkClick r:id="rId4"/>
              </a:rPr>
              <a:t>/sites/default/files/2023-04/FY24%20BES%20Proposal%20Guidelines%20-%20Final%20%28002%29.pdf</a:t>
            </a:r>
            <a:endParaRPr lang="en-US" altLang="en-US" sz="3600" u="sng" dirty="0">
              <a:solidFill>
                <a:srgbClr val="222222"/>
              </a:solidFill>
              <a:latin typeface="Britannic Bold" panose="020B090306070302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Navigation for the Strategy for NIH Funding.">
            <a:extLst>
              <a:ext uri="{FF2B5EF4-FFF2-40B4-BE49-F238E27FC236}">
                <a16:creationId xmlns:a16="http://schemas.microsoft.com/office/drawing/2014/main" id="{22725879-C93F-0F8D-14EC-7BD551909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10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B2961B0-8A43-E4CC-41BA-C6689AF686D5}"/>
              </a:ext>
            </a:extLst>
          </p:cNvPr>
          <p:cNvSpPr/>
          <p:nvPr/>
        </p:nvSpPr>
        <p:spPr>
          <a:xfrm>
            <a:off x="381000" y="3086100"/>
            <a:ext cx="12192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/>
              <a:t>Have an idea</a:t>
            </a:r>
            <a:r>
              <a:rPr lang="en-US" sz="2400" dirty="0"/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6A4D2A-10A6-C62A-3B21-C4FDE3ADAE50}"/>
              </a:ext>
            </a:extLst>
          </p:cNvPr>
          <p:cNvSpPr/>
          <p:nvPr/>
        </p:nvSpPr>
        <p:spPr>
          <a:xfrm>
            <a:off x="2286000" y="1333500"/>
            <a:ext cx="15240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Proposal Preparation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977D3D-A75E-F0AE-BA4D-5A33C7578390}"/>
              </a:ext>
            </a:extLst>
          </p:cNvPr>
          <p:cNvSpPr/>
          <p:nvPr/>
        </p:nvSpPr>
        <p:spPr>
          <a:xfrm>
            <a:off x="2438400" y="4000500"/>
            <a:ext cx="1524000" cy="1752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Budget Preparation</a:t>
            </a:r>
          </a:p>
          <a:p>
            <a:pPr algn="ctr" eaLnBrk="1" hangingPunct="1">
              <a:defRPr/>
            </a:pPr>
            <a:endParaRPr lang="en-US" dirty="0"/>
          </a:p>
          <a:p>
            <a:pPr algn="ctr" eaLnBrk="1" hangingPunct="1">
              <a:defRPr/>
            </a:pPr>
            <a:r>
              <a:rPr lang="en-US" dirty="0"/>
              <a:t>Supporting</a:t>
            </a:r>
          </a:p>
          <a:p>
            <a:pPr algn="ctr" eaLnBrk="1" hangingPunct="1">
              <a:defRPr/>
            </a:pPr>
            <a:r>
              <a:rPr lang="en-US" dirty="0"/>
              <a:t>Documents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357A41-94B2-D78C-0757-5D84D16AC242}"/>
              </a:ext>
            </a:extLst>
          </p:cNvPr>
          <p:cNvSpPr/>
          <p:nvPr/>
        </p:nvSpPr>
        <p:spPr>
          <a:xfrm>
            <a:off x="5013325" y="22098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Compile Grant Documents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087097-02EA-3916-2361-DCD6672C8C4A}"/>
              </a:ext>
            </a:extLst>
          </p:cNvPr>
          <p:cNvSpPr/>
          <p:nvPr/>
        </p:nvSpPr>
        <p:spPr>
          <a:xfrm>
            <a:off x="5029200" y="38100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Route through eTRACS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45D7D5-3A42-BDC9-5532-5797CA610E4D}"/>
              </a:ext>
            </a:extLst>
          </p:cNvPr>
          <p:cNvSpPr/>
          <p:nvPr/>
        </p:nvSpPr>
        <p:spPr>
          <a:xfrm>
            <a:off x="7315200" y="2895600"/>
            <a:ext cx="13716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Submit to sponsor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880BB8-1291-4CD9-54CB-2EAA5939B22D}"/>
              </a:ext>
            </a:extLst>
          </p:cNvPr>
          <p:cNvCxnSpPr/>
          <p:nvPr/>
        </p:nvCxnSpPr>
        <p:spPr>
          <a:xfrm flipV="1">
            <a:off x="1219200" y="2209800"/>
            <a:ext cx="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2331EF-B577-DB22-C690-6FEDF2A68518}"/>
              </a:ext>
            </a:extLst>
          </p:cNvPr>
          <p:cNvCxnSpPr/>
          <p:nvPr/>
        </p:nvCxnSpPr>
        <p:spPr>
          <a:xfrm flipV="1">
            <a:off x="1219200" y="4419600"/>
            <a:ext cx="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97C735C-8244-082F-AD03-F033DAAC6E08}"/>
              </a:ext>
            </a:extLst>
          </p:cNvPr>
          <p:cNvCxnSpPr/>
          <p:nvPr/>
        </p:nvCxnSpPr>
        <p:spPr>
          <a:xfrm>
            <a:off x="1219200" y="2209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C2484A2-69E7-8945-5878-2EA6355D128E}"/>
              </a:ext>
            </a:extLst>
          </p:cNvPr>
          <p:cNvCxnSpPr/>
          <p:nvPr/>
        </p:nvCxnSpPr>
        <p:spPr>
          <a:xfrm>
            <a:off x="1219200" y="48768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C33088-1619-78F7-373F-7FF8F0ECE129}"/>
              </a:ext>
            </a:extLst>
          </p:cNvPr>
          <p:cNvCxnSpPr/>
          <p:nvPr/>
        </p:nvCxnSpPr>
        <p:spPr>
          <a:xfrm>
            <a:off x="3903663" y="2209800"/>
            <a:ext cx="9144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4BEEE20-E16C-1171-75EF-F2112E604B89}"/>
              </a:ext>
            </a:extLst>
          </p:cNvPr>
          <p:cNvCxnSpPr/>
          <p:nvPr/>
        </p:nvCxnSpPr>
        <p:spPr>
          <a:xfrm flipV="1">
            <a:off x="3962400" y="4648200"/>
            <a:ext cx="855663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371C887-AC62-DF17-AFB7-07922CC01319}"/>
              </a:ext>
            </a:extLst>
          </p:cNvPr>
          <p:cNvCxnSpPr/>
          <p:nvPr/>
        </p:nvCxnSpPr>
        <p:spPr>
          <a:xfrm flipV="1">
            <a:off x="5562600" y="3276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391BA0B-E686-02C2-553D-4662D183346D}"/>
              </a:ext>
            </a:extLst>
          </p:cNvPr>
          <p:cNvCxnSpPr/>
          <p:nvPr/>
        </p:nvCxnSpPr>
        <p:spPr>
          <a:xfrm>
            <a:off x="5838825" y="3276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6AAC8A6-2CCF-EF4A-098A-DB4A44CD81DF}"/>
              </a:ext>
            </a:extLst>
          </p:cNvPr>
          <p:cNvCxnSpPr/>
          <p:nvPr/>
        </p:nvCxnSpPr>
        <p:spPr>
          <a:xfrm>
            <a:off x="6705600" y="3429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744148C-D895-5EA0-7DBA-D58DB75F887C}"/>
              </a:ext>
            </a:extLst>
          </p:cNvPr>
          <p:cNvSpPr txBox="1"/>
          <p:nvPr/>
        </p:nvSpPr>
        <p:spPr>
          <a:xfrm>
            <a:off x="1757363" y="6411913"/>
            <a:ext cx="5811837" cy="3381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/>
              <a:t>Work with collaborators/chair/HUB research administrator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D62144C-8A09-97C5-73FD-C7F2F1FA4B24}"/>
              </a:ext>
            </a:extLst>
          </p:cNvPr>
          <p:cNvCxnSpPr/>
          <p:nvPr/>
        </p:nvCxnSpPr>
        <p:spPr>
          <a:xfrm>
            <a:off x="2971800" y="5867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C5C3611-8E79-8A01-1E80-EBB7FE1839AF}"/>
              </a:ext>
            </a:extLst>
          </p:cNvPr>
          <p:cNvCxnSpPr/>
          <p:nvPr/>
        </p:nvCxnSpPr>
        <p:spPr>
          <a:xfrm flipV="1">
            <a:off x="3200400" y="5867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4145-83E7-BFC0-B511-21FE57C5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Who can Help!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3277AD1B-9161-28CD-F386-3FBBFCB47F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225"/>
          </a:xfrm>
        </p:spPr>
        <p:txBody>
          <a:bodyPr/>
          <a:lstStyle/>
          <a:p>
            <a:r>
              <a:rPr lang="en-US" altLang="en-US" dirty="0"/>
              <a:t>Pre-Award Hubs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Assistant Deans for Research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EC6F-F512-A715-82C0-82C3FBBF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Office of Research Administration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18E0BE3C-7A35-285B-AAF9-D8948560FF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dirty="0"/>
              <a:t>Sponsored Program Officers:</a:t>
            </a:r>
          </a:p>
          <a:p>
            <a:pPr lvl="1"/>
            <a:r>
              <a:rPr lang="en-US" altLang="en-US" dirty="0"/>
              <a:t>Jeff Friedrich, CRA</a:t>
            </a:r>
          </a:p>
          <a:p>
            <a:pPr lvl="1"/>
            <a:r>
              <a:rPr lang="en-US" altLang="en-US" dirty="0"/>
              <a:t>Kevin Mills, CRA</a:t>
            </a:r>
          </a:p>
          <a:p>
            <a:pPr lvl="1"/>
            <a:r>
              <a:rPr lang="en-US" altLang="en-US" dirty="0"/>
              <a:t>Mary Lisa </a:t>
            </a:r>
            <a:r>
              <a:rPr lang="en-US" altLang="en-US" dirty="0" err="1"/>
              <a:t>Pories</a:t>
            </a:r>
            <a:r>
              <a:rPr lang="en-US" altLang="en-US" dirty="0"/>
              <a:t>, CRA</a:t>
            </a:r>
          </a:p>
          <a:p>
            <a:pPr lvl="1"/>
            <a:r>
              <a:rPr lang="en-US" altLang="en-US" dirty="0"/>
              <a:t>Rick Smiley, CRA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>
                <a:hlinkClick r:id="rId2"/>
              </a:rPr>
              <a:t>https://rede.ecu.edu/ora/liaisons/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A240-8DC4-69EE-0123-99EFAE09F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Britannic Bold" pitchFamily="34" charset="0"/>
              </a:rPr>
              <a:t>QUESTIONS? </a:t>
            </a:r>
          </a:p>
        </p:txBody>
      </p:sp>
      <p:pic>
        <p:nvPicPr>
          <p:cNvPr id="24579" name="Picture 2" descr="C:\Documents and Settings\poriesm\Local Settings\Temporary Internet Files\Content.IE5\XYRYWVSL\MC900441428[1].png">
            <a:extLst>
              <a:ext uri="{FF2B5EF4-FFF2-40B4-BE49-F238E27FC236}">
                <a16:creationId xmlns:a16="http://schemas.microsoft.com/office/drawing/2014/main" id="{384F3CFC-51AC-4AC1-CCFE-1E993E9C3F5A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2208213"/>
            <a:ext cx="3657600" cy="3657600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83961-5F55-E424-DAC5-8F450BE1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  <a:latin typeface="Britannic Bold" pitchFamily="34" charset="0"/>
              </a:rPr>
              <a:t>Presenter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FF9683A6-2764-B8FF-9FAC-38595C63424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altLang="en-US" sz="3200" dirty="0">
              <a:latin typeface="Britannic Bold" panose="020B0903060703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200" dirty="0">
                <a:latin typeface="Britannic Bold" panose="020B0903060703020204" pitchFamily="34" charset="0"/>
              </a:rPr>
              <a:t>Rick Smiley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200" dirty="0">
                <a:latin typeface="Britannic Bold" panose="020B0903060703020204" pitchFamily="34" charset="0"/>
              </a:rPr>
              <a:t>Sponsored Project Officer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200" dirty="0">
                <a:latin typeface="Britannic Bold" panose="020B0903060703020204" pitchFamily="34" charset="0"/>
              </a:rPr>
              <a:t>Office of Research Administration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3200" dirty="0">
              <a:latin typeface="Britannic Bold" panose="020B0903060703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200" dirty="0">
                <a:latin typeface="Britannic Bold" panose="020B0903060703020204" pitchFamily="34" charset="0"/>
                <a:hlinkClick r:id="rId2"/>
              </a:rPr>
              <a:t>smileyr@ecu.edu</a:t>
            </a:r>
            <a:endParaRPr lang="en-US" altLang="en-US" sz="3200" dirty="0">
              <a:latin typeface="Britannic Bold" panose="020B0903060703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3200" dirty="0">
                <a:latin typeface="Britannic Bold" panose="020B0903060703020204" pitchFamily="34" charset="0"/>
              </a:rPr>
              <a:t>Call Via Teams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26F65-BD6F-22FB-F0F9-3E22764BB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Britannic Bold" pitchFamily="34" charset="0"/>
              </a:rPr>
              <a:t>Why are we talking about this?</a:t>
            </a:r>
            <a:r>
              <a:rPr lang="en-US" dirty="0">
                <a:solidFill>
                  <a:schemeClr val="tx1"/>
                </a:solidFill>
                <a:latin typeface="Britannic Bold" pitchFamily="34" charset="0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7ECC5-004D-A41E-144B-B470C31DD2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4800" dirty="0">
                <a:solidFill>
                  <a:srgbClr val="0070C0"/>
                </a:solidFill>
                <a:latin typeface="Britannic Bold" panose="020B0903060703020204" pitchFamily="34" charset="0"/>
              </a:rPr>
              <a:t>The proposal guidelines are the Rules of The Game! 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4800" dirty="0">
                <a:solidFill>
                  <a:srgbClr val="0070C0"/>
                </a:solidFill>
                <a:latin typeface="Britannic Bold" panose="020B0903060703020204" pitchFamily="34" charset="0"/>
              </a:rPr>
              <a:t>No amount of genius can overcome a rules violation.</a:t>
            </a:r>
            <a:endParaRPr lang="en-US" sz="48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44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DCC1F-712B-32D3-77EC-DDA2FAD2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Britannic Bold" pitchFamily="34" charset="0"/>
              </a:rPr>
              <a:t>Where to begin?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78819473-EBE1-46B8-E60D-93722BE57E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endParaRPr lang="en-US" altLang="en-US" dirty="0">
              <a:latin typeface="Britannic Bold" panose="020B0903060703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en-US" sz="4000" dirty="0">
                <a:latin typeface="Britannic Bold" panose="020B0903060703020204" pitchFamily="34" charset="0"/>
                <a:ea typeface="Times New Roman" panose="02020603050405020304" pitchFamily="18" charset="0"/>
              </a:rPr>
              <a:t>Read the solicitation carefully – and read the whole thing! </a:t>
            </a:r>
            <a:endParaRPr lang="en-US" sz="4000" dirty="0">
              <a:latin typeface="Britannic Bold" panose="020B090306070302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en-US" sz="4000" dirty="0">
                <a:latin typeface="Britannic Bold" panose="020B0903060703020204" pitchFamily="34" charset="0"/>
                <a:ea typeface="Times New Roman" panose="02020603050405020304" pitchFamily="18" charset="0"/>
              </a:rPr>
              <a:t>Check the agency's website for frequently asked questions (FAQ)  and review them. </a:t>
            </a:r>
            <a:endParaRPr lang="en-US" sz="4000" dirty="0">
              <a:latin typeface="Britannic Bold" panose="020B0903060703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1DE3-ECB0-02B0-BE3C-E4BC2F22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Britannic Bold" pitchFamily="34" charset="0"/>
              </a:rPr>
              <a:t>Things to look for….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F3EFBC8-C9D7-684C-9BD3-93742FF89A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600" dirty="0">
                <a:latin typeface="Britannic Bold" panose="020B0903060703020204" pitchFamily="34" charset="0"/>
                <a:cs typeface="Times New Roman" panose="02020603050405020304" pitchFamily="18" charset="0"/>
              </a:rPr>
              <a:t>Is a Letter of Intent (LOI) required</a:t>
            </a:r>
            <a:endParaRPr lang="en-US" altLang="en-US" sz="3600" dirty="0">
              <a:latin typeface="Britannic Bold" panose="020B090306070302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600" dirty="0">
                <a:latin typeface="Britannic Bold" panose="020B0903060703020204" pitchFamily="34" charset="0"/>
                <a:cs typeface="Times New Roman" panose="02020603050405020304" pitchFamily="18" charset="0"/>
              </a:rPr>
              <a:t>Application process (email, electronic, sponsor portal)</a:t>
            </a:r>
            <a:endParaRPr lang="en-US" altLang="en-US" sz="3600" dirty="0">
              <a:latin typeface="Britannic Bold" panose="020B090306070302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600" dirty="0">
                <a:latin typeface="Britannic Bold" panose="020B0903060703020204" pitchFamily="34" charset="0"/>
                <a:cs typeface="Times New Roman" panose="02020603050405020304" pitchFamily="18" charset="0"/>
              </a:rPr>
              <a:t>Required elements – what does the sponsor require you to submit…and in what format?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600" dirty="0">
                <a:latin typeface="Britannic Bold" panose="020B0903060703020204" pitchFamily="34" charset="0"/>
                <a:cs typeface="Times New Roman" panose="02020603050405020304" pitchFamily="18" charset="0"/>
              </a:rPr>
              <a:t>Due date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1DE3-ECB0-02B0-BE3C-E4BC2F22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Britannic Bold" pitchFamily="34" charset="0"/>
              </a:rPr>
              <a:t>Things to look for….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F3EFBC8-C9D7-684C-9BD3-93742FF89A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600" dirty="0">
                <a:latin typeface="Britannic Bold" panose="020B0903060703020204" pitchFamily="34" charset="0"/>
                <a:cs typeface="Times New Roman" panose="02020603050405020304" pitchFamily="18" charset="0"/>
              </a:rPr>
              <a:t>Funding Levels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Total funding available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Expected number of awards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endParaRPr lang="en-US" altLang="en-US" sz="3300" dirty="0"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Avoid implying your project is worth more than all the other projects combined!</a:t>
            </a:r>
          </a:p>
        </p:txBody>
      </p:sp>
    </p:spTree>
    <p:extLst>
      <p:ext uri="{BB962C8B-B14F-4D97-AF65-F5344CB8AC3E}">
        <p14:creationId xmlns:p14="http://schemas.microsoft.com/office/powerpoint/2010/main" val="151613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D181-1DFB-AA68-38D7-ED858D08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Britannic Bold" pitchFamily="34" charset="0"/>
              </a:rPr>
              <a:t>Budget issues </a:t>
            </a:r>
            <a:r>
              <a:rPr lang="en-US" sz="4000" b="1" dirty="0">
                <a:solidFill>
                  <a:schemeClr val="tx1"/>
                </a:solidFill>
                <a:latin typeface="Britannic Bold" pitchFamily="34" charset="0"/>
              </a:rPr>
              <a:t>to look for….</a:t>
            </a:r>
            <a:endParaRPr lang="en-US" sz="40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86D26B3-316E-A914-3959-C16624B8F5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09613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3200" dirty="0">
                <a:latin typeface="Britannic Bold" panose="020B0903060703020204" pitchFamily="34" charset="0"/>
                <a:ea typeface="Times New Roman" panose="02020603050405020304" pitchFamily="18" charset="0"/>
              </a:rPr>
              <a:t>What is the budget limit? </a:t>
            </a:r>
          </a:p>
          <a:p>
            <a:pPr marL="709613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endParaRPr lang="en-US" sz="32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pPr marL="709613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3200" dirty="0">
                <a:latin typeface="Britannic Bold" panose="020B0903060703020204" pitchFamily="34" charset="0"/>
                <a:ea typeface="Times New Roman" panose="02020603050405020304" pitchFamily="18" charset="0"/>
              </a:rPr>
              <a:t>Are there restrictions?</a:t>
            </a: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2900" dirty="0">
                <a:latin typeface="Britannic Bold" panose="020B0903060703020204" pitchFamily="34" charset="0"/>
                <a:ea typeface="Times New Roman" panose="02020603050405020304" pitchFamily="18" charset="0"/>
              </a:rPr>
              <a:t>No this or that</a:t>
            </a: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2900" dirty="0">
                <a:latin typeface="Britannic Bold" panose="020B0903060703020204" pitchFamily="34" charset="0"/>
                <a:ea typeface="Times New Roman" panose="02020603050405020304" pitchFamily="18" charset="0"/>
              </a:rPr>
              <a:t>Only this or that</a:t>
            </a:r>
          </a:p>
          <a:p>
            <a:pPr marL="709613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endParaRPr lang="en-US" sz="32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pPr marL="709613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3200" dirty="0">
                <a:latin typeface="Britannic Bold" panose="020B0903060703020204" pitchFamily="34" charset="0"/>
                <a:ea typeface="Times New Roman" panose="02020603050405020304" pitchFamily="18" charset="0"/>
              </a:rPr>
              <a:t>Is a match or cost-share required?</a:t>
            </a:r>
          </a:p>
          <a:p>
            <a:pPr marL="366713" lvl="1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09613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D181-1DFB-AA68-38D7-ED858D08B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1"/>
                </a:solidFill>
                <a:latin typeface="Britannic Bold" pitchFamily="34" charset="0"/>
              </a:rPr>
              <a:t>Budget issues </a:t>
            </a:r>
            <a:r>
              <a:rPr lang="en-US" sz="4000" b="1" dirty="0">
                <a:solidFill>
                  <a:schemeClr val="tx1"/>
                </a:solidFill>
                <a:latin typeface="Britannic Bold" pitchFamily="34" charset="0"/>
              </a:rPr>
              <a:t>to look for….</a:t>
            </a:r>
            <a:endParaRPr lang="en-US" sz="4000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486D26B3-316E-A914-3959-C16624B8F5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09613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3200" dirty="0">
                <a:latin typeface="Britannic Bold" panose="020B0903060703020204" pitchFamily="34" charset="0"/>
                <a:ea typeface="Times New Roman" panose="02020603050405020304" pitchFamily="18" charset="0"/>
              </a:rPr>
              <a:t>Indirect Costs (F&amp;A)</a:t>
            </a: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2900" dirty="0">
                <a:latin typeface="Britannic Bold" panose="020B0903060703020204" pitchFamily="34" charset="0"/>
                <a:ea typeface="Times New Roman" panose="02020603050405020304" pitchFamily="18" charset="0"/>
              </a:rPr>
              <a:t>Is there a cap on the indirect costs?</a:t>
            </a: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2900" dirty="0">
                <a:latin typeface="Britannic Bold" panose="020B0903060703020204" pitchFamily="34" charset="0"/>
                <a:ea typeface="Times New Roman" panose="02020603050405020304" pitchFamily="18" charset="0"/>
              </a:rPr>
              <a:t>What is the allowed F&amp;A Rate?</a:t>
            </a: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2900" dirty="0">
                <a:latin typeface="Britannic Bold" panose="020B0903060703020204" pitchFamily="34" charset="0"/>
                <a:ea typeface="Times New Roman" panose="02020603050405020304" pitchFamily="18" charset="0"/>
              </a:rPr>
              <a:t>Is the F&amp;A part of the total budget or in addition to the direct costs?</a:t>
            </a: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endParaRPr lang="en-US" sz="29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2900" dirty="0">
                <a:latin typeface="Britannic Bold" panose="020B0903060703020204" pitchFamily="34" charset="0"/>
                <a:ea typeface="Times New Roman" panose="02020603050405020304" pitchFamily="18" charset="0"/>
              </a:rPr>
              <a:t>F&amp;A considerations have outsized impacts on proposal budgets. </a:t>
            </a: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r>
              <a:rPr lang="en-US" sz="2900" dirty="0">
                <a:latin typeface="Britannic Bold" panose="020B0903060703020204" pitchFamily="34" charset="0"/>
                <a:ea typeface="Times New Roman" panose="02020603050405020304" pitchFamily="18" charset="0"/>
              </a:rPr>
              <a:t>Check and double check.</a:t>
            </a:r>
          </a:p>
          <a:p>
            <a:pPr marL="98425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endParaRPr lang="en-US" sz="2900" dirty="0">
              <a:latin typeface="Britannic Bold" panose="020B0903060703020204" pitchFamily="34" charset="0"/>
              <a:ea typeface="Times New Roman" panose="02020603050405020304" pitchFamily="18" charset="0"/>
            </a:endParaRPr>
          </a:p>
          <a:p>
            <a:pPr marL="366713" lvl="1" indent="0"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09613"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  <a:defRPr/>
            </a:pPr>
            <a:endParaRPr lang="en-US" sz="15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7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1DE3-ECB0-02B0-BE3C-E4BC2F22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/>
                </a:solidFill>
                <a:latin typeface="Britannic Bold" pitchFamily="34" charset="0"/>
              </a:rPr>
              <a:t>Things to look for….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F3EFBC8-C9D7-684C-9BD3-93742FF89A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600" dirty="0">
                <a:latin typeface="Britannic Bold" panose="020B0903060703020204" pitchFamily="34" charset="0"/>
                <a:cs typeface="Times New Roman" panose="02020603050405020304" pitchFamily="18" charset="0"/>
              </a:rPr>
              <a:t>Landmines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Restrictions on publication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Limited submissions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Ownership of Intellectual Property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Language describing liability, indemnification, or governing law</a:t>
            </a: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endParaRPr lang="en-US" altLang="en-US" sz="3300" dirty="0"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709613" lvl="1" indent="-342900"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en-US" altLang="en-US" sz="3300" dirty="0">
                <a:latin typeface="Britannic Bold" panose="020B0903060703020204" pitchFamily="34" charset="0"/>
                <a:cs typeface="Times New Roman" panose="02020603050405020304" pitchFamily="18" charset="0"/>
              </a:rPr>
              <a:t>Contact ORA if you see these sorts of things!</a:t>
            </a:r>
          </a:p>
        </p:txBody>
      </p:sp>
    </p:spTree>
    <p:extLst>
      <p:ext uri="{BB962C8B-B14F-4D97-AF65-F5344CB8AC3E}">
        <p14:creationId xmlns:p14="http://schemas.microsoft.com/office/powerpoint/2010/main" val="3824442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BDDAA819D8D4A8884567BE2CB0C55" ma:contentTypeVersion="12" ma:contentTypeDescription="Create a new document." ma:contentTypeScope="" ma:versionID="5787c78a0802e01e56fb5664c726974c">
  <xsd:schema xmlns:xsd="http://www.w3.org/2001/XMLSchema" xmlns:xs="http://www.w3.org/2001/XMLSchema" xmlns:p="http://schemas.microsoft.com/office/2006/metadata/properties" xmlns:ns2="cbb2acd0-0992-4f03-a43b-10e3b67db5e7" xmlns:ns3="f11807a3-c9c2-486c-8400-d4add4cf8dd6" targetNamespace="http://schemas.microsoft.com/office/2006/metadata/properties" ma:root="true" ma:fieldsID="05fd4aee9497d5855c58e0741c3c0039" ns2:_="" ns3:_="">
    <xsd:import namespace="cbb2acd0-0992-4f03-a43b-10e3b67db5e7"/>
    <xsd:import namespace="f11807a3-c9c2-486c-8400-d4add4cf8d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2acd0-0992-4f03-a43b-10e3b67db5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807a3-c9c2-486c-8400-d4add4cf8d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6E629C-D21A-488F-BDDE-361B980C6338}">
  <ds:schemaRefs>
    <ds:schemaRef ds:uri="cbb2acd0-0992-4f03-a43b-10e3b67db5e7"/>
    <ds:schemaRef ds:uri="f11807a3-c9c2-486c-8400-d4add4cf8dd6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7C1FAB-684D-4001-B6A5-7EB8594551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21EC0B-36F5-4BD4-8164-DABF9F5748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b2acd0-0992-4f03-a43b-10e3b67db5e7"/>
    <ds:schemaRef ds:uri="f11807a3-c9c2-486c-8400-d4add4cf8d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899</TotalTime>
  <Words>569</Words>
  <Application>Microsoft Macintosh PowerPoint</Application>
  <PresentationFormat>On-screen Show (4:3)</PresentationFormat>
  <Paragraphs>98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Britannic Bold</vt:lpstr>
      <vt:lpstr>Calibri</vt:lpstr>
      <vt:lpstr>Century Schoolbook</vt:lpstr>
      <vt:lpstr>Wingdings</vt:lpstr>
      <vt:lpstr>Wingdings 2</vt:lpstr>
      <vt:lpstr>Oriel</vt:lpstr>
      <vt:lpstr>Reading Request for Proposals and Application Guidelines</vt:lpstr>
      <vt:lpstr>Presenter</vt:lpstr>
      <vt:lpstr>Why are we talking about this? </vt:lpstr>
      <vt:lpstr>Where to begin? </vt:lpstr>
      <vt:lpstr>Things to look for….</vt:lpstr>
      <vt:lpstr>Things to look for….</vt:lpstr>
      <vt:lpstr>Budget issues to look for….</vt:lpstr>
      <vt:lpstr>Budget issues to look for….</vt:lpstr>
      <vt:lpstr>Things to look for….</vt:lpstr>
      <vt:lpstr>Things to look for….</vt:lpstr>
      <vt:lpstr>Let’s Look at Some Examples</vt:lpstr>
      <vt:lpstr>PowerPoint Presentation</vt:lpstr>
      <vt:lpstr>Who can Help!</vt:lpstr>
      <vt:lpstr>Office of Research Administration</vt:lpstr>
      <vt:lpstr>QUESTIONS? 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 101</dc:title>
  <dc:creator>ECU</dc:creator>
  <cp:lastModifiedBy>Smiley, Rick</cp:lastModifiedBy>
  <cp:revision>60</cp:revision>
  <dcterms:created xsi:type="dcterms:W3CDTF">2010-08-27T15:25:51Z</dcterms:created>
  <dcterms:modified xsi:type="dcterms:W3CDTF">2023-09-13T14:41:26Z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0x010100003BDDAA819D8D4A8884567BE2CB0C55</vt:lpwstr>
  </property>
</Properties>
</file>