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9" r:id="rId3"/>
    <p:sldId id="274" r:id="rId4"/>
    <p:sldId id="279" r:id="rId5"/>
    <p:sldId id="280" r:id="rId6"/>
    <p:sldId id="281" r:id="rId7"/>
    <p:sldId id="267" r:id="rId8"/>
    <p:sldId id="275" r:id="rId9"/>
    <p:sldId id="268" r:id="rId10"/>
    <p:sldId id="269" r:id="rId11"/>
    <p:sldId id="276" r:id="rId12"/>
    <p:sldId id="277" r:id="rId13"/>
    <p:sldId id="278" r:id="rId14"/>
    <p:sldId id="270" r:id="rId15"/>
    <p:sldId id="282" r:id="rId16"/>
    <p:sldId id="283" r:id="rId17"/>
    <p:sldId id="284" r:id="rId18"/>
    <p:sldId id="273" r:id="rId19"/>
    <p:sldId id="26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EC923"/>
    <a:srgbClr val="592A8A"/>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35"/>
    <p:restoredTop sz="96327"/>
  </p:normalViewPr>
  <p:slideViewPr>
    <p:cSldViewPr snapToGrid="0" snapToObjects="1">
      <p:cViewPr varScale="1">
        <p:scale>
          <a:sx n="123" d="100"/>
          <a:sy n="123" d="100"/>
        </p:scale>
        <p:origin x="18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4BCFA-87BF-FE4A-BD3D-1D287DB84A3B}" type="datetimeFigureOut">
              <a:rPr lang="en-US" smtClean="0"/>
              <a:t>10/24/24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89012-88F1-BA47-BCC1-C47BDA54D251}" type="slidenum">
              <a:rPr lang="en-US" smtClean="0"/>
              <a:t>‹#›</a:t>
            </a:fld>
            <a:endParaRPr lang="en-US"/>
          </a:p>
        </p:txBody>
      </p:sp>
    </p:spTree>
    <p:extLst>
      <p:ext uri="{BB962C8B-B14F-4D97-AF65-F5344CB8AC3E}">
        <p14:creationId xmlns:p14="http://schemas.microsoft.com/office/powerpoint/2010/main" val="3166596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A89012-88F1-BA47-BCC1-C47BDA54D251}" type="slidenum">
              <a:rPr lang="en-US" smtClean="0"/>
              <a:t>8</a:t>
            </a:fld>
            <a:endParaRPr lang="en-US"/>
          </a:p>
        </p:txBody>
      </p:sp>
    </p:spTree>
    <p:extLst>
      <p:ext uri="{BB962C8B-B14F-4D97-AF65-F5344CB8AC3E}">
        <p14:creationId xmlns:p14="http://schemas.microsoft.com/office/powerpoint/2010/main" val="426620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10/24/24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10/24/24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10/24/24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10/24/24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rplexity.ai/" TargetMode="External"/><Relationship Id="rId2" Type="http://schemas.openxmlformats.org/officeDocument/2006/relationships/hyperlink" Target="https://copilot.microsoft.com/" TargetMode="Externa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hyperlink" Target="https://notebooklm.googl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notebooklm.google/" TargetMode="External"/><Relationship Id="rId2" Type="http://schemas.openxmlformats.org/officeDocument/2006/relationships/hyperlink" Target="https://copilot.microsoft.com/" TargetMode="Externa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perplexity.ai/"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notebooklm.googl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docs.google.com/document/d/1AqNixWcUDZxlWCcDSnaICky85ie17JBRpnv0eRWIKls/edit?usp=sharin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02147" y="5375919"/>
            <a:ext cx="2941161" cy="1076764"/>
          </a:xfrm>
          <a:prstGeom prst="rect">
            <a:avLst/>
          </a:prstGeom>
        </p:spPr>
      </p:pic>
      <p:sp>
        <p:nvSpPr>
          <p:cNvPr id="2" name="TextBox 1">
            <a:extLst>
              <a:ext uri="{FF2B5EF4-FFF2-40B4-BE49-F238E27FC236}">
                <a16:creationId xmlns:a16="http://schemas.microsoft.com/office/drawing/2014/main" id="{2679B9AB-74FE-A845-677A-1756D9C81420}"/>
              </a:ext>
            </a:extLst>
          </p:cNvPr>
          <p:cNvSpPr txBox="1"/>
          <p:nvPr/>
        </p:nvSpPr>
        <p:spPr>
          <a:xfrm>
            <a:off x="256855" y="143838"/>
            <a:ext cx="5732979" cy="2739211"/>
          </a:xfrm>
          <a:prstGeom prst="rect">
            <a:avLst/>
          </a:prstGeom>
          <a:noFill/>
        </p:spPr>
        <p:txBody>
          <a:bodyPr wrap="square" rtlCol="0">
            <a:spAutoFit/>
          </a:bodyPr>
          <a:lstStyle/>
          <a:p>
            <a:r>
              <a:rPr lang="en-US" sz="5400" b="1" dirty="0">
                <a:solidFill>
                  <a:schemeClr val="bg1"/>
                </a:solidFill>
              </a:rPr>
              <a:t>Teaching Writing </a:t>
            </a:r>
            <a:br>
              <a:rPr lang="en-US" sz="5400" b="1" dirty="0">
                <a:solidFill>
                  <a:schemeClr val="bg1"/>
                </a:solidFill>
              </a:rPr>
            </a:br>
            <a:r>
              <a:rPr lang="en-US" sz="5400" b="1" dirty="0">
                <a:solidFill>
                  <a:schemeClr val="bg1"/>
                </a:solidFill>
              </a:rPr>
              <a:t>in the Age of AI</a:t>
            </a:r>
          </a:p>
          <a:p>
            <a:r>
              <a:rPr lang="en-US" sz="3200" dirty="0">
                <a:solidFill>
                  <a:schemeClr val="bg1"/>
                </a:solidFill>
              </a:rPr>
              <a:t>Michelle F. Eble</a:t>
            </a:r>
          </a:p>
          <a:p>
            <a:r>
              <a:rPr lang="en-US" sz="3200" dirty="0" err="1">
                <a:solidFill>
                  <a:schemeClr val="bg1"/>
                </a:solidFill>
              </a:rPr>
              <a:t>eblem@ecu.edu</a:t>
            </a:r>
            <a:endParaRPr lang="en-US" sz="3200" dirty="0">
              <a:solidFill>
                <a:schemeClr val="bg1"/>
              </a:solidFill>
            </a:endParaRPr>
          </a:p>
        </p:txBody>
      </p:sp>
    </p:spTree>
    <p:extLst>
      <p:ext uri="{BB962C8B-B14F-4D97-AF65-F5344CB8AC3E}">
        <p14:creationId xmlns:p14="http://schemas.microsoft.com/office/powerpoint/2010/main" val="158063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4272E-2863-D66C-F220-75F27DA4CEC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F87D24A-BD7E-57F1-2913-16350BC04CE6}"/>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0290E66A-81BF-40A9-81DA-1FE0FF2B91A4}"/>
              </a:ext>
            </a:extLst>
          </p:cNvPr>
          <p:cNvSpPr txBox="1"/>
          <p:nvPr/>
        </p:nvSpPr>
        <p:spPr>
          <a:xfrm>
            <a:off x="713096" y="463690"/>
            <a:ext cx="6145016"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2: GAI Tool Demonstrations</a:t>
            </a:r>
          </a:p>
        </p:txBody>
      </p:sp>
      <p:sp>
        <p:nvSpPr>
          <p:cNvPr id="3" name="TextBox 2">
            <a:extLst>
              <a:ext uri="{FF2B5EF4-FFF2-40B4-BE49-F238E27FC236}">
                <a16:creationId xmlns:a16="http://schemas.microsoft.com/office/drawing/2014/main" id="{1135AFB5-AB42-D026-5331-53C3F07C17B8}"/>
              </a:ext>
            </a:extLst>
          </p:cNvPr>
          <p:cNvSpPr txBox="1"/>
          <p:nvPr/>
        </p:nvSpPr>
        <p:spPr>
          <a:xfrm>
            <a:off x="713097" y="1316839"/>
            <a:ext cx="7691164" cy="4431983"/>
          </a:xfrm>
          <a:prstGeom prst="rect">
            <a:avLst/>
          </a:prstGeom>
          <a:noFill/>
        </p:spPr>
        <p:txBody>
          <a:bodyPr wrap="square" rtlCol="0">
            <a:spAutoFit/>
          </a:bodyPr>
          <a:lstStyle/>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Microsoft Copilot</a:t>
            </a:r>
            <a:br>
              <a:rPr lang="en-US" sz="2400" b="1" kern="100" dirty="0">
                <a:effectLst/>
                <a:latin typeface="Garamond" panose="02020404030301010803" pitchFamily="18" charset="0"/>
                <a:ea typeface="Aptos" panose="020B0004020202020204" pitchFamily="34" charset="0"/>
                <a:cs typeface="Times New Roman" panose="02020603050405020304" pitchFamily="18" charset="0"/>
              </a:rPr>
            </a:br>
            <a:r>
              <a:rPr lang="en-US" sz="2400" kern="100" dirty="0">
                <a:effectLst/>
                <a:latin typeface="Garamond" panose="02020404030301010803" pitchFamily="18" charset="0"/>
                <a:ea typeface="Aptos" panose="020B0004020202020204" pitchFamily="34" charset="0"/>
                <a:cs typeface="Times New Roman" panose="02020603050405020304" pitchFamily="18" charset="0"/>
                <a:hlinkClick r:id="rId2"/>
              </a:rPr>
              <a:t>https://copilot.microsoft.com/</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 </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Perplexity AI </a:t>
            </a:r>
            <a:br>
              <a:rPr lang="en-US" sz="2400" b="1" kern="100" dirty="0">
                <a:effectLst/>
                <a:latin typeface="Garamond" panose="02020404030301010803" pitchFamily="18" charset="0"/>
                <a:ea typeface="Aptos" panose="020B0004020202020204" pitchFamily="34" charset="0"/>
                <a:cs typeface="Times New Roman" panose="02020603050405020304" pitchFamily="18" charset="0"/>
              </a:rPr>
            </a:br>
            <a:r>
              <a:rPr lang="en-US" sz="2400" u="sng" kern="100" dirty="0">
                <a:solidFill>
                  <a:srgbClr val="467886"/>
                </a:solidFill>
                <a:effectLst/>
                <a:latin typeface="Garamond" panose="02020404030301010803" pitchFamily="18" charset="0"/>
                <a:ea typeface="Aptos" panose="020B0004020202020204" pitchFamily="34" charset="0"/>
                <a:cs typeface="Times New Roman" panose="02020603050405020304" pitchFamily="18" charset="0"/>
                <a:hlinkClick r:id="rId3"/>
              </a:rPr>
              <a:t>https://www.perplexity.ai/</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 </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b="1" kern="100" dirty="0" err="1">
                <a:effectLst/>
                <a:latin typeface="Garamond" panose="02020404030301010803" pitchFamily="18" charset="0"/>
                <a:ea typeface="Aptos" panose="020B0004020202020204" pitchFamily="34" charset="0"/>
                <a:cs typeface="Times New Roman" panose="02020603050405020304" pitchFamily="18" charset="0"/>
              </a:rPr>
              <a:t>NotebookLM</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b="0" u="sng" kern="100" dirty="0">
                <a:solidFill>
                  <a:srgbClr val="467886"/>
                </a:solidFill>
                <a:effectLst/>
                <a:latin typeface="Garamond" panose="02020404030301010803" pitchFamily="18" charset="0"/>
                <a:ea typeface="Aptos" panose="020B0004020202020204" pitchFamily="34" charset="0"/>
                <a:cs typeface="Times New Roman" panose="02020603050405020304" pitchFamily="18" charset="0"/>
                <a:hlinkClick r:id="rId4"/>
              </a:rPr>
              <a:t>https://notebooklm.google/</a:t>
            </a:r>
            <a:b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br>
            <a:br>
              <a:rPr lang="en-US" sz="3600" kern="100" dirty="0">
                <a:effectLst/>
                <a:latin typeface="Garamond" panose="02020404030301010803" pitchFamily="18"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purple and yellow logo&#10;&#10;Description automatically generated">
            <a:extLst>
              <a:ext uri="{FF2B5EF4-FFF2-40B4-BE49-F238E27FC236}">
                <a16:creationId xmlns:a16="http://schemas.microsoft.com/office/drawing/2014/main" id="{D52EDE4B-DBBC-8BBF-3FB6-7ED30AE738FC}"/>
              </a:ext>
            </a:extLst>
          </p:cNvPr>
          <p:cNvPicPr>
            <a:picLocks noChangeAspect="1"/>
          </p:cNvPicPr>
          <p:nvPr/>
        </p:nvPicPr>
        <p:blipFill>
          <a:blip r:embed="rId5"/>
          <a:stretch>
            <a:fillRect/>
          </a:stretch>
        </p:blipFill>
        <p:spPr>
          <a:xfrm>
            <a:off x="7284028" y="5320455"/>
            <a:ext cx="1756064" cy="853642"/>
          </a:xfrm>
          <a:prstGeom prst="rect">
            <a:avLst/>
          </a:prstGeom>
        </p:spPr>
      </p:pic>
    </p:spTree>
    <p:extLst>
      <p:ext uri="{BB962C8B-B14F-4D97-AF65-F5344CB8AC3E}">
        <p14:creationId xmlns:p14="http://schemas.microsoft.com/office/powerpoint/2010/main" val="132653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680AF-1712-DF26-7E31-1D84C5DFE69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605CA7F-679C-282E-6E8B-E1292FF6F6E2}"/>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24CBA50F-8F15-5C23-8D45-2E0B934E96E2}"/>
              </a:ext>
            </a:extLst>
          </p:cNvPr>
          <p:cNvSpPr txBox="1"/>
          <p:nvPr/>
        </p:nvSpPr>
        <p:spPr>
          <a:xfrm>
            <a:off x="713096" y="463690"/>
            <a:ext cx="6145016"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2: GAI Tool Demonstrations</a:t>
            </a:r>
          </a:p>
        </p:txBody>
      </p:sp>
      <p:sp>
        <p:nvSpPr>
          <p:cNvPr id="3" name="TextBox 2">
            <a:extLst>
              <a:ext uri="{FF2B5EF4-FFF2-40B4-BE49-F238E27FC236}">
                <a16:creationId xmlns:a16="http://schemas.microsoft.com/office/drawing/2014/main" id="{A10DC385-2E2A-945D-80BB-334B72DE4FA5}"/>
              </a:ext>
            </a:extLst>
          </p:cNvPr>
          <p:cNvSpPr txBox="1"/>
          <p:nvPr/>
        </p:nvSpPr>
        <p:spPr>
          <a:xfrm>
            <a:off x="713097" y="1316839"/>
            <a:ext cx="7691164" cy="3970318"/>
          </a:xfrm>
          <a:prstGeom prst="rect">
            <a:avLst/>
          </a:prstGeom>
          <a:noFill/>
        </p:spPr>
        <p:txBody>
          <a:bodyPr wrap="square" rtlCol="0">
            <a:spAutoFit/>
          </a:bodyPr>
          <a:lstStyle/>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Microsoft Copilot</a:t>
            </a:r>
            <a:br>
              <a:rPr lang="en-US" sz="2400" b="1" kern="100" dirty="0">
                <a:effectLst/>
                <a:latin typeface="Garamond" panose="02020404030301010803" pitchFamily="18" charset="0"/>
                <a:ea typeface="Aptos" panose="020B0004020202020204" pitchFamily="34" charset="0"/>
                <a:cs typeface="Times New Roman" panose="02020603050405020304" pitchFamily="18" charset="0"/>
              </a:rPr>
            </a:br>
            <a:r>
              <a:rPr lang="en-US" sz="2400" kern="100" dirty="0">
                <a:effectLst/>
                <a:latin typeface="Garamond" panose="02020404030301010803" pitchFamily="18" charset="0"/>
                <a:ea typeface="Aptos" panose="020B0004020202020204" pitchFamily="34" charset="0"/>
                <a:cs typeface="Times New Roman" panose="02020603050405020304" pitchFamily="18" charset="0"/>
                <a:hlinkClick r:id="rId2"/>
              </a:rPr>
              <a:t>https://copilot.microsoft.com/</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 </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r>
              <a:rPr lang="en-US" sz="2400" kern="100" dirty="0">
                <a:effectLst/>
                <a:latin typeface="Garamond" panose="02020404030301010803" pitchFamily="18" charset="0"/>
                <a:ea typeface="Aptos" panose="020B0004020202020204" pitchFamily="34" charset="0"/>
                <a:cs typeface="Times New Roman" panose="02020603050405020304" pitchFamily="18" charset="0"/>
              </a:rPr>
              <a:t>Microsoft CoPilot is an “AI-powered assistant … designed for  users to interact through natural language, making it easy to search for information, generate text….”</a:t>
            </a:r>
          </a:p>
          <a:p>
            <a:pPr marL="0" marR="0"/>
            <a:b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br>
            <a:br>
              <a:rPr lang="en-US" sz="3600" kern="100" dirty="0">
                <a:effectLst/>
                <a:latin typeface="Garamond" panose="02020404030301010803" pitchFamily="18"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purple and yellow logo&#10;&#10;Description automatically generated">
            <a:extLst>
              <a:ext uri="{FF2B5EF4-FFF2-40B4-BE49-F238E27FC236}">
                <a16:creationId xmlns:a16="http://schemas.microsoft.com/office/drawing/2014/main" id="{768F0EF8-197A-D200-8D4A-845AB47603A4}"/>
              </a:ext>
            </a:extLst>
          </p:cNvPr>
          <p:cNvPicPr>
            <a:picLocks noChangeAspect="1"/>
          </p:cNvPicPr>
          <p:nvPr/>
        </p:nvPicPr>
        <p:blipFill>
          <a:blip r:embed="rId4"/>
          <a:stretch>
            <a:fillRect/>
          </a:stretch>
        </p:blipFill>
        <p:spPr>
          <a:xfrm>
            <a:off x="7284028" y="5320455"/>
            <a:ext cx="1756064" cy="853642"/>
          </a:xfrm>
          <a:prstGeom prst="rect">
            <a:avLst/>
          </a:prstGeom>
        </p:spPr>
      </p:pic>
    </p:spTree>
    <p:extLst>
      <p:ext uri="{BB962C8B-B14F-4D97-AF65-F5344CB8AC3E}">
        <p14:creationId xmlns:p14="http://schemas.microsoft.com/office/powerpoint/2010/main" val="4180682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C74A8-5D5F-266C-FAA9-694D8ADF58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8C7437D-F144-5E84-AECC-5F17A2DFD665}"/>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D8721D44-A906-B4E8-601F-8EDDB7A149B6}"/>
              </a:ext>
            </a:extLst>
          </p:cNvPr>
          <p:cNvSpPr txBox="1"/>
          <p:nvPr/>
        </p:nvSpPr>
        <p:spPr>
          <a:xfrm>
            <a:off x="713096" y="463690"/>
            <a:ext cx="6145016"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2: GAI Tool Demonstrations</a:t>
            </a:r>
          </a:p>
        </p:txBody>
      </p:sp>
      <p:sp>
        <p:nvSpPr>
          <p:cNvPr id="3" name="TextBox 2">
            <a:extLst>
              <a:ext uri="{FF2B5EF4-FFF2-40B4-BE49-F238E27FC236}">
                <a16:creationId xmlns:a16="http://schemas.microsoft.com/office/drawing/2014/main" id="{58EBF892-F954-9AA5-906B-55F5D2A03187}"/>
              </a:ext>
            </a:extLst>
          </p:cNvPr>
          <p:cNvSpPr txBox="1"/>
          <p:nvPr/>
        </p:nvSpPr>
        <p:spPr>
          <a:xfrm>
            <a:off x="713097" y="1316839"/>
            <a:ext cx="7691164" cy="3600986"/>
          </a:xfrm>
          <a:prstGeom prst="rect">
            <a:avLst/>
          </a:prstGeom>
          <a:noFill/>
        </p:spPr>
        <p:txBody>
          <a:bodyPr wrap="square" rtlCol="0">
            <a:spAutoFit/>
          </a:bodyPr>
          <a:lstStyle/>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Perplexity AI </a:t>
            </a:r>
            <a:br>
              <a:rPr lang="en-US" sz="2400" b="1" kern="100" dirty="0">
                <a:effectLst/>
                <a:latin typeface="Garamond" panose="02020404030301010803" pitchFamily="18" charset="0"/>
                <a:ea typeface="Aptos" panose="020B0004020202020204" pitchFamily="34" charset="0"/>
                <a:cs typeface="Times New Roman" panose="02020603050405020304" pitchFamily="18" charset="0"/>
              </a:rPr>
            </a:br>
            <a:r>
              <a:rPr lang="en-US" sz="2400" u="sng" kern="100" dirty="0">
                <a:solidFill>
                  <a:srgbClr val="467886"/>
                </a:solidFill>
                <a:effectLst/>
                <a:latin typeface="Garamond" panose="02020404030301010803" pitchFamily="18" charset="0"/>
                <a:ea typeface="Aptos" panose="020B0004020202020204" pitchFamily="34" charset="0"/>
                <a:cs typeface="Times New Roman" panose="02020603050405020304" pitchFamily="18" charset="0"/>
                <a:hlinkClick r:id="rId2"/>
              </a:rPr>
              <a:t>https://www.perplexity.ai/</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endParaRPr lang="en-US" sz="2400" b="1" kern="100" dirty="0">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dirty="0">
                <a:effectLst/>
                <a:latin typeface="Garamond" panose="02020404030301010803" pitchFamily="18" charset="0"/>
                <a:ea typeface="Aptos" panose="020B0004020202020204" pitchFamily="34" charset="0"/>
                <a:cs typeface="Times New Roman" panose="02020603050405020304" pitchFamily="18" charset="0"/>
              </a:rPr>
              <a:t>Perplexity AI is an “AI-powered search engine and research tool launched in 2022, designed to provide accurate answers to user queries using natural language processing. It synthesizes information from various web sources and includes citations for verification.”</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purple and yellow logo&#10;&#10;Description automatically generated">
            <a:extLst>
              <a:ext uri="{FF2B5EF4-FFF2-40B4-BE49-F238E27FC236}">
                <a16:creationId xmlns:a16="http://schemas.microsoft.com/office/drawing/2014/main" id="{7F2A21E2-7B15-6FAE-8314-4F509C563089}"/>
              </a:ext>
            </a:extLst>
          </p:cNvPr>
          <p:cNvPicPr>
            <a:picLocks noChangeAspect="1"/>
          </p:cNvPicPr>
          <p:nvPr/>
        </p:nvPicPr>
        <p:blipFill>
          <a:blip r:embed="rId3"/>
          <a:stretch>
            <a:fillRect/>
          </a:stretch>
        </p:blipFill>
        <p:spPr>
          <a:xfrm>
            <a:off x="7284028" y="5320455"/>
            <a:ext cx="1756064" cy="853642"/>
          </a:xfrm>
          <a:prstGeom prst="rect">
            <a:avLst/>
          </a:prstGeom>
        </p:spPr>
      </p:pic>
    </p:spTree>
    <p:extLst>
      <p:ext uri="{BB962C8B-B14F-4D97-AF65-F5344CB8AC3E}">
        <p14:creationId xmlns:p14="http://schemas.microsoft.com/office/powerpoint/2010/main" val="148487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49B2-02D1-0089-CBDC-0EADCEB70A4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4B15D61-847E-C572-3C7C-4780B269AA53}"/>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E3B1441A-CFBE-5616-58FA-646E252E61CF}"/>
              </a:ext>
            </a:extLst>
          </p:cNvPr>
          <p:cNvSpPr txBox="1"/>
          <p:nvPr/>
        </p:nvSpPr>
        <p:spPr>
          <a:xfrm>
            <a:off x="713096" y="463690"/>
            <a:ext cx="6145016"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2: GAI Tool Demonstrations</a:t>
            </a:r>
          </a:p>
        </p:txBody>
      </p:sp>
      <p:sp>
        <p:nvSpPr>
          <p:cNvPr id="3" name="TextBox 2">
            <a:extLst>
              <a:ext uri="{FF2B5EF4-FFF2-40B4-BE49-F238E27FC236}">
                <a16:creationId xmlns:a16="http://schemas.microsoft.com/office/drawing/2014/main" id="{07DCD256-510D-A0B8-6CFE-3E13B15CD4F1}"/>
              </a:ext>
            </a:extLst>
          </p:cNvPr>
          <p:cNvSpPr txBox="1"/>
          <p:nvPr/>
        </p:nvSpPr>
        <p:spPr>
          <a:xfrm>
            <a:off x="713097" y="1316839"/>
            <a:ext cx="7691164" cy="4339650"/>
          </a:xfrm>
          <a:prstGeom prst="rect">
            <a:avLst/>
          </a:prstGeom>
          <a:noFill/>
        </p:spPr>
        <p:txBody>
          <a:bodyPr wrap="square" rtlCol="0">
            <a:spAutoFit/>
          </a:bodyPr>
          <a:lstStyle/>
          <a:p>
            <a:pPr marL="0" marR="0"/>
            <a:r>
              <a:rPr lang="en-US" sz="2400" b="1" kern="100" dirty="0" err="1">
                <a:effectLst/>
                <a:latin typeface="Garamond" panose="02020404030301010803" pitchFamily="18" charset="0"/>
                <a:ea typeface="Aptos" panose="020B0004020202020204" pitchFamily="34" charset="0"/>
                <a:cs typeface="Times New Roman" panose="02020603050405020304" pitchFamily="18" charset="0"/>
              </a:rPr>
              <a:t>NotebookLM</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r>
              <a:rPr lang="en-US" sz="2400" b="0" u="sng" kern="100" dirty="0">
                <a:solidFill>
                  <a:srgbClr val="467886"/>
                </a:solidFill>
                <a:effectLst/>
                <a:latin typeface="Garamond" panose="02020404030301010803" pitchFamily="18" charset="0"/>
                <a:ea typeface="Aptos" panose="020B0004020202020204" pitchFamily="34" charset="0"/>
                <a:cs typeface="Times New Roman" panose="02020603050405020304" pitchFamily="18" charset="0"/>
                <a:hlinkClick r:id="rId2"/>
              </a:rPr>
              <a:t>https://notebooklm.google/</a:t>
            </a:r>
            <a:b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br>
            <a:br>
              <a:rPr lang="en-US" sz="18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br>
            <a:r>
              <a:rPr lang="en-US" sz="2400" kern="100" dirty="0" err="1">
                <a:effectLst/>
                <a:latin typeface="Garamond" panose="02020404030301010803" pitchFamily="18" charset="0"/>
                <a:ea typeface="Aptos" panose="020B0004020202020204" pitchFamily="34" charset="0"/>
                <a:cs typeface="Times New Roman" panose="02020603050405020304" pitchFamily="18" charset="0"/>
              </a:rPr>
              <a:t>NotebookLM</a:t>
            </a:r>
            <a:r>
              <a:rPr lang="en-US" sz="2400" kern="100" dirty="0">
                <a:effectLst/>
                <a:latin typeface="Garamond" panose="02020404030301010803" pitchFamily="18" charset="0"/>
                <a:ea typeface="Aptos" panose="020B0004020202020204" pitchFamily="34" charset="0"/>
                <a:cs typeface="Times New Roman" panose="02020603050405020304" pitchFamily="18" charset="0"/>
              </a:rPr>
              <a:t> “facilitates efficient note taking by allowing users to save both AI-generated responses with citations and direct quotations from source materials as notes. These notes can then be used to create outlines, study guides, or other synthesized formats using </a:t>
            </a:r>
            <a:r>
              <a:rPr lang="en-US" sz="2400" kern="100" dirty="0" err="1">
                <a:effectLst/>
                <a:latin typeface="Garamond" panose="02020404030301010803" pitchFamily="18" charset="0"/>
                <a:ea typeface="Aptos" panose="020B0004020202020204" pitchFamily="34" charset="0"/>
                <a:cs typeface="Times New Roman" panose="02020603050405020304" pitchFamily="18" charset="0"/>
              </a:rPr>
              <a:t>NotebookLM's</a:t>
            </a:r>
            <a:r>
              <a:rPr lang="en-US" sz="2400" kern="100" dirty="0">
                <a:effectLst/>
                <a:latin typeface="Garamond" panose="02020404030301010803" pitchFamily="18" charset="0"/>
                <a:ea typeface="Aptos" panose="020B0004020202020204" pitchFamily="34" charset="0"/>
                <a:cs typeface="Times New Roman" panose="02020603050405020304" pitchFamily="18" charset="0"/>
              </a:rPr>
              <a:t> suggested actions.”</a:t>
            </a:r>
          </a:p>
          <a:p>
            <a:pPr marL="0" marR="0"/>
            <a:br>
              <a:rPr lang="en-US" sz="3600" kern="100" dirty="0">
                <a:effectLst/>
                <a:latin typeface="Garamond" panose="02020404030301010803" pitchFamily="18"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purple and yellow logo&#10;&#10;Description automatically generated">
            <a:extLst>
              <a:ext uri="{FF2B5EF4-FFF2-40B4-BE49-F238E27FC236}">
                <a16:creationId xmlns:a16="http://schemas.microsoft.com/office/drawing/2014/main" id="{77E42497-0655-5392-FCB0-1E33AF93C272}"/>
              </a:ext>
            </a:extLst>
          </p:cNvPr>
          <p:cNvPicPr>
            <a:picLocks noChangeAspect="1"/>
          </p:cNvPicPr>
          <p:nvPr/>
        </p:nvPicPr>
        <p:blipFill>
          <a:blip r:embed="rId3"/>
          <a:stretch>
            <a:fillRect/>
          </a:stretch>
        </p:blipFill>
        <p:spPr>
          <a:xfrm>
            <a:off x="7284028" y="5320455"/>
            <a:ext cx="1756064" cy="853642"/>
          </a:xfrm>
          <a:prstGeom prst="rect">
            <a:avLst/>
          </a:prstGeom>
        </p:spPr>
      </p:pic>
    </p:spTree>
    <p:extLst>
      <p:ext uri="{BB962C8B-B14F-4D97-AF65-F5344CB8AC3E}">
        <p14:creationId xmlns:p14="http://schemas.microsoft.com/office/powerpoint/2010/main" val="1890034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79D0A-6BD2-CBA1-042A-B24CEA4E51A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EB60740-FB9E-DDBD-0992-5D5DA4DF35F0}"/>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03B7384C-EE10-13DC-1860-5C414CAC031B}"/>
              </a:ext>
            </a:extLst>
          </p:cNvPr>
          <p:cNvSpPr txBox="1"/>
          <p:nvPr/>
        </p:nvSpPr>
        <p:spPr>
          <a:xfrm>
            <a:off x="713096" y="463690"/>
            <a:ext cx="8124917"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3: Writing Assignment Considerations</a:t>
            </a:r>
            <a:endParaRPr lang="en-US" sz="3200" b="1" dirty="0">
              <a:effectLst/>
              <a:latin typeface="Avenir Next LT Pro Demi" panose="020B0504020202020204" pitchFamily="34" charset="77"/>
            </a:endParaRPr>
          </a:p>
        </p:txBody>
      </p:sp>
      <p:sp>
        <p:nvSpPr>
          <p:cNvPr id="3" name="TextBox 2">
            <a:extLst>
              <a:ext uri="{FF2B5EF4-FFF2-40B4-BE49-F238E27FC236}">
                <a16:creationId xmlns:a16="http://schemas.microsoft.com/office/drawing/2014/main" id="{F754689E-0615-C91F-20E5-11F4DB0F3754}"/>
              </a:ext>
            </a:extLst>
          </p:cNvPr>
          <p:cNvSpPr txBox="1"/>
          <p:nvPr/>
        </p:nvSpPr>
        <p:spPr>
          <a:xfrm>
            <a:off x="713096" y="2156461"/>
            <a:ext cx="7691164" cy="923330"/>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8" name="Picture 7" descr="A purple and yellow logo&#10;&#10;Description automatically generated">
            <a:extLst>
              <a:ext uri="{FF2B5EF4-FFF2-40B4-BE49-F238E27FC236}">
                <a16:creationId xmlns:a16="http://schemas.microsoft.com/office/drawing/2014/main" id="{317C1477-8C7E-D944-CC11-5635C3475A73}"/>
              </a:ext>
            </a:extLst>
          </p:cNvPr>
          <p:cNvPicPr>
            <a:picLocks noChangeAspect="1"/>
          </p:cNvPicPr>
          <p:nvPr/>
        </p:nvPicPr>
        <p:blipFill>
          <a:blip r:embed="rId2"/>
          <a:stretch>
            <a:fillRect/>
          </a:stretch>
        </p:blipFill>
        <p:spPr>
          <a:xfrm>
            <a:off x="7284028" y="5320455"/>
            <a:ext cx="1756064" cy="853642"/>
          </a:xfrm>
          <a:prstGeom prst="rect">
            <a:avLst/>
          </a:prstGeom>
        </p:spPr>
      </p:pic>
      <p:sp>
        <p:nvSpPr>
          <p:cNvPr id="10" name="TextBox 9">
            <a:extLst>
              <a:ext uri="{FF2B5EF4-FFF2-40B4-BE49-F238E27FC236}">
                <a16:creationId xmlns:a16="http://schemas.microsoft.com/office/drawing/2014/main" id="{25D4FB07-0EDC-9037-CE03-177190F733BB}"/>
              </a:ext>
            </a:extLst>
          </p:cNvPr>
          <p:cNvSpPr txBox="1"/>
          <p:nvPr/>
        </p:nvSpPr>
        <p:spPr>
          <a:xfrm>
            <a:off x="739739" y="1617852"/>
            <a:ext cx="7999015" cy="4216539"/>
          </a:xfrm>
          <a:prstGeom prst="rect">
            <a:avLst/>
          </a:prstGeom>
          <a:noFill/>
        </p:spPr>
        <p:txBody>
          <a:bodyPr wrap="square">
            <a:spAutoFit/>
          </a:bodyPr>
          <a:lstStyle/>
          <a:p>
            <a:pPr marL="0" marR="0"/>
            <a:r>
              <a:rPr lang="en-US" sz="3200" b="1" kern="100" dirty="0">
                <a:effectLst/>
                <a:latin typeface="Garamond" panose="02020404030301010803" pitchFamily="18" charset="0"/>
                <a:ea typeface="Aptos" panose="020B0004020202020204" pitchFamily="34" charset="0"/>
                <a:cs typeface="Times New Roman" panose="02020603050405020304" pitchFamily="18" charset="0"/>
              </a:rPr>
              <a:t>Teaching Writing vs. Assigning Writing</a:t>
            </a:r>
          </a:p>
          <a:p>
            <a:pPr marL="0" marR="0"/>
            <a:br>
              <a:rPr lang="en-US" sz="3200" kern="100" dirty="0">
                <a:effectLst/>
                <a:latin typeface="Garamond" panose="02020404030301010803" pitchFamily="18" charset="0"/>
                <a:ea typeface="Aptos" panose="020B0004020202020204" pitchFamily="34" charset="0"/>
                <a:cs typeface="Times New Roman" panose="02020603050405020304" pitchFamily="18" charset="0"/>
              </a:rPr>
            </a:br>
            <a:r>
              <a:rPr lang="en-US" sz="2800" b="1" kern="100" dirty="0">
                <a:effectLst/>
                <a:latin typeface="Garamond" panose="02020404030301010803" pitchFamily="18" charset="0"/>
                <a:ea typeface="Aptos" panose="020B0004020202020204" pitchFamily="34" charset="0"/>
                <a:cs typeface="Times New Roman" panose="02020603050405020304" pitchFamily="18" charset="0"/>
              </a:rPr>
              <a:t>Key Distinction: Process vs. Product </a:t>
            </a:r>
          </a:p>
          <a:p>
            <a:pPr marL="0" marR="0" indent="457200"/>
            <a:r>
              <a:rPr lang="en-US" sz="2800" b="1" kern="100" dirty="0">
                <a:effectLst/>
                <a:latin typeface="Garamond" panose="02020404030301010803" pitchFamily="18" charset="0"/>
                <a:ea typeface="Aptos" panose="020B0004020202020204" pitchFamily="34" charset="0"/>
                <a:cs typeface="Times New Roman" panose="02020603050405020304" pitchFamily="18" charset="0"/>
              </a:rPr>
              <a:t>Assigning writing</a:t>
            </a:r>
            <a:r>
              <a:rPr lang="en-US" sz="2800" kern="100" dirty="0">
                <a:effectLst/>
                <a:latin typeface="Garamond" panose="02020404030301010803" pitchFamily="18" charset="0"/>
                <a:ea typeface="Aptos" panose="020B0004020202020204" pitchFamily="34" charset="0"/>
                <a:cs typeface="Times New Roman" panose="02020603050405020304" pitchFamily="18" charset="0"/>
              </a:rPr>
              <a:t>—usually focuses on the final 	product</a:t>
            </a:r>
          </a:p>
          <a:p>
            <a:pPr marL="0" marR="0" indent="457200"/>
            <a:r>
              <a:rPr lang="en-US" sz="2800" b="1" kern="100" dirty="0">
                <a:effectLst/>
                <a:latin typeface="Garamond" panose="02020404030301010803" pitchFamily="18" charset="0"/>
                <a:ea typeface="Aptos" panose="020B0004020202020204" pitchFamily="34" charset="0"/>
                <a:cs typeface="Times New Roman" panose="02020603050405020304" pitchFamily="18" charset="0"/>
              </a:rPr>
              <a:t>Teaching writing</a:t>
            </a:r>
            <a:r>
              <a:rPr lang="en-US" sz="2800" kern="100" dirty="0">
                <a:effectLst/>
                <a:latin typeface="Garamond" panose="02020404030301010803" pitchFamily="18" charset="0"/>
                <a:ea typeface="Aptos" panose="020B0004020202020204" pitchFamily="34" charset="0"/>
                <a:cs typeface="Times New Roman" panose="02020603050405020304" pitchFamily="18" charset="0"/>
              </a:rPr>
              <a:t>—usually guides decision-making 	throughout the process</a:t>
            </a:r>
          </a:p>
          <a:p>
            <a:pPr marL="0" marR="0"/>
            <a:endParaRPr lang="en-US" sz="32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endParaRPr lang="en-US" sz="3200" kern="100" dirty="0">
              <a:effectLst/>
              <a:latin typeface="Garamond" panose="020204040303010108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614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4A529-0C3E-A00D-1270-9D9A2133FA3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639469C-F909-A105-C985-F2E120CE3AE9}"/>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E584C514-5CF9-6E42-8843-0873F9301495}"/>
              </a:ext>
            </a:extLst>
          </p:cNvPr>
          <p:cNvSpPr txBox="1"/>
          <p:nvPr/>
        </p:nvSpPr>
        <p:spPr>
          <a:xfrm>
            <a:off x="713096" y="463690"/>
            <a:ext cx="8124917"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3: Writing Assignment Considerations</a:t>
            </a:r>
            <a:endParaRPr lang="en-US" sz="3200" b="1" dirty="0">
              <a:effectLst/>
              <a:latin typeface="Avenir Next LT Pro Demi" panose="020B0504020202020204" pitchFamily="34" charset="77"/>
            </a:endParaRPr>
          </a:p>
        </p:txBody>
      </p:sp>
      <p:sp>
        <p:nvSpPr>
          <p:cNvPr id="3" name="TextBox 2">
            <a:extLst>
              <a:ext uri="{FF2B5EF4-FFF2-40B4-BE49-F238E27FC236}">
                <a16:creationId xmlns:a16="http://schemas.microsoft.com/office/drawing/2014/main" id="{FDFD93D9-044C-BCF9-55E4-0DA1701563C2}"/>
              </a:ext>
            </a:extLst>
          </p:cNvPr>
          <p:cNvSpPr txBox="1"/>
          <p:nvPr/>
        </p:nvSpPr>
        <p:spPr>
          <a:xfrm>
            <a:off x="713096" y="2156461"/>
            <a:ext cx="7691164" cy="923330"/>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8" name="Picture 7" descr="A purple and yellow logo&#10;&#10;Description automatically generated">
            <a:extLst>
              <a:ext uri="{FF2B5EF4-FFF2-40B4-BE49-F238E27FC236}">
                <a16:creationId xmlns:a16="http://schemas.microsoft.com/office/drawing/2014/main" id="{C20120B3-7BCA-8CBF-3D65-0324765B96B7}"/>
              </a:ext>
            </a:extLst>
          </p:cNvPr>
          <p:cNvPicPr>
            <a:picLocks noChangeAspect="1"/>
          </p:cNvPicPr>
          <p:nvPr/>
        </p:nvPicPr>
        <p:blipFill>
          <a:blip r:embed="rId2"/>
          <a:stretch>
            <a:fillRect/>
          </a:stretch>
        </p:blipFill>
        <p:spPr>
          <a:xfrm>
            <a:off x="7284028" y="5320455"/>
            <a:ext cx="1756064" cy="853642"/>
          </a:xfrm>
          <a:prstGeom prst="rect">
            <a:avLst/>
          </a:prstGeom>
        </p:spPr>
      </p:pic>
      <p:sp>
        <p:nvSpPr>
          <p:cNvPr id="10" name="TextBox 9">
            <a:extLst>
              <a:ext uri="{FF2B5EF4-FFF2-40B4-BE49-F238E27FC236}">
                <a16:creationId xmlns:a16="http://schemas.microsoft.com/office/drawing/2014/main" id="{E6E05DBB-421D-57A8-5B32-85ABC901E8E1}"/>
              </a:ext>
            </a:extLst>
          </p:cNvPr>
          <p:cNvSpPr txBox="1"/>
          <p:nvPr/>
        </p:nvSpPr>
        <p:spPr>
          <a:xfrm>
            <a:off x="251366" y="1254441"/>
            <a:ext cx="7999015" cy="4031873"/>
          </a:xfrm>
          <a:prstGeom prst="rect">
            <a:avLst/>
          </a:prstGeom>
          <a:noFill/>
        </p:spPr>
        <p:txBody>
          <a:bodyPr wrap="square">
            <a:spAutoFit/>
          </a:bodyPr>
          <a:lstStyle/>
          <a:p>
            <a:pPr marL="45720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Examining Your Assignments/Projects </a:t>
            </a:r>
          </a:p>
          <a:p>
            <a:pPr marL="457200" marR="0"/>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lvl="1" indent="457200"/>
            <a:r>
              <a:rPr lang="en-US" sz="2400" kern="100" dirty="0">
                <a:effectLst/>
                <a:latin typeface="Garamond" panose="02020404030301010803" pitchFamily="18" charset="0"/>
                <a:ea typeface="Aptos" panose="020B0004020202020204" pitchFamily="34" charset="0"/>
                <a:cs typeface="Times New Roman" panose="02020603050405020304" pitchFamily="18" charset="0"/>
              </a:rPr>
              <a:t>What skills are you assessing?</a:t>
            </a:r>
          </a:p>
          <a:p>
            <a:pPr marL="914400" lvl="1"/>
            <a:r>
              <a:rPr lang="en-US" sz="2400" kern="100" dirty="0">
                <a:effectLst/>
                <a:latin typeface="Garamond" panose="02020404030301010803" pitchFamily="18" charset="0"/>
                <a:ea typeface="Aptos" panose="020B0004020202020204" pitchFamily="34" charset="0"/>
                <a:cs typeface="Times New Roman" panose="02020603050405020304" pitchFamily="18" charset="0"/>
              </a:rPr>
              <a:t>What parts of your assignment could be completed without any learning taking place?</a:t>
            </a:r>
          </a:p>
          <a:p>
            <a:pPr marL="914400" lvl="1"/>
            <a:r>
              <a:rPr lang="en-US" sz="2400" kern="100" dirty="0">
                <a:effectLst/>
                <a:latin typeface="Garamond" panose="02020404030301010803" pitchFamily="18" charset="0"/>
                <a:ea typeface="Aptos" panose="020B0004020202020204" pitchFamily="34" charset="0"/>
                <a:cs typeface="Times New Roman" panose="02020603050405020304" pitchFamily="18" charset="0"/>
              </a:rPr>
              <a:t>Where in your assignment do students make meaningful decisions about their writing?</a:t>
            </a:r>
          </a:p>
          <a:p>
            <a:pPr lvl="1" indent="457200"/>
            <a:r>
              <a:rPr lang="en-US" sz="2400" kern="100" dirty="0">
                <a:effectLst/>
                <a:latin typeface="Garamond" panose="02020404030301010803" pitchFamily="18" charset="0"/>
                <a:ea typeface="Aptos" panose="020B0004020202020204" pitchFamily="34" charset="0"/>
                <a:cs typeface="Times New Roman" panose="02020603050405020304" pitchFamily="18" charset="0"/>
              </a:rPr>
              <a:t>At what points do students need your guidance most?</a:t>
            </a:r>
          </a:p>
          <a:p>
            <a:pPr marL="0" marR="0"/>
            <a:endParaRPr lang="en-US" sz="32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endParaRPr lang="en-US" sz="3200" kern="100" dirty="0">
              <a:effectLst/>
              <a:latin typeface="Garamond" panose="020204040303010108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5110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3ADFB-E40D-03CD-0C9F-FB8FB8226E4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9BEE24B-5F04-0654-391F-A304A1CCFE52}"/>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63D9456B-B14A-00F8-C44F-0AD86DAA7370}"/>
              </a:ext>
            </a:extLst>
          </p:cNvPr>
          <p:cNvSpPr txBox="1"/>
          <p:nvPr/>
        </p:nvSpPr>
        <p:spPr>
          <a:xfrm>
            <a:off x="713096" y="463690"/>
            <a:ext cx="8124917"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3: Writing Assignment Considerations</a:t>
            </a:r>
            <a:endParaRPr lang="en-US" sz="3200" b="1" dirty="0">
              <a:effectLst/>
              <a:latin typeface="Avenir Next LT Pro Demi" panose="020B0504020202020204" pitchFamily="34" charset="77"/>
            </a:endParaRPr>
          </a:p>
        </p:txBody>
      </p:sp>
      <p:sp>
        <p:nvSpPr>
          <p:cNvPr id="3" name="TextBox 2">
            <a:extLst>
              <a:ext uri="{FF2B5EF4-FFF2-40B4-BE49-F238E27FC236}">
                <a16:creationId xmlns:a16="http://schemas.microsoft.com/office/drawing/2014/main" id="{29D77134-0B47-E118-2EE8-C4BDC85ADC0D}"/>
              </a:ext>
            </a:extLst>
          </p:cNvPr>
          <p:cNvSpPr txBox="1"/>
          <p:nvPr/>
        </p:nvSpPr>
        <p:spPr>
          <a:xfrm>
            <a:off x="713096" y="2156461"/>
            <a:ext cx="7691164" cy="923330"/>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8" name="Picture 7" descr="A purple and yellow logo&#10;&#10;Description automatically generated">
            <a:extLst>
              <a:ext uri="{FF2B5EF4-FFF2-40B4-BE49-F238E27FC236}">
                <a16:creationId xmlns:a16="http://schemas.microsoft.com/office/drawing/2014/main" id="{ABBED3B8-055C-B0F3-D146-F2B49885218D}"/>
              </a:ext>
            </a:extLst>
          </p:cNvPr>
          <p:cNvPicPr>
            <a:picLocks noChangeAspect="1"/>
          </p:cNvPicPr>
          <p:nvPr/>
        </p:nvPicPr>
        <p:blipFill>
          <a:blip r:embed="rId2"/>
          <a:stretch>
            <a:fillRect/>
          </a:stretch>
        </p:blipFill>
        <p:spPr>
          <a:xfrm>
            <a:off x="7284028" y="5320455"/>
            <a:ext cx="1756064" cy="853642"/>
          </a:xfrm>
          <a:prstGeom prst="rect">
            <a:avLst/>
          </a:prstGeom>
        </p:spPr>
      </p:pic>
      <p:sp>
        <p:nvSpPr>
          <p:cNvPr id="10" name="TextBox 9">
            <a:extLst>
              <a:ext uri="{FF2B5EF4-FFF2-40B4-BE49-F238E27FC236}">
                <a16:creationId xmlns:a16="http://schemas.microsoft.com/office/drawing/2014/main" id="{B8141BDB-ABC4-9CC1-B123-24614DE3CEE5}"/>
              </a:ext>
            </a:extLst>
          </p:cNvPr>
          <p:cNvSpPr txBox="1"/>
          <p:nvPr/>
        </p:nvSpPr>
        <p:spPr>
          <a:xfrm>
            <a:off x="739739" y="1617852"/>
            <a:ext cx="7999015" cy="3693319"/>
          </a:xfrm>
          <a:prstGeom prst="rect">
            <a:avLst/>
          </a:prstGeom>
          <a:noFill/>
        </p:spPr>
        <p:txBody>
          <a:bodyPr wrap="square">
            <a:spAutoFit/>
          </a:bodyPr>
          <a:lstStyle/>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Reflecting on Assignments/Projects</a:t>
            </a:r>
            <a:endParaRPr lang="en-US" sz="24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indent="457200"/>
            <a:r>
              <a:rPr lang="en-US" sz="2400" kern="100" dirty="0">
                <a:effectLst/>
                <a:latin typeface="Garamond" panose="02020404030301010803" pitchFamily="18" charset="0"/>
                <a:ea typeface="Aptos" panose="020B0004020202020204" pitchFamily="34" charset="0"/>
                <a:cs typeface="Times New Roman" panose="02020603050405020304" pitchFamily="18" charset="0"/>
              </a:rPr>
              <a:t>In your current assignment, where do students practice 	making writing choices?</a:t>
            </a:r>
          </a:p>
          <a:p>
            <a:pPr marL="0" marR="0" indent="457200"/>
            <a:r>
              <a:rPr lang="en-US" sz="2400" kern="100" dirty="0">
                <a:effectLst/>
                <a:latin typeface="Garamond" panose="02020404030301010803" pitchFamily="18" charset="0"/>
                <a:ea typeface="Aptos" panose="020B0004020202020204" pitchFamily="34" charset="0"/>
                <a:cs typeface="Times New Roman" panose="02020603050405020304" pitchFamily="18" charset="0"/>
              </a:rPr>
              <a:t>What invisible steps in the writing process do you assume 	students know?</a:t>
            </a:r>
          </a:p>
          <a:p>
            <a:pPr marL="0" marR="0" indent="457200"/>
            <a:r>
              <a:rPr lang="en-US" sz="2400" kern="100" dirty="0">
                <a:effectLst/>
                <a:latin typeface="Garamond" panose="02020404030301010803" pitchFamily="18" charset="0"/>
                <a:ea typeface="Aptos" panose="020B0004020202020204" pitchFamily="34" charset="0"/>
                <a:cs typeface="Times New Roman" panose="02020603050405020304" pitchFamily="18" charset="0"/>
              </a:rPr>
              <a:t>When do you intervene in student writing processes? Only at 	the end?</a:t>
            </a:r>
          </a:p>
          <a:p>
            <a:pPr marL="0" marR="0" indent="457200"/>
            <a:r>
              <a:rPr lang="en-US" sz="2400" kern="100" dirty="0">
                <a:effectLst/>
                <a:latin typeface="Garamond" panose="02020404030301010803" pitchFamily="18" charset="0"/>
                <a:ea typeface="Aptos" panose="020B0004020202020204" pitchFamily="34" charset="0"/>
                <a:cs typeface="Times New Roman" panose="02020603050405020304" pitchFamily="18" charset="0"/>
              </a:rPr>
              <a:t>How much of your writing instruction happens before the 	first draft?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54331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7F60-8D57-D255-01E1-579C5F3575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7D184C6-7A72-A735-D4D4-DE686A0B4690}"/>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4127727B-BD81-9F5A-5F9E-333A48482535}"/>
              </a:ext>
            </a:extLst>
          </p:cNvPr>
          <p:cNvSpPr txBox="1"/>
          <p:nvPr/>
        </p:nvSpPr>
        <p:spPr>
          <a:xfrm>
            <a:off x="713096" y="463690"/>
            <a:ext cx="8124917" cy="584775"/>
          </a:xfrm>
          <a:prstGeom prst="rect">
            <a:avLst/>
          </a:prstGeom>
          <a:noFill/>
        </p:spPr>
        <p:txBody>
          <a:bodyPr wrap="none" rtlCol="0">
            <a:spAutoFit/>
          </a:bodyPr>
          <a:lstStyle/>
          <a:p>
            <a:r>
              <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rPr>
              <a:t>Part 3: Writing Assignment Considerations</a:t>
            </a:r>
            <a:endParaRPr lang="en-US" sz="3200" b="1" dirty="0">
              <a:effectLst/>
              <a:latin typeface="Avenir Next LT Pro Demi" panose="020B0504020202020204" pitchFamily="34" charset="77"/>
            </a:endParaRPr>
          </a:p>
        </p:txBody>
      </p:sp>
      <p:sp>
        <p:nvSpPr>
          <p:cNvPr id="3" name="TextBox 2">
            <a:extLst>
              <a:ext uri="{FF2B5EF4-FFF2-40B4-BE49-F238E27FC236}">
                <a16:creationId xmlns:a16="http://schemas.microsoft.com/office/drawing/2014/main" id="{732FCFCB-9B2F-80DE-B1A0-30A81D051D86}"/>
              </a:ext>
            </a:extLst>
          </p:cNvPr>
          <p:cNvSpPr txBox="1"/>
          <p:nvPr/>
        </p:nvSpPr>
        <p:spPr>
          <a:xfrm>
            <a:off x="713096" y="2156461"/>
            <a:ext cx="7691164" cy="923330"/>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8" name="Picture 7" descr="A purple and yellow logo&#10;&#10;Description automatically generated">
            <a:extLst>
              <a:ext uri="{FF2B5EF4-FFF2-40B4-BE49-F238E27FC236}">
                <a16:creationId xmlns:a16="http://schemas.microsoft.com/office/drawing/2014/main" id="{B3E01024-D2BD-04A4-BCE1-FACD06086EE9}"/>
              </a:ext>
            </a:extLst>
          </p:cNvPr>
          <p:cNvPicPr>
            <a:picLocks noChangeAspect="1"/>
          </p:cNvPicPr>
          <p:nvPr/>
        </p:nvPicPr>
        <p:blipFill>
          <a:blip r:embed="rId2"/>
          <a:stretch>
            <a:fillRect/>
          </a:stretch>
        </p:blipFill>
        <p:spPr>
          <a:xfrm>
            <a:off x="7284028" y="5320455"/>
            <a:ext cx="1756064" cy="853642"/>
          </a:xfrm>
          <a:prstGeom prst="rect">
            <a:avLst/>
          </a:prstGeom>
        </p:spPr>
      </p:pic>
      <p:sp>
        <p:nvSpPr>
          <p:cNvPr id="10" name="TextBox 9">
            <a:extLst>
              <a:ext uri="{FF2B5EF4-FFF2-40B4-BE49-F238E27FC236}">
                <a16:creationId xmlns:a16="http://schemas.microsoft.com/office/drawing/2014/main" id="{54991F5E-E29D-B224-200D-FA521A9A9C27}"/>
              </a:ext>
            </a:extLst>
          </p:cNvPr>
          <p:cNvSpPr txBox="1"/>
          <p:nvPr/>
        </p:nvSpPr>
        <p:spPr>
          <a:xfrm>
            <a:off x="739739" y="1617852"/>
            <a:ext cx="7999015" cy="4524315"/>
          </a:xfrm>
          <a:prstGeom prst="rect">
            <a:avLst/>
          </a:prstGeom>
          <a:noFill/>
        </p:spPr>
        <p:txBody>
          <a:bodyPr wrap="square">
            <a:spAutoFit/>
          </a:bodyPr>
          <a:lstStyle/>
          <a:p>
            <a:pPr marL="0" marR="0"/>
            <a:r>
              <a:rPr lang="en-US" sz="2800" b="1" kern="100" dirty="0">
                <a:effectLst/>
                <a:latin typeface="Garamond" panose="02020404030301010803" pitchFamily="18" charset="0"/>
                <a:ea typeface="Aptos" panose="020B0004020202020204" pitchFamily="34" charset="0"/>
                <a:cs typeface="Times New Roman" panose="02020603050405020304" pitchFamily="18" charset="0"/>
              </a:rPr>
              <a:t>Reimagining Assignments/Projects</a:t>
            </a:r>
            <a:endParaRPr lang="en-US" sz="2800" kern="100" dirty="0">
              <a:effectLst/>
              <a:latin typeface="Garamond" panose="02020404030301010803" pitchFamily="18" charset="0"/>
              <a:ea typeface="Aptos" panose="020B0004020202020204" pitchFamily="34" charset="0"/>
              <a:cs typeface="Times New Roman" panose="02020603050405020304" pitchFamily="18" charset="0"/>
            </a:endParaRPr>
          </a:p>
          <a:p>
            <a:pPr marL="457200" marR="0"/>
            <a:r>
              <a:rPr lang="en-US" sz="2800" kern="100" dirty="0">
                <a:effectLst/>
                <a:latin typeface="Garamond" panose="02020404030301010803" pitchFamily="18" charset="0"/>
                <a:ea typeface="Aptos" panose="020B0004020202020204" pitchFamily="34" charset="0"/>
                <a:cs typeface="Times New Roman" panose="02020603050405020304" pitchFamily="18" charset="0"/>
              </a:rPr>
              <a:t>Could this assignment be broken into smaller decision points?</a:t>
            </a:r>
          </a:p>
          <a:p>
            <a:pPr marL="457200" marR="0"/>
            <a:r>
              <a:rPr lang="en-US" sz="2800" kern="100" dirty="0">
                <a:effectLst/>
                <a:latin typeface="Garamond" panose="02020404030301010803" pitchFamily="18" charset="0"/>
                <a:ea typeface="Aptos" panose="020B0004020202020204" pitchFamily="34" charset="0"/>
                <a:cs typeface="Times New Roman" panose="02020603050405020304" pitchFamily="18" charset="0"/>
              </a:rPr>
              <a:t>Where could you add opportunities for structured experimentation?</a:t>
            </a:r>
          </a:p>
          <a:p>
            <a:pPr marL="457200" marR="0"/>
            <a:r>
              <a:rPr lang="en-US" sz="2800" kern="100" dirty="0">
                <a:effectLst/>
                <a:latin typeface="Garamond" panose="02020404030301010803" pitchFamily="18" charset="0"/>
                <a:ea typeface="Aptos" panose="020B0004020202020204" pitchFamily="34" charset="0"/>
                <a:cs typeface="Times New Roman" panose="02020603050405020304" pitchFamily="18" charset="0"/>
              </a:rPr>
              <a:t>What if the final product was not the main focus?</a:t>
            </a:r>
          </a:p>
          <a:p>
            <a:pPr marL="457200" marR="0"/>
            <a:r>
              <a:rPr lang="en-US" sz="2800" kern="100" dirty="0">
                <a:effectLst/>
                <a:latin typeface="Garamond" panose="02020404030301010803" pitchFamily="18" charset="0"/>
                <a:ea typeface="Aptos" panose="020B0004020202020204" pitchFamily="34" charset="0"/>
                <a:cs typeface="Times New Roman" panose="02020603050405020304" pitchFamily="18" charset="0"/>
              </a:rPr>
              <a:t>How might AI tools change your role in the writing process?</a:t>
            </a:r>
          </a:p>
          <a:p>
            <a:pPr marL="0" marR="0"/>
            <a:endParaRPr lang="en-US" sz="32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endParaRPr lang="en-US" sz="3200" kern="100" dirty="0">
              <a:effectLst/>
              <a:latin typeface="Garamond" panose="020204040303010108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41822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EFE9-D17A-4E66-DE26-AF8987F0C1D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5583FAF-BB05-122B-C39D-DC3CD46BAD3D}"/>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9C0CF17E-9D6C-5CE6-35A9-34E6F9568334}"/>
              </a:ext>
            </a:extLst>
          </p:cNvPr>
          <p:cNvSpPr txBox="1"/>
          <p:nvPr/>
        </p:nvSpPr>
        <p:spPr>
          <a:xfrm>
            <a:off x="713096" y="463690"/>
            <a:ext cx="2459328" cy="1446550"/>
          </a:xfrm>
          <a:prstGeom prst="rect">
            <a:avLst/>
          </a:prstGeom>
          <a:noFill/>
        </p:spPr>
        <p:txBody>
          <a:bodyPr wrap="none" rtlCol="0">
            <a:spAutoFit/>
          </a:bodyPr>
          <a:lstStyle/>
          <a:p>
            <a:r>
              <a:rPr lang="en-US" sz="3200" b="1" kern="100" dirty="0">
                <a:latin typeface="Avenir Next LT Pro Demi" panose="020B0504020202020204" pitchFamily="34" charset="77"/>
                <a:ea typeface="Aptos" panose="020B0004020202020204" pitchFamily="34" charset="0"/>
                <a:cs typeface="Times New Roman" panose="02020603050405020304" pitchFamily="18" charset="0"/>
              </a:rPr>
              <a:t>Resources</a:t>
            </a:r>
          </a:p>
          <a:p>
            <a:endParaRPr lang="en-US" sz="3200" b="1" kern="100" dirty="0">
              <a:effectLst/>
              <a:latin typeface="Avenir Next LT Pro Demi" panose="020B0504020202020204" pitchFamily="34" charset="77"/>
              <a:ea typeface="Aptos" panose="020B0004020202020204" pitchFamily="34" charset="0"/>
              <a:cs typeface="Times New Roman" panose="02020603050405020304" pitchFamily="18" charset="0"/>
            </a:endParaRPr>
          </a:p>
          <a:p>
            <a:r>
              <a:rPr lang="en-US" sz="2400" b="1" kern="100" dirty="0">
                <a:latin typeface="Avenir Next LT Pro Demi" panose="020B0504020202020204" pitchFamily="34" charset="77"/>
                <a:ea typeface="Aptos" panose="020B0004020202020204" pitchFamily="34" charset="0"/>
                <a:cs typeface="Times New Roman" panose="02020603050405020304" pitchFamily="18" charset="0"/>
                <a:hlinkClick r:id="rId2"/>
              </a:rPr>
              <a:t>Link to Handout</a:t>
            </a:r>
            <a:endParaRPr lang="en-US" sz="2400" b="1" kern="100" dirty="0">
              <a:effectLst/>
              <a:latin typeface="Avenir Next LT Pro Demi" panose="020B0504020202020204" pitchFamily="34" charset="77"/>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C0AD109-5CB7-8295-1CD6-FA1BCCF52110}"/>
              </a:ext>
            </a:extLst>
          </p:cNvPr>
          <p:cNvSpPr txBox="1"/>
          <p:nvPr/>
        </p:nvSpPr>
        <p:spPr>
          <a:xfrm>
            <a:off x="713096" y="2156461"/>
            <a:ext cx="7691164" cy="923330"/>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purple and yellow logo&#10;&#10;Description automatically generated">
            <a:extLst>
              <a:ext uri="{FF2B5EF4-FFF2-40B4-BE49-F238E27FC236}">
                <a16:creationId xmlns:a16="http://schemas.microsoft.com/office/drawing/2014/main" id="{5545946E-1D4C-E1C1-8C77-230858041E89}"/>
              </a:ext>
            </a:extLst>
          </p:cNvPr>
          <p:cNvPicPr>
            <a:picLocks noChangeAspect="1"/>
          </p:cNvPicPr>
          <p:nvPr/>
        </p:nvPicPr>
        <p:blipFill>
          <a:blip r:embed="rId3"/>
          <a:stretch>
            <a:fillRect/>
          </a:stretch>
        </p:blipFill>
        <p:spPr>
          <a:xfrm>
            <a:off x="7284028" y="5320455"/>
            <a:ext cx="1756064" cy="853642"/>
          </a:xfrm>
          <a:prstGeom prst="rect">
            <a:avLst/>
          </a:prstGeom>
        </p:spPr>
      </p:pic>
    </p:spTree>
    <p:extLst>
      <p:ext uri="{BB962C8B-B14F-4D97-AF65-F5344CB8AC3E}">
        <p14:creationId xmlns:p14="http://schemas.microsoft.com/office/powerpoint/2010/main" val="2425466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a:t>
            </a:r>
          </a:p>
        </p:txBody>
      </p:sp>
      <p:pic>
        <p:nvPicPr>
          <p:cNvPr id="7" name="Picture 6">
            <a:extLst>
              <a:ext uri="{FF2B5EF4-FFF2-40B4-BE49-F238E27FC236}">
                <a16:creationId xmlns:a16="http://schemas.microsoft.com/office/drawing/2014/main" id="{3D1FEC48-10A3-1FFC-614B-1E32FC8B10A6}"/>
              </a:ext>
            </a:extLst>
          </p:cNvPr>
          <p:cNvPicPr>
            <a:picLocks noChangeAspect="1"/>
          </p:cNvPicPr>
          <p:nvPr/>
        </p:nvPicPr>
        <p:blipFill>
          <a:blip r:embed="rId2"/>
          <a:stretch>
            <a:fillRect/>
          </a:stretch>
        </p:blipFill>
        <p:spPr>
          <a:xfrm>
            <a:off x="7286399" y="6075501"/>
            <a:ext cx="1476074" cy="540393"/>
          </a:xfrm>
          <a:prstGeom prst="rect">
            <a:avLst/>
          </a:prstGeom>
        </p:spPr>
      </p:pic>
      <p:cxnSp>
        <p:nvCxnSpPr>
          <p:cNvPr id="8" name="Straight Connector 7">
            <a:extLst>
              <a:ext uri="{FF2B5EF4-FFF2-40B4-BE49-F238E27FC236}">
                <a16:creationId xmlns:a16="http://schemas.microsoft.com/office/drawing/2014/main" id="{576665BB-7150-CF76-9E50-C3ED0DC36A0A}"/>
              </a:ext>
            </a:extLst>
          </p:cNvPr>
          <p:cNvCxnSpPr>
            <a:cxnSpLocks/>
          </p:cNvCxnSpPr>
          <p:nvPr/>
        </p:nvCxnSpPr>
        <p:spPr>
          <a:xfrm>
            <a:off x="0" y="6540878"/>
            <a:ext cx="6967900" cy="3"/>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pic>
        <p:nvPicPr>
          <p:cNvPr id="6" name="Picture 5" descr="A cartoon character writing on a piece of paper&#10;&#10;Description automatically generated">
            <a:extLst>
              <a:ext uri="{FF2B5EF4-FFF2-40B4-BE49-F238E27FC236}">
                <a16:creationId xmlns:a16="http://schemas.microsoft.com/office/drawing/2014/main" id="{B5FEF8B1-0C4B-A740-E7DB-BE06CAFD9BB4}"/>
              </a:ext>
            </a:extLst>
          </p:cNvPr>
          <p:cNvPicPr>
            <a:picLocks noChangeAspect="1"/>
          </p:cNvPicPr>
          <p:nvPr/>
        </p:nvPicPr>
        <p:blipFill>
          <a:blip r:embed="rId3"/>
          <a:stretch>
            <a:fillRect/>
          </a:stretch>
        </p:blipFill>
        <p:spPr>
          <a:xfrm>
            <a:off x="1491779" y="871004"/>
            <a:ext cx="5794620" cy="3868116"/>
          </a:xfrm>
          <a:prstGeom prst="rect">
            <a:avLst/>
          </a:prstGeom>
        </p:spPr>
      </p:pic>
    </p:spTree>
    <p:extLst>
      <p:ext uri="{BB962C8B-B14F-4D97-AF65-F5344CB8AC3E}">
        <p14:creationId xmlns:p14="http://schemas.microsoft.com/office/powerpoint/2010/main" val="1331927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F7FD57C5-E63A-A24E-902C-902C366BBB6B}"/>
              </a:ext>
            </a:extLst>
          </p:cNvPr>
          <p:cNvSpPr txBox="1"/>
          <p:nvPr/>
        </p:nvSpPr>
        <p:spPr>
          <a:xfrm>
            <a:off x="713096" y="463690"/>
            <a:ext cx="2071401" cy="707886"/>
          </a:xfrm>
          <a:prstGeom prst="rect">
            <a:avLst/>
          </a:prstGeom>
          <a:noFill/>
        </p:spPr>
        <p:txBody>
          <a:bodyPr wrap="none" rtlCol="0">
            <a:spAutoFit/>
          </a:bodyPr>
          <a:lstStyle/>
          <a:p>
            <a:r>
              <a:rPr lang="en-US" sz="4000" b="1" dirty="0">
                <a:latin typeface="Avenir Next LT Pro Demi" panose="020B0504020202020204" pitchFamily="34" charset="77"/>
              </a:rPr>
              <a:t>Agenda</a:t>
            </a:r>
          </a:p>
        </p:txBody>
      </p:sp>
      <p:sp>
        <p:nvSpPr>
          <p:cNvPr id="3" name="TextBox 2">
            <a:extLst>
              <a:ext uri="{FF2B5EF4-FFF2-40B4-BE49-F238E27FC236}">
                <a16:creationId xmlns:a16="http://schemas.microsoft.com/office/drawing/2014/main" id="{C0987F9D-FA92-2DD6-010D-E4393311A7AF}"/>
              </a:ext>
            </a:extLst>
          </p:cNvPr>
          <p:cNvSpPr txBox="1"/>
          <p:nvPr/>
        </p:nvSpPr>
        <p:spPr>
          <a:xfrm>
            <a:off x="713097" y="1337621"/>
            <a:ext cx="7691164" cy="4370427"/>
          </a:xfrm>
          <a:prstGeom prst="rect">
            <a:avLst/>
          </a:prstGeom>
          <a:noFill/>
        </p:spPr>
        <p:txBody>
          <a:bodyPr wrap="square" rtlCol="0">
            <a:spAutoFit/>
          </a:bodyPr>
          <a:lstStyle/>
          <a:p>
            <a:r>
              <a:rPr lang="en-US" sz="3200" dirty="0">
                <a:latin typeface="Garamond" panose="02020404030301010803" pitchFamily="18" charset="0"/>
              </a:rPr>
              <a:t>Introductions </a:t>
            </a:r>
            <a:br>
              <a:rPr lang="en-US" sz="3200" dirty="0">
                <a:latin typeface="Garamond" panose="02020404030301010803" pitchFamily="18" charset="0"/>
              </a:rPr>
            </a:br>
            <a:r>
              <a:rPr lang="en-US" sz="3200" dirty="0">
                <a:latin typeface="Garamond" panose="02020404030301010803" pitchFamily="18" charset="0"/>
              </a:rPr>
              <a:t>Workshop Goals</a:t>
            </a:r>
          </a:p>
          <a:p>
            <a:r>
              <a:rPr lang="en-US" sz="3200" dirty="0">
                <a:latin typeface="Garamond" panose="02020404030301010803" pitchFamily="18" charset="0"/>
              </a:rPr>
              <a:t>Part 1: </a:t>
            </a:r>
            <a:r>
              <a:rPr lang="en-US" sz="3200" dirty="0">
                <a:effectLst/>
                <a:latin typeface="Garamond" panose="02020404030301010803" pitchFamily="18" charset="0"/>
                <a:ea typeface="Aptos" panose="020B0004020202020204" pitchFamily="34" charset="0"/>
                <a:cs typeface="Times New Roman" panose="02020603050405020304" pitchFamily="18" charset="0"/>
              </a:rPr>
              <a:t>Writing &amp; Learning Landscape </a:t>
            </a:r>
            <a:br>
              <a:rPr lang="en-US" sz="3200" dirty="0">
                <a:effectLst/>
                <a:latin typeface="Garamond" panose="02020404030301010803" pitchFamily="18" charset="0"/>
                <a:ea typeface="Aptos" panose="020B0004020202020204" pitchFamily="34" charset="0"/>
                <a:cs typeface="Times New Roman" panose="02020603050405020304" pitchFamily="18" charset="0"/>
              </a:rPr>
            </a:br>
            <a:r>
              <a:rPr lang="en-US" sz="3200" dirty="0">
                <a:effectLst/>
                <a:latin typeface="Garamond" panose="02020404030301010803" pitchFamily="18" charset="0"/>
                <a:ea typeface="Aptos" panose="020B0004020202020204" pitchFamily="34" charset="0"/>
                <a:cs typeface="Times New Roman" panose="02020603050405020304" pitchFamily="18" charset="0"/>
              </a:rPr>
              <a:t>and Generative AI Technologies</a:t>
            </a:r>
            <a:r>
              <a:rPr lang="en-US" sz="3200" dirty="0">
                <a:effectLst/>
                <a:latin typeface="Garamond" panose="02020404030301010803" pitchFamily="18" charset="0"/>
              </a:rPr>
              <a:t> (GAI)</a:t>
            </a:r>
          </a:p>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Part 2: GAI Tool Demonstrations</a:t>
            </a:r>
          </a:p>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Part 3: Writing Assignment Considerations</a:t>
            </a:r>
            <a:br>
              <a:rPr lang="en-US" sz="3200" kern="100" dirty="0">
                <a:effectLst/>
                <a:latin typeface="Garamond" panose="02020404030301010803" pitchFamily="18" charset="0"/>
                <a:ea typeface="Aptos" panose="020B0004020202020204" pitchFamily="34" charset="0"/>
                <a:cs typeface="Times New Roman" panose="02020603050405020304" pitchFamily="18" charset="0"/>
              </a:rPr>
            </a:br>
            <a:r>
              <a:rPr lang="en-US" sz="3200" kern="100" dirty="0">
                <a:effectLst/>
                <a:latin typeface="Garamond" panose="02020404030301010803" pitchFamily="18" charset="0"/>
                <a:ea typeface="Aptos" panose="020B0004020202020204" pitchFamily="34" charset="0"/>
                <a:cs typeface="Times New Roman" panose="02020603050405020304" pitchFamily="18" charset="0"/>
              </a:rPr>
              <a:t>Part 4: Discussion and Q &amp; A</a:t>
            </a:r>
          </a:p>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8A480-D7C1-4691-5500-72917B934BE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867E117-BB69-C98F-E8DE-204D6F6C0434}"/>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DBC01C91-E96B-DC66-10D9-4BF10E3893DB}"/>
              </a:ext>
            </a:extLst>
          </p:cNvPr>
          <p:cNvSpPr txBox="1"/>
          <p:nvPr/>
        </p:nvSpPr>
        <p:spPr>
          <a:xfrm>
            <a:off x="713096" y="463690"/>
            <a:ext cx="2682914" cy="584775"/>
          </a:xfrm>
          <a:prstGeom prst="rect">
            <a:avLst/>
          </a:prstGeom>
          <a:noFill/>
        </p:spPr>
        <p:txBody>
          <a:bodyPr wrap="none" rtlCol="0">
            <a:spAutoFit/>
          </a:bodyPr>
          <a:lstStyle/>
          <a:p>
            <a:r>
              <a:rPr lang="en-US" sz="3200" b="1" dirty="0">
                <a:latin typeface="Avenir Next LT Pro Demi" panose="020B0504020202020204" pitchFamily="34" charset="77"/>
              </a:rPr>
              <a:t>Introductions</a:t>
            </a:r>
            <a:endParaRPr lang="en-US" sz="3200" b="1" dirty="0">
              <a:effectLst/>
              <a:latin typeface="Avenir Next LT Pro Demi" panose="020B0504020202020204" pitchFamily="34" charset="77"/>
            </a:endParaRPr>
          </a:p>
        </p:txBody>
      </p:sp>
      <p:sp>
        <p:nvSpPr>
          <p:cNvPr id="3" name="TextBox 2">
            <a:extLst>
              <a:ext uri="{FF2B5EF4-FFF2-40B4-BE49-F238E27FC236}">
                <a16:creationId xmlns:a16="http://schemas.microsoft.com/office/drawing/2014/main" id="{10377517-B788-2DCF-49A1-B22DE2654021}"/>
              </a:ext>
            </a:extLst>
          </p:cNvPr>
          <p:cNvSpPr txBox="1"/>
          <p:nvPr/>
        </p:nvSpPr>
        <p:spPr>
          <a:xfrm>
            <a:off x="726418" y="1090862"/>
            <a:ext cx="7691164" cy="4062651"/>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Who Am I?</a:t>
            </a:r>
          </a:p>
          <a:p>
            <a:pPr marL="0" marR="0"/>
            <a:endParaRPr lang="en-US" sz="2400" b="1" kern="100" dirty="0">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b="1" kern="100" dirty="0">
                <a:effectLst/>
                <a:latin typeface="Garamond" panose="02020404030301010803" pitchFamily="18" charset="0"/>
                <a:ea typeface="Aptos" panose="020B0004020202020204" pitchFamily="34" charset="0"/>
                <a:cs typeface="Times New Roman" panose="02020603050405020304" pitchFamily="18" charset="0"/>
              </a:rPr>
              <a:t>Who </a:t>
            </a:r>
            <a:r>
              <a:rPr lang="en-US" sz="2400" b="1" kern="100" dirty="0">
                <a:latin typeface="Garamond" panose="02020404030301010803" pitchFamily="18" charset="0"/>
                <a:ea typeface="Aptos" panose="020B0004020202020204" pitchFamily="34" charset="0"/>
                <a:cs typeface="Times New Roman" panose="02020603050405020304" pitchFamily="18" charset="0"/>
              </a:rPr>
              <a:t>Are You?</a:t>
            </a:r>
          </a:p>
          <a:p>
            <a:pPr marL="0" marR="0"/>
            <a:endParaRPr lang="en-US" sz="2400" b="1"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400" dirty="0">
                <a:effectLst/>
                <a:latin typeface="Garamond" panose="02020404030301010803" pitchFamily="18" charset="0"/>
                <a:ea typeface="Aptos" panose="020B0004020202020204" pitchFamily="34" charset="0"/>
                <a:cs typeface="Times New Roman" panose="02020603050405020304" pitchFamily="18" charset="0"/>
              </a:rPr>
              <a:t>What are your current experiences with AI in the classroom?</a:t>
            </a:r>
            <a:br>
              <a:rPr lang="en-US" sz="2400" dirty="0">
                <a:effectLst/>
                <a:latin typeface="Garamond" panose="02020404030301010803" pitchFamily="18" charset="0"/>
                <a:ea typeface="Aptos" panose="020B0004020202020204" pitchFamily="34" charset="0"/>
                <a:cs typeface="Times New Roman" panose="02020603050405020304" pitchFamily="18" charset="0"/>
              </a:rPr>
            </a:br>
            <a:br>
              <a:rPr lang="en-US" sz="2400" dirty="0">
                <a:effectLst/>
                <a:latin typeface="Garamond" panose="02020404030301010803" pitchFamily="18" charset="0"/>
                <a:ea typeface="Aptos" panose="020B0004020202020204" pitchFamily="34" charset="0"/>
                <a:cs typeface="Times New Roman" panose="02020603050405020304" pitchFamily="18" charset="0"/>
              </a:rPr>
            </a:br>
            <a:r>
              <a:rPr lang="en-US" sz="2400" dirty="0">
                <a:latin typeface="Garamond" panose="02020404030301010803" pitchFamily="18" charset="0"/>
              </a:rPr>
              <a:t>What is your biggest concern about AI in writing instruction?</a:t>
            </a:r>
          </a:p>
          <a:p>
            <a:pPr marL="0" marR="0"/>
            <a:endParaRPr lang="en-US" sz="2400" dirty="0">
              <a:latin typeface="Garamond" panose="02020404030301010803" pitchFamily="18" charset="0"/>
            </a:endParaRPr>
          </a:p>
          <a:p>
            <a:pPr marL="0" marR="0"/>
            <a:r>
              <a:rPr lang="en-US" sz="2400" b="1" dirty="0">
                <a:latin typeface="Garamond" panose="02020404030301010803" pitchFamily="18" charset="0"/>
              </a:rPr>
              <a:t>What this workshop isn’t?</a:t>
            </a:r>
          </a:p>
          <a:p>
            <a:pPr marL="0" marR="0"/>
            <a:r>
              <a:rPr lang="en-US" sz="2400" dirty="0">
                <a:latin typeface="Garamond" panose="02020404030301010803" pitchFamily="18" charset="0"/>
              </a:rPr>
              <a:t>	</a:t>
            </a:r>
            <a:endParaRPr lang="en-US" sz="2400" dirty="0"/>
          </a:p>
        </p:txBody>
      </p:sp>
    </p:spTree>
    <p:extLst>
      <p:ext uri="{BB962C8B-B14F-4D97-AF65-F5344CB8AC3E}">
        <p14:creationId xmlns:p14="http://schemas.microsoft.com/office/powerpoint/2010/main" val="413916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F9F3-9602-825C-F6F0-BFDD3FF54F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62568A9-7EC9-7426-FE41-635FD0FE27B4}"/>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630A5555-C7DF-61A8-22FD-C135E889AA93}"/>
              </a:ext>
            </a:extLst>
          </p:cNvPr>
          <p:cNvSpPr txBox="1"/>
          <p:nvPr/>
        </p:nvSpPr>
        <p:spPr>
          <a:xfrm>
            <a:off x="713096" y="463690"/>
            <a:ext cx="7495722" cy="1569660"/>
          </a:xfrm>
          <a:prstGeom prst="rect">
            <a:avLst/>
          </a:prstGeom>
          <a:noFill/>
        </p:spPr>
        <p:txBody>
          <a:bodyPr wrap="square" rtlCol="0">
            <a:spAutoFit/>
          </a:bodyPr>
          <a:lstStyle/>
          <a:p>
            <a: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t>What are your current experiences with AI in the classroom?</a:t>
            </a:r>
            <a:b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br>
            <a:endParaRPr lang="en-US" sz="3200" b="1" dirty="0">
              <a:effectLst/>
              <a:latin typeface="Avenir Next LT Pro Demi" panose="020B0504020202020204" pitchFamily="34" charset="77"/>
            </a:endParaRPr>
          </a:p>
        </p:txBody>
      </p:sp>
      <p:sp>
        <p:nvSpPr>
          <p:cNvPr id="3" name="TextBox 2">
            <a:extLst>
              <a:ext uri="{FF2B5EF4-FFF2-40B4-BE49-F238E27FC236}">
                <a16:creationId xmlns:a16="http://schemas.microsoft.com/office/drawing/2014/main" id="{C1AEB16D-4BA8-695E-6880-96BB154F9000}"/>
              </a:ext>
            </a:extLst>
          </p:cNvPr>
          <p:cNvSpPr txBox="1"/>
          <p:nvPr/>
        </p:nvSpPr>
        <p:spPr>
          <a:xfrm>
            <a:off x="726418" y="1662362"/>
            <a:ext cx="7691164" cy="3323987"/>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400" dirty="0">
                <a:effectLst/>
                <a:latin typeface="Garamond" panose="02020404030301010803" pitchFamily="18" charset="0"/>
              </a:rPr>
              <a:t>I haven't incorporated AI into my teaching yet</a:t>
            </a:r>
            <a:br>
              <a:rPr lang="en-US" sz="2400" dirty="0">
                <a:effectLst/>
                <a:latin typeface="Garamond" panose="02020404030301010803" pitchFamily="18" charset="0"/>
              </a:rPr>
            </a:br>
            <a:r>
              <a:rPr lang="en-US" sz="2400" dirty="0">
                <a:effectLst/>
                <a:latin typeface="Garamond" panose="02020404030301010803" pitchFamily="18" charset="0"/>
              </a:rPr>
              <a:t>I've revised my assignments to account for AI use </a:t>
            </a:r>
            <a:br>
              <a:rPr lang="en-US" sz="2400" dirty="0">
                <a:effectLst/>
                <a:latin typeface="Garamond" panose="02020404030301010803" pitchFamily="18" charset="0"/>
              </a:rPr>
            </a:br>
            <a:r>
              <a:rPr lang="en-US" sz="2400" dirty="0">
                <a:effectLst/>
                <a:latin typeface="Garamond" panose="02020404030301010803" pitchFamily="18" charset="0"/>
              </a:rPr>
              <a:t>I explicitly allow students to use specific AI tools </a:t>
            </a:r>
            <a:br>
              <a:rPr lang="en-US" sz="2400" dirty="0">
                <a:effectLst/>
                <a:latin typeface="Garamond" panose="02020404030301010803" pitchFamily="18" charset="0"/>
              </a:rPr>
            </a:br>
            <a:r>
              <a:rPr lang="en-US" sz="2400" dirty="0">
                <a:effectLst/>
                <a:latin typeface="Garamond" panose="02020404030301010803" pitchFamily="18" charset="0"/>
              </a:rPr>
              <a:t>I demonstrate AI tools in class </a:t>
            </a:r>
            <a:br>
              <a:rPr lang="en-US" sz="2400" dirty="0">
                <a:effectLst/>
                <a:latin typeface="Garamond" panose="02020404030301010803" pitchFamily="18" charset="0"/>
              </a:rPr>
            </a:br>
            <a:r>
              <a:rPr lang="en-US" sz="2400" dirty="0">
                <a:effectLst/>
                <a:latin typeface="Garamond" panose="02020404030301010803" pitchFamily="18" charset="0"/>
              </a:rPr>
              <a:t>I'm actively teaching AI literacy </a:t>
            </a:r>
            <a:br>
              <a:rPr lang="en-US" sz="2400" dirty="0">
                <a:effectLst/>
                <a:latin typeface="Garamond" panose="02020404030301010803" pitchFamily="18" charset="0"/>
              </a:rPr>
            </a:br>
            <a:r>
              <a:rPr lang="en-US" sz="2400" dirty="0">
                <a:effectLst/>
                <a:latin typeface="Garamond" panose="02020404030301010803" pitchFamily="18" charset="0"/>
              </a:rPr>
              <a:t>I've created an AI policy for my courses </a:t>
            </a:r>
            <a:br>
              <a:rPr lang="en-US" sz="2400" dirty="0">
                <a:effectLst/>
                <a:latin typeface="Garamond" panose="02020404030301010803" pitchFamily="18" charset="0"/>
              </a:rPr>
            </a:br>
            <a:r>
              <a:rPr lang="en-US" sz="2400" dirty="0">
                <a:effectLst/>
                <a:latin typeface="Garamond" panose="02020404030301010803" pitchFamily="18" charset="0"/>
              </a:rPr>
              <a:t>I'm exploring AI but haven't implemented anything yet</a:t>
            </a:r>
          </a:p>
          <a:p>
            <a:pPr marL="0" marR="0"/>
            <a:r>
              <a:rPr lang="en-US" sz="2400" dirty="0">
                <a:latin typeface="Garamond" panose="02020404030301010803" pitchFamily="18" charset="0"/>
              </a:rPr>
              <a:t>	</a:t>
            </a:r>
            <a:endParaRPr lang="en-US" sz="2400" dirty="0"/>
          </a:p>
        </p:txBody>
      </p:sp>
    </p:spTree>
    <p:extLst>
      <p:ext uri="{BB962C8B-B14F-4D97-AF65-F5344CB8AC3E}">
        <p14:creationId xmlns:p14="http://schemas.microsoft.com/office/powerpoint/2010/main" val="424693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DD2B8-CAAF-4BD9-EDF9-7E0A0298348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BCFEB3F-FAB7-7AEB-B01E-E2A232DDAB68}"/>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F3527B53-3D21-C362-F783-204CE5BB3017}"/>
              </a:ext>
            </a:extLst>
          </p:cNvPr>
          <p:cNvSpPr txBox="1"/>
          <p:nvPr/>
        </p:nvSpPr>
        <p:spPr>
          <a:xfrm>
            <a:off x="713096" y="463690"/>
            <a:ext cx="7287903" cy="1077218"/>
          </a:xfrm>
          <a:prstGeom prst="rect">
            <a:avLst/>
          </a:prstGeom>
          <a:noFill/>
        </p:spPr>
        <p:txBody>
          <a:bodyPr wrap="square" rtlCol="0">
            <a:spAutoFit/>
          </a:bodyPr>
          <a:lstStyle/>
          <a:p>
            <a:pPr marL="0" marR="0"/>
            <a:r>
              <a:rPr lang="en-US" sz="3200" b="1" dirty="0">
                <a:latin typeface="Avenir Next LT Pro Demi" panose="020B0504020202020204" pitchFamily="34" charset="77"/>
              </a:rPr>
              <a:t>What is your biggest concern about AI in writing instruction?</a:t>
            </a:r>
          </a:p>
        </p:txBody>
      </p:sp>
      <p:sp>
        <p:nvSpPr>
          <p:cNvPr id="3" name="TextBox 2">
            <a:extLst>
              <a:ext uri="{FF2B5EF4-FFF2-40B4-BE49-F238E27FC236}">
                <a16:creationId xmlns:a16="http://schemas.microsoft.com/office/drawing/2014/main" id="{637507B6-80F4-7F57-405E-99352A9D0723}"/>
              </a:ext>
            </a:extLst>
          </p:cNvPr>
          <p:cNvSpPr txBox="1"/>
          <p:nvPr/>
        </p:nvSpPr>
        <p:spPr>
          <a:xfrm>
            <a:off x="739740" y="1397674"/>
            <a:ext cx="7691164" cy="2954655"/>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400" dirty="0">
                <a:effectLst/>
                <a:latin typeface="Garamond" panose="02020404030301010803" pitchFamily="18" charset="0"/>
              </a:rPr>
              <a:t>Student overreliance on AI </a:t>
            </a:r>
            <a:br>
              <a:rPr lang="en-US" sz="2400" dirty="0">
                <a:effectLst/>
                <a:latin typeface="Garamond" panose="02020404030301010803" pitchFamily="18" charset="0"/>
              </a:rPr>
            </a:br>
            <a:r>
              <a:rPr lang="en-US" sz="2400" dirty="0">
                <a:effectLst/>
                <a:latin typeface="Garamond" panose="02020404030301010803" pitchFamily="18" charset="0"/>
              </a:rPr>
              <a:t>Academic integrity issues </a:t>
            </a:r>
            <a:br>
              <a:rPr lang="en-US" sz="2400" dirty="0">
                <a:effectLst/>
                <a:latin typeface="Garamond" panose="02020404030301010803" pitchFamily="18" charset="0"/>
              </a:rPr>
            </a:br>
            <a:r>
              <a:rPr lang="en-US" sz="2400" dirty="0">
                <a:effectLst/>
                <a:latin typeface="Garamond" panose="02020404030301010803" pitchFamily="18" charset="0"/>
              </a:rPr>
              <a:t>Loss of writing skills </a:t>
            </a:r>
            <a:br>
              <a:rPr lang="en-US" sz="2400" dirty="0">
                <a:effectLst/>
                <a:latin typeface="Garamond" panose="02020404030301010803" pitchFamily="18" charset="0"/>
              </a:rPr>
            </a:br>
            <a:r>
              <a:rPr lang="en-US" sz="2400" dirty="0">
                <a:effectLst/>
                <a:latin typeface="Garamond" panose="02020404030301010803" pitchFamily="18" charset="0"/>
              </a:rPr>
              <a:t>Keeping up with rapid changes </a:t>
            </a:r>
            <a:br>
              <a:rPr lang="en-US" sz="2400" dirty="0">
                <a:effectLst/>
                <a:latin typeface="Garamond" panose="02020404030301010803" pitchFamily="18" charset="0"/>
              </a:rPr>
            </a:br>
            <a:r>
              <a:rPr lang="en-US" sz="2400" dirty="0">
                <a:effectLst/>
                <a:latin typeface="Garamond" panose="02020404030301010803" pitchFamily="18" charset="0"/>
              </a:rPr>
              <a:t>Assessment challenges </a:t>
            </a:r>
            <a:br>
              <a:rPr lang="en-US" sz="2400" dirty="0">
                <a:effectLst/>
                <a:latin typeface="Garamond" panose="02020404030301010803" pitchFamily="18" charset="0"/>
              </a:rPr>
            </a:br>
            <a:r>
              <a:rPr lang="en-US" sz="2400" dirty="0">
                <a:effectLst/>
                <a:latin typeface="Garamond" panose="02020404030301010803" pitchFamily="18" charset="0"/>
              </a:rPr>
              <a:t>Maintaining assignment effectiveness </a:t>
            </a:r>
            <a:br>
              <a:rPr lang="en-US" sz="2400" dirty="0">
                <a:effectLst/>
                <a:latin typeface="Garamond" panose="02020404030301010803" pitchFamily="18" charset="0"/>
              </a:rPr>
            </a:br>
            <a:r>
              <a:rPr lang="en-US" sz="2400" dirty="0">
                <a:effectLst/>
                <a:latin typeface="Garamond" panose="02020404030301010803" pitchFamily="18" charset="0"/>
              </a:rPr>
              <a:t>Understanding the technology </a:t>
            </a:r>
            <a:r>
              <a:rPr lang="en-US" sz="2400" dirty="0">
                <a:latin typeface="Garamond" panose="02020404030301010803" pitchFamily="18" charset="0"/>
              </a:rPr>
              <a:t>	</a:t>
            </a:r>
            <a:endParaRPr lang="en-US" sz="2400" dirty="0"/>
          </a:p>
        </p:txBody>
      </p:sp>
    </p:spTree>
    <p:extLst>
      <p:ext uri="{BB962C8B-B14F-4D97-AF65-F5344CB8AC3E}">
        <p14:creationId xmlns:p14="http://schemas.microsoft.com/office/powerpoint/2010/main" val="91628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C4BC2-429F-F3B9-AACF-406F1EC309E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4D0E661-B886-D497-E87D-7C61322B7B75}"/>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BFE9A8A3-7DC2-B8B5-D4A3-C77E01A43445}"/>
              </a:ext>
            </a:extLst>
          </p:cNvPr>
          <p:cNvSpPr txBox="1"/>
          <p:nvPr/>
        </p:nvSpPr>
        <p:spPr>
          <a:xfrm>
            <a:off x="713096" y="463690"/>
            <a:ext cx="7287903" cy="584775"/>
          </a:xfrm>
          <a:prstGeom prst="rect">
            <a:avLst/>
          </a:prstGeom>
          <a:noFill/>
        </p:spPr>
        <p:txBody>
          <a:bodyPr wrap="square" rtlCol="0">
            <a:spAutoFit/>
          </a:bodyPr>
          <a:lstStyle/>
          <a:p>
            <a:pPr marL="0" marR="0"/>
            <a:r>
              <a:rPr lang="en-US" sz="3200" b="1" dirty="0">
                <a:latin typeface="Avenir Next LT Pro Demi" panose="020B0504020202020204" pitchFamily="34" charset="77"/>
              </a:rPr>
              <a:t>What this workshop isn’t?</a:t>
            </a:r>
          </a:p>
        </p:txBody>
      </p:sp>
      <p:sp>
        <p:nvSpPr>
          <p:cNvPr id="3" name="TextBox 2">
            <a:extLst>
              <a:ext uri="{FF2B5EF4-FFF2-40B4-BE49-F238E27FC236}">
                <a16:creationId xmlns:a16="http://schemas.microsoft.com/office/drawing/2014/main" id="{7C7D0C76-74FC-5D7B-B17F-01DB93D678D6}"/>
              </a:ext>
            </a:extLst>
          </p:cNvPr>
          <p:cNvSpPr txBox="1"/>
          <p:nvPr/>
        </p:nvSpPr>
        <p:spPr>
          <a:xfrm>
            <a:off x="739740" y="1397674"/>
            <a:ext cx="7691164" cy="3323987"/>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400" dirty="0">
                <a:effectLst/>
                <a:latin typeface="Garamond" panose="02020404030301010803" pitchFamily="18" charset="0"/>
              </a:rPr>
              <a:t>AI technologies are tools that have material and potentially harmful consequences. </a:t>
            </a:r>
          </a:p>
          <a:p>
            <a:r>
              <a:rPr lang="en-US" sz="2400" dirty="0">
                <a:latin typeface="Garamond" panose="02020404030301010803" pitchFamily="18" charset="0"/>
              </a:rPr>
              <a:t>	Environmental Concerns</a:t>
            </a:r>
          </a:p>
          <a:p>
            <a:r>
              <a:rPr lang="en-US" sz="2400" dirty="0">
                <a:latin typeface="Garamond" panose="02020404030301010803" pitchFamily="18" charset="0"/>
              </a:rPr>
              <a:t>	Human Resources Concerns</a:t>
            </a:r>
          </a:p>
          <a:p>
            <a:r>
              <a:rPr lang="en-US" sz="2400" dirty="0">
                <a:latin typeface="Garamond" panose="02020404030301010803" pitchFamily="18" charset="0"/>
              </a:rPr>
              <a:t>	Copyright/Intellectual Property/Authorship</a:t>
            </a:r>
          </a:p>
          <a:p>
            <a:endParaRPr lang="en-US" sz="2400" dirty="0">
              <a:latin typeface="Garamond" panose="02020404030301010803" pitchFamily="18" charset="0"/>
            </a:endParaRPr>
          </a:p>
          <a:p>
            <a:r>
              <a:rPr lang="en-US" sz="2400" dirty="0">
                <a:latin typeface="Garamond" panose="02020404030301010803" pitchFamily="18" charset="0"/>
              </a:rPr>
              <a:t>Essential to Critical AI Literacy but not part of today’s workshop.</a:t>
            </a:r>
          </a:p>
        </p:txBody>
      </p:sp>
    </p:spTree>
    <p:extLst>
      <p:ext uri="{BB962C8B-B14F-4D97-AF65-F5344CB8AC3E}">
        <p14:creationId xmlns:p14="http://schemas.microsoft.com/office/powerpoint/2010/main" val="190714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A028F-4D4A-F783-C0CC-1E9F1204187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0CBA7FB-F142-D673-3198-CEB6D14FB174}"/>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7BCCF22E-C102-A48B-73A4-F1487A811D86}"/>
              </a:ext>
            </a:extLst>
          </p:cNvPr>
          <p:cNvSpPr txBox="1"/>
          <p:nvPr/>
        </p:nvSpPr>
        <p:spPr>
          <a:xfrm>
            <a:off x="713096" y="463690"/>
            <a:ext cx="3693832" cy="646331"/>
          </a:xfrm>
          <a:prstGeom prst="rect">
            <a:avLst/>
          </a:prstGeom>
          <a:noFill/>
        </p:spPr>
        <p:txBody>
          <a:bodyPr wrap="none" rtlCol="0">
            <a:spAutoFit/>
          </a:bodyPr>
          <a:lstStyle/>
          <a:p>
            <a:r>
              <a:rPr lang="en-US" sz="3600" b="1" dirty="0">
                <a:latin typeface="Avenir Next LT Pro Demi" panose="020B0504020202020204" pitchFamily="34" charset="77"/>
              </a:rPr>
              <a:t>Workshop Goals</a:t>
            </a:r>
          </a:p>
        </p:txBody>
      </p:sp>
      <p:sp>
        <p:nvSpPr>
          <p:cNvPr id="3" name="TextBox 2">
            <a:extLst>
              <a:ext uri="{FF2B5EF4-FFF2-40B4-BE49-F238E27FC236}">
                <a16:creationId xmlns:a16="http://schemas.microsoft.com/office/drawing/2014/main" id="{12CAF5B1-1749-BF74-BA16-652833F1A852}"/>
              </a:ext>
            </a:extLst>
          </p:cNvPr>
          <p:cNvSpPr txBox="1"/>
          <p:nvPr/>
        </p:nvSpPr>
        <p:spPr>
          <a:xfrm>
            <a:off x="713097" y="1316839"/>
            <a:ext cx="7069694" cy="5816977"/>
          </a:xfrm>
          <a:prstGeom prst="rect">
            <a:avLst/>
          </a:prstGeom>
          <a:noFill/>
        </p:spPr>
        <p:txBody>
          <a:bodyPr wrap="square" rtlCol="0">
            <a:spAutoFit/>
          </a:bodyPr>
          <a:lstStyle/>
          <a:p>
            <a:pPr marL="342900" marR="0" indent="-342900">
              <a:buFont typeface="Arial" panose="020B0604020202020204" pitchFamily="34" charset="0"/>
              <a:buChar char="•"/>
            </a:pPr>
            <a:r>
              <a:rPr lang="en-US" sz="2800" kern="100" dirty="0">
                <a:effectLst/>
                <a:latin typeface="Garamond" panose="02020404030301010803" pitchFamily="18" charset="0"/>
                <a:ea typeface="Aptos" panose="020B0004020202020204" pitchFamily="34" charset="0"/>
                <a:cs typeface="Times New Roman" panose="02020603050405020304" pitchFamily="18" charset="0"/>
              </a:rPr>
              <a:t>Discuss strategies to navigate this current technology landscape.</a:t>
            </a:r>
          </a:p>
          <a:p>
            <a:pPr marL="342900" marR="0" indent="-342900">
              <a:buFont typeface="Arial" panose="020B0604020202020204" pitchFamily="34" charset="0"/>
              <a:buChar char="•"/>
            </a:pPr>
            <a:r>
              <a:rPr lang="en-US" sz="2800" kern="100" dirty="0">
                <a:effectLst/>
                <a:latin typeface="Garamond" panose="02020404030301010803" pitchFamily="18" charset="0"/>
                <a:ea typeface="Aptos" panose="020B0004020202020204" pitchFamily="34" charset="0"/>
                <a:cs typeface="Times New Roman" panose="02020603050405020304" pitchFamily="18" charset="0"/>
              </a:rPr>
              <a:t>Encourage opportunities for teaching critical AI literacy. </a:t>
            </a:r>
          </a:p>
          <a:p>
            <a:pPr marL="342900" marR="0" indent="-342900">
              <a:buFont typeface="Arial" panose="020B0604020202020204" pitchFamily="34" charset="0"/>
              <a:buChar char="•"/>
            </a:pPr>
            <a:r>
              <a:rPr lang="en-US" sz="2800" kern="100" dirty="0">
                <a:effectLst/>
                <a:latin typeface="Garamond" panose="02020404030301010803" pitchFamily="18" charset="0"/>
                <a:ea typeface="Aptos" panose="020B0004020202020204" pitchFamily="34" charset="0"/>
                <a:cs typeface="Times New Roman" panose="02020603050405020304" pitchFamily="18" charset="0"/>
              </a:rPr>
              <a:t>Explore the intersection of generative AI technologies and writing instruction. </a:t>
            </a:r>
          </a:p>
          <a:p>
            <a:pPr marL="342900" marR="0" indent="-342900">
              <a:buFont typeface="Arial" panose="020B0604020202020204" pitchFamily="34" charset="0"/>
              <a:buChar char="•"/>
            </a:pPr>
            <a:r>
              <a:rPr lang="en-US" sz="2800" kern="100" dirty="0">
                <a:effectLst/>
                <a:latin typeface="Garamond" panose="02020404030301010803" pitchFamily="18" charset="0"/>
                <a:ea typeface="Aptos" panose="020B0004020202020204" pitchFamily="34" charset="0"/>
                <a:cs typeface="Times New Roman" panose="02020603050405020304" pitchFamily="18" charset="0"/>
              </a:rPr>
              <a:t>Understand how current AI tools can enhance (and impede) writing instruction. </a:t>
            </a:r>
          </a:p>
          <a:p>
            <a:pPr marL="342900" marR="0" indent="-342900">
              <a:buFont typeface="Arial" panose="020B0604020202020204" pitchFamily="34" charset="0"/>
              <a:buChar char="•"/>
            </a:pPr>
            <a:r>
              <a:rPr lang="en-US" sz="2800" kern="100" dirty="0">
                <a:effectLst/>
                <a:latin typeface="Garamond" panose="02020404030301010803" pitchFamily="18" charset="0"/>
                <a:ea typeface="Aptos" panose="020B0004020202020204" pitchFamily="34" charset="0"/>
                <a:cs typeface="Times New Roman" panose="02020603050405020304" pitchFamily="18" charset="0"/>
              </a:rPr>
              <a:t>Design writing assignments that incorporate AI literacy objectives and have students to critically engage with AI tools.</a:t>
            </a:r>
          </a:p>
          <a:p>
            <a:pPr marL="0" marR="0"/>
            <a:endParaRPr lang="en-US" sz="28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purple and yellow logo&#10;&#10;Description automatically generated">
            <a:extLst>
              <a:ext uri="{FF2B5EF4-FFF2-40B4-BE49-F238E27FC236}">
                <a16:creationId xmlns:a16="http://schemas.microsoft.com/office/drawing/2014/main" id="{4ACF4A1D-F10D-EF32-1EC3-B3ED6BB69221}"/>
              </a:ext>
            </a:extLst>
          </p:cNvPr>
          <p:cNvPicPr>
            <a:picLocks noChangeAspect="1"/>
          </p:cNvPicPr>
          <p:nvPr/>
        </p:nvPicPr>
        <p:blipFill>
          <a:blip r:embed="rId2"/>
          <a:stretch>
            <a:fillRect/>
          </a:stretch>
        </p:blipFill>
        <p:spPr>
          <a:xfrm>
            <a:off x="7284028" y="5320455"/>
            <a:ext cx="1756064" cy="853642"/>
          </a:xfrm>
          <a:prstGeom prst="rect">
            <a:avLst/>
          </a:prstGeom>
        </p:spPr>
      </p:pic>
    </p:spTree>
    <p:extLst>
      <p:ext uri="{BB962C8B-B14F-4D97-AF65-F5344CB8AC3E}">
        <p14:creationId xmlns:p14="http://schemas.microsoft.com/office/powerpoint/2010/main" val="2653052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7CE2-89F0-C010-5279-366458414A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6D007C9-9B3A-2999-1D00-AB7C132A3197}"/>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0C1FA0A8-A57A-E1AF-07E7-01C9FA037970}"/>
              </a:ext>
            </a:extLst>
          </p:cNvPr>
          <p:cNvSpPr txBox="1"/>
          <p:nvPr/>
        </p:nvSpPr>
        <p:spPr>
          <a:xfrm>
            <a:off x="713096" y="463690"/>
            <a:ext cx="7262886" cy="1077218"/>
          </a:xfrm>
          <a:prstGeom prst="rect">
            <a:avLst/>
          </a:prstGeom>
          <a:noFill/>
        </p:spPr>
        <p:txBody>
          <a:bodyPr wrap="none" rtlCol="0">
            <a:spAutoFit/>
          </a:bodyPr>
          <a:lstStyle/>
          <a:p>
            <a:r>
              <a:rPr lang="en-US" sz="3200" b="1" dirty="0">
                <a:latin typeface="Avenir Next LT Pro Demi" panose="020B0504020202020204" pitchFamily="34" charset="77"/>
              </a:rPr>
              <a:t>Part 1: </a:t>
            </a:r>
            <a: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t>Writing &amp; Learning Landscape </a:t>
            </a:r>
            <a:b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br>
            <a: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t>and Generative AI Technologies</a:t>
            </a:r>
            <a:r>
              <a:rPr lang="en-US" sz="3200" b="1" dirty="0">
                <a:effectLst/>
                <a:latin typeface="Avenir Next LT Pro Demi" panose="020B0504020202020204" pitchFamily="34" charset="77"/>
              </a:rPr>
              <a:t> (GAI)</a:t>
            </a:r>
          </a:p>
        </p:txBody>
      </p:sp>
      <p:sp>
        <p:nvSpPr>
          <p:cNvPr id="3" name="TextBox 2">
            <a:extLst>
              <a:ext uri="{FF2B5EF4-FFF2-40B4-BE49-F238E27FC236}">
                <a16:creationId xmlns:a16="http://schemas.microsoft.com/office/drawing/2014/main" id="{C5C5D721-260C-5A8A-A6FE-2179DBB879CF}"/>
              </a:ext>
            </a:extLst>
          </p:cNvPr>
          <p:cNvSpPr txBox="1"/>
          <p:nvPr/>
        </p:nvSpPr>
        <p:spPr>
          <a:xfrm>
            <a:off x="713096" y="2156461"/>
            <a:ext cx="7691164" cy="923330"/>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purple and yellow logo&#10;&#10;Description automatically generated">
            <a:extLst>
              <a:ext uri="{FF2B5EF4-FFF2-40B4-BE49-F238E27FC236}">
                <a16:creationId xmlns:a16="http://schemas.microsoft.com/office/drawing/2014/main" id="{9DE4963D-F4C1-90A3-C2AB-18D27F881A40}"/>
              </a:ext>
            </a:extLst>
          </p:cNvPr>
          <p:cNvPicPr>
            <a:picLocks noChangeAspect="1"/>
          </p:cNvPicPr>
          <p:nvPr/>
        </p:nvPicPr>
        <p:blipFill>
          <a:blip r:embed="rId3"/>
          <a:stretch>
            <a:fillRect/>
          </a:stretch>
        </p:blipFill>
        <p:spPr>
          <a:xfrm>
            <a:off x="7284028" y="5320455"/>
            <a:ext cx="1756064" cy="853642"/>
          </a:xfrm>
          <a:prstGeom prst="rect">
            <a:avLst/>
          </a:prstGeom>
        </p:spPr>
      </p:pic>
      <p:pic>
        <p:nvPicPr>
          <p:cNvPr id="8" name="Picture 7" descr="Image generated from napkin.ai which includes icons on a timeline representing the following writing technologies: Clay Tablets, Hieroglyphics, Papyrus, Printing Press, Fountain Pen, Typewriter, Word Processors, Internet and Email, Cloud-Based Writing Tools, Generative AI Technologies">
            <a:extLst>
              <a:ext uri="{FF2B5EF4-FFF2-40B4-BE49-F238E27FC236}">
                <a16:creationId xmlns:a16="http://schemas.microsoft.com/office/drawing/2014/main" id="{674448EF-124A-8955-2E70-99744EDFF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096" y="1944687"/>
            <a:ext cx="7422986" cy="3707528"/>
          </a:xfrm>
          <a:prstGeom prst="rect">
            <a:avLst/>
          </a:prstGeom>
        </p:spPr>
      </p:pic>
    </p:spTree>
    <p:extLst>
      <p:ext uri="{BB962C8B-B14F-4D97-AF65-F5344CB8AC3E}">
        <p14:creationId xmlns:p14="http://schemas.microsoft.com/office/powerpoint/2010/main" val="1386106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8745A-F18C-A2E1-2469-80FDE55DA8A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30BD186-196A-2AD8-86EE-2E8FDD454B8C}"/>
              </a:ext>
            </a:extLst>
          </p:cNvPr>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sp>
        <p:nvSpPr>
          <p:cNvPr id="2" name="TextBox 1">
            <a:extLst>
              <a:ext uri="{FF2B5EF4-FFF2-40B4-BE49-F238E27FC236}">
                <a16:creationId xmlns:a16="http://schemas.microsoft.com/office/drawing/2014/main" id="{598227B7-A796-CD5A-5F92-F8E8520CF492}"/>
              </a:ext>
            </a:extLst>
          </p:cNvPr>
          <p:cNvSpPr txBox="1"/>
          <p:nvPr/>
        </p:nvSpPr>
        <p:spPr>
          <a:xfrm>
            <a:off x="713096" y="463690"/>
            <a:ext cx="7262886" cy="1077218"/>
          </a:xfrm>
          <a:prstGeom prst="rect">
            <a:avLst/>
          </a:prstGeom>
          <a:noFill/>
        </p:spPr>
        <p:txBody>
          <a:bodyPr wrap="none" rtlCol="0">
            <a:spAutoFit/>
          </a:bodyPr>
          <a:lstStyle/>
          <a:p>
            <a:r>
              <a:rPr lang="en-US" sz="3200" b="1" dirty="0">
                <a:latin typeface="Avenir Next LT Pro Demi" panose="020B0504020202020204" pitchFamily="34" charset="77"/>
              </a:rPr>
              <a:t>Part 1: </a:t>
            </a:r>
            <a: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t>Writing &amp; Learning Landscape </a:t>
            </a:r>
            <a:b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br>
            <a:r>
              <a:rPr lang="en-US" sz="3200" b="1" dirty="0">
                <a:effectLst/>
                <a:latin typeface="Avenir Next LT Pro Demi" panose="020B0504020202020204" pitchFamily="34" charset="77"/>
                <a:ea typeface="Aptos" panose="020B0004020202020204" pitchFamily="34" charset="0"/>
                <a:cs typeface="Times New Roman" panose="02020603050405020304" pitchFamily="18" charset="0"/>
              </a:rPr>
              <a:t>and Generative AI Technologies</a:t>
            </a:r>
            <a:r>
              <a:rPr lang="en-US" sz="3200" b="1" dirty="0">
                <a:effectLst/>
                <a:latin typeface="Avenir Next LT Pro Demi" panose="020B0504020202020204" pitchFamily="34" charset="77"/>
              </a:rPr>
              <a:t> (GAI)</a:t>
            </a:r>
          </a:p>
        </p:txBody>
      </p:sp>
      <p:sp>
        <p:nvSpPr>
          <p:cNvPr id="3" name="TextBox 2">
            <a:extLst>
              <a:ext uri="{FF2B5EF4-FFF2-40B4-BE49-F238E27FC236}">
                <a16:creationId xmlns:a16="http://schemas.microsoft.com/office/drawing/2014/main" id="{AF69B4C2-5D03-8CF5-A2BA-743114436B22}"/>
              </a:ext>
            </a:extLst>
          </p:cNvPr>
          <p:cNvSpPr txBox="1"/>
          <p:nvPr/>
        </p:nvSpPr>
        <p:spPr>
          <a:xfrm>
            <a:off x="713096" y="2156461"/>
            <a:ext cx="7691164" cy="923330"/>
          </a:xfrm>
          <a:prstGeom prst="rect">
            <a:avLst/>
          </a:prstGeom>
          <a:noFill/>
        </p:spPr>
        <p:txBody>
          <a:bodyPr wrap="square" rtlCol="0">
            <a:spAutoFit/>
          </a:bodyPr>
          <a:lstStyle/>
          <a:p>
            <a:pPr marL="0" marR="0"/>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2A46DE0F-C732-2E81-CFE9-1ED5C25C64C8}"/>
              </a:ext>
            </a:extLst>
          </p:cNvPr>
          <p:cNvSpPr txBox="1"/>
          <p:nvPr/>
        </p:nvSpPr>
        <p:spPr>
          <a:xfrm>
            <a:off x="713095" y="1867045"/>
            <a:ext cx="7849014" cy="3970318"/>
          </a:xfrm>
          <a:prstGeom prst="rect">
            <a:avLst/>
          </a:prstGeom>
          <a:noFill/>
        </p:spPr>
        <p:txBody>
          <a:bodyPr wrap="square">
            <a:spAutoFit/>
          </a:bodyPr>
          <a:lstStyle/>
          <a:p>
            <a:pPr marL="0" marR="0"/>
            <a:r>
              <a:rPr lang="en-US" sz="2800" kern="100" dirty="0">
                <a:effectLst/>
                <a:latin typeface="Garamond" panose="02020404030301010803" pitchFamily="18" charset="0"/>
                <a:ea typeface="Aptos" panose="020B0004020202020204" pitchFamily="34" charset="0"/>
                <a:cs typeface="Times New Roman" panose="02020603050405020304" pitchFamily="18" charset="0"/>
              </a:rPr>
              <a:t>Invention</a:t>
            </a:r>
            <a: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t></a:t>
            </a:r>
            <a:r>
              <a:rPr lang="en-US" sz="2800" kern="100" dirty="0">
                <a:effectLst/>
                <a:latin typeface="Garamond" panose="02020404030301010803" pitchFamily="18" charset="0"/>
                <a:ea typeface="Aptos" panose="020B0004020202020204" pitchFamily="34" charset="0"/>
                <a:cs typeface="Times New Roman" panose="02020603050405020304" pitchFamily="18" charset="0"/>
              </a:rPr>
              <a:t> </a:t>
            </a:r>
            <a:br>
              <a:rPr lang="en-US" sz="2800" kern="100" dirty="0">
                <a:effectLst/>
                <a:latin typeface="Garamond" panose="02020404030301010803" pitchFamily="18" charset="0"/>
                <a:ea typeface="Aptos" panose="020B0004020202020204" pitchFamily="34" charset="0"/>
                <a:cs typeface="Times New Roman" panose="02020603050405020304" pitchFamily="18" charset="0"/>
              </a:rPr>
            </a:br>
            <a:r>
              <a:rPr lang="en-US" sz="2800" kern="100" dirty="0">
                <a:effectLst/>
                <a:latin typeface="Garamond" panose="02020404030301010803" pitchFamily="18" charset="0"/>
                <a:ea typeface="Aptos" panose="020B0004020202020204" pitchFamily="34" charset="0"/>
                <a:cs typeface="Times New Roman" panose="02020603050405020304" pitchFamily="18" charset="0"/>
              </a:rPr>
              <a:t>Drafting </a:t>
            </a:r>
            <a: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t> </a:t>
            </a:r>
            <a:b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br>
            <a:r>
              <a:rPr lang="en-US" sz="2800" kern="100" dirty="0">
                <a:effectLst/>
                <a:latin typeface="Garamond" panose="02020404030301010803" pitchFamily="18" charset="0"/>
                <a:ea typeface="Aptos" panose="020B0004020202020204" pitchFamily="34" charset="0"/>
                <a:cs typeface="Times New Roman" panose="02020603050405020304" pitchFamily="18" charset="0"/>
              </a:rPr>
              <a:t>Reviewing </a:t>
            </a:r>
            <a:r>
              <a:rPr lang="en-US" sz="2800" kern="100" dirty="0">
                <a:latin typeface="Garamond" panose="02020404030301010803" pitchFamily="18" charset="0"/>
                <a:ea typeface="Aptos" panose="020B0004020202020204" pitchFamily="34" charset="0"/>
                <a:cs typeface="Times New Roman" panose="02020603050405020304" pitchFamily="18" charset="0"/>
                <a:sym typeface="Wingdings" pitchFamily="2" charset="2"/>
              </a:rPr>
              <a:t></a:t>
            </a:r>
            <a:br>
              <a:rPr lang="en-US" sz="2800" kern="100" dirty="0">
                <a:latin typeface="Garamond" panose="02020404030301010803" pitchFamily="18" charset="0"/>
                <a:ea typeface="Aptos" panose="020B0004020202020204" pitchFamily="34" charset="0"/>
                <a:cs typeface="Times New Roman" panose="02020603050405020304" pitchFamily="18" charset="0"/>
                <a:sym typeface="Wingdings" pitchFamily="2" charset="2"/>
              </a:rPr>
            </a:br>
            <a:r>
              <a:rPr lang="en-US" sz="2800" kern="100" dirty="0">
                <a:effectLst/>
                <a:latin typeface="Garamond" panose="02020404030301010803" pitchFamily="18" charset="0"/>
                <a:ea typeface="Aptos" panose="020B0004020202020204" pitchFamily="34" charset="0"/>
                <a:cs typeface="Times New Roman" panose="02020603050405020304" pitchFamily="18" charset="0"/>
              </a:rPr>
              <a:t>Revising </a:t>
            </a:r>
            <a: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t></a:t>
            </a:r>
            <a:b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br>
            <a: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t>Editing  </a:t>
            </a:r>
            <a:b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br>
            <a: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t>Delivery</a:t>
            </a:r>
            <a:b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br>
            <a:r>
              <a:rPr lang="en-US" sz="2800" kern="100" dirty="0">
                <a:effectLst/>
                <a:latin typeface="Garamond" panose="02020404030301010803" pitchFamily="18" charset="0"/>
                <a:ea typeface="Aptos" panose="020B0004020202020204" pitchFamily="34" charset="0"/>
                <a:cs typeface="Times New Roman" panose="02020603050405020304" pitchFamily="18" charset="0"/>
                <a:sym typeface="Wingdings" pitchFamily="2" charset="2"/>
              </a:rPr>
              <a:t>Writing is never done, only due!</a:t>
            </a:r>
            <a:endParaRPr lang="en-US" sz="2800" kern="100" dirty="0">
              <a:effectLst/>
              <a:latin typeface="Garamond" panose="02020404030301010803" pitchFamily="18" charset="0"/>
              <a:ea typeface="Aptos" panose="020B0004020202020204" pitchFamily="34" charset="0"/>
              <a:cs typeface="Times New Roman" panose="02020603050405020304" pitchFamily="18" charset="0"/>
            </a:endParaRPr>
          </a:p>
          <a:p>
            <a:pPr marL="0" marR="0"/>
            <a:r>
              <a:rPr lang="en-US" sz="2800" kern="100" dirty="0">
                <a:effectLst/>
                <a:latin typeface="Garamond" panose="02020404030301010803" pitchFamily="18" charset="0"/>
                <a:ea typeface="Aptos" panose="020B0004020202020204" pitchFamily="34" charset="0"/>
                <a:cs typeface="Times New Roman" panose="02020603050405020304" pitchFamily="18" charset="0"/>
              </a:rPr>
              <a:t>What are the affordances of using these technologies?</a:t>
            </a:r>
          </a:p>
          <a:p>
            <a:pPr marL="0" marR="0"/>
            <a:r>
              <a:rPr lang="en-US" sz="2800" kern="100" dirty="0">
                <a:effectLst/>
                <a:latin typeface="Garamond" panose="02020404030301010803" pitchFamily="18" charset="0"/>
                <a:ea typeface="Aptos" panose="020B0004020202020204" pitchFamily="34" charset="0"/>
                <a:cs typeface="Times New Roman" panose="02020603050405020304" pitchFamily="18" charset="0"/>
              </a:rPr>
              <a:t>What are the constraints?</a:t>
            </a:r>
          </a:p>
        </p:txBody>
      </p:sp>
      <p:pic>
        <p:nvPicPr>
          <p:cNvPr id="8" name="Picture 7" descr="A purple and yellow logo&#10;&#10;Description automatically generated">
            <a:extLst>
              <a:ext uri="{FF2B5EF4-FFF2-40B4-BE49-F238E27FC236}">
                <a16:creationId xmlns:a16="http://schemas.microsoft.com/office/drawing/2014/main" id="{05938626-DE76-398A-1566-91E36050BABB}"/>
              </a:ext>
            </a:extLst>
          </p:cNvPr>
          <p:cNvPicPr>
            <a:picLocks noChangeAspect="1"/>
          </p:cNvPicPr>
          <p:nvPr/>
        </p:nvPicPr>
        <p:blipFill>
          <a:blip r:embed="rId2"/>
          <a:stretch>
            <a:fillRect/>
          </a:stretch>
        </p:blipFill>
        <p:spPr>
          <a:xfrm>
            <a:off x="7284028" y="5320455"/>
            <a:ext cx="1756064" cy="853642"/>
          </a:xfrm>
          <a:prstGeom prst="rect">
            <a:avLst/>
          </a:prstGeom>
        </p:spPr>
      </p:pic>
    </p:spTree>
    <p:extLst>
      <p:ext uri="{BB962C8B-B14F-4D97-AF65-F5344CB8AC3E}">
        <p14:creationId xmlns:p14="http://schemas.microsoft.com/office/powerpoint/2010/main" val="1231587003"/>
      </p:ext>
    </p:extLst>
  </p:cSld>
  <p:clrMapOvr>
    <a:masterClrMapping/>
  </p:clrMapOvr>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97B49A1-DF51-9C46-989C-0C7DA8B22949}" vid="{04F880ED-BFB5-8247-A212-D132328155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East Carolina University</Template>
  <TotalTime>176</TotalTime>
  <Words>844</Words>
  <Application>Microsoft Macintosh PowerPoint</Application>
  <PresentationFormat>On-screen Show (4:3)</PresentationFormat>
  <Paragraphs>132</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Avenir Next LT Pro Demi</vt:lpstr>
      <vt:lpstr>Calibri</vt:lpstr>
      <vt:lpstr>Garamond</vt:lpstr>
      <vt:lpstr>East Carolina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Ritchie, Brad</dc:creator>
  <cp:lastModifiedBy>Eble, Michelle</cp:lastModifiedBy>
  <cp:revision>4</cp:revision>
  <dcterms:created xsi:type="dcterms:W3CDTF">2023-09-08T16:52:08Z</dcterms:created>
  <dcterms:modified xsi:type="dcterms:W3CDTF">2024-10-24T14:30:18Z</dcterms:modified>
</cp:coreProperties>
</file>