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43891200" cy="329184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9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9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9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9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9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2D7F"/>
    <a:srgbClr val="FFC82E"/>
    <a:srgbClr val="333333"/>
    <a:srgbClr val="FFCC18"/>
    <a:srgbClr val="6902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12" autoAdjust="0"/>
    <p:restoredTop sz="94139" autoAdjust="0"/>
  </p:normalViewPr>
  <p:slideViewPr>
    <p:cSldViewPr>
      <p:cViewPr varScale="1">
        <p:scale>
          <a:sx n="32" d="100"/>
          <a:sy n="32" d="100"/>
        </p:scale>
        <p:origin x="2784" y="224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228600" cy="2286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475" y="10225769"/>
            <a:ext cx="37306250" cy="70566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363" y="18654033"/>
            <a:ext cx="30724475" cy="8411936"/>
          </a:xfrm>
        </p:spPr>
        <p:txBody>
          <a:bodyPr/>
          <a:lstStyle>
            <a:lvl1pPr marL="0" indent="0" algn="ctr">
              <a:buNone/>
              <a:defRPr/>
            </a:lvl1pPr>
            <a:lvl2pPr marL="391866" indent="0" algn="ctr">
              <a:buNone/>
              <a:defRPr/>
            </a:lvl2pPr>
            <a:lvl3pPr marL="783732" indent="0" algn="ctr">
              <a:buNone/>
              <a:defRPr/>
            </a:lvl3pPr>
            <a:lvl4pPr marL="1175598" indent="0" algn="ctr">
              <a:buNone/>
              <a:defRPr/>
            </a:lvl4pPr>
            <a:lvl5pPr marL="1567464" indent="0" algn="ctr">
              <a:buNone/>
              <a:defRPr/>
            </a:lvl5pPr>
            <a:lvl6pPr marL="1959331" indent="0" algn="ctr">
              <a:buNone/>
              <a:defRPr/>
            </a:lvl6pPr>
            <a:lvl7pPr marL="2351197" indent="0" algn="ctr">
              <a:buNone/>
              <a:defRPr/>
            </a:lvl7pPr>
            <a:lvl8pPr marL="2743063" indent="0" algn="ctr">
              <a:buNone/>
              <a:defRPr/>
            </a:lvl8pPr>
            <a:lvl9pPr marL="313492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19969-28E2-44A5-A853-9ED61941900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0117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B0F42-4D17-46DA-BD1B-2429061E874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67030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438" y="1317172"/>
            <a:ext cx="9874250" cy="280878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5514" y="1317172"/>
            <a:ext cx="29473525" cy="280878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A5B34-6F48-4D25-A9CD-F4ECFCE5AA3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660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79C9B-77CE-48B4-B28A-FD5EF277587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6063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0" y="21153665"/>
            <a:ext cx="37307838" cy="6536871"/>
          </a:xfrm>
        </p:spPr>
        <p:txBody>
          <a:bodyPr anchor="t"/>
          <a:lstStyle>
            <a:lvl1pPr algn="l">
              <a:defRPr sz="342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0" y="13952764"/>
            <a:ext cx="37307838" cy="7200900"/>
          </a:xfrm>
        </p:spPr>
        <p:txBody>
          <a:bodyPr anchor="b"/>
          <a:lstStyle>
            <a:lvl1pPr marL="0" indent="0">
              <a:buNone/>
              <a:defRPr sz="1714"/>
            </a:lvl1pPr>
            <a:lvl2pPr marL="391866" indent="0">
              <a:buNone/>
              <a:defRPr sz="1543"/>
            </a:lvl2pPr>
            <a:lvl3pPr marL="783732" indent="0">
              <a:buNone/>
              <a:defRPr sz="1371"/>
            </a:lvl3pPr>
            <a:lvl4pPr marL="1175598" indent="0">
              <a:buNone/>
              <a:defRPr sz="1200"/>
            </a:lvl4pPr>
            <a:lvl5pPr marL="1567464" indent="0">
              <a:buNone/>
              <a:defRPr sz="1200"/>
            </a:lvl5pPr>
            <a:lvl6pPr marL="1959331" indent="0">
              <a:buNone/>
              <a:defRPr sz="1200"/>
            </a:lvl6pPr>
            <a:lvl7pPr marL="2351197" indent="0">
              <a:buNone/>
              <a:defRPr sz="1200"/>
            </a:lvl7pPr>
            <a:lvl8pPr marL="2743063" indent="0">
              <a:buNone/>
              <a:defRPr sz="1200"/>
            </a:lvl8pPr>
            <a:lvl9pPr marL="313492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A2701-DB6E-458F-8330-4F0C30EDC0D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6016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5514" y="7679872"/>
            <a:ext cx="19673887" cy="21725164"/>
          </a:xfrm>
        </p:spPr>
        <p:txBody>
          <a:bodyPr/>
          <a:lstStyle>
            <a:lvl1pPr>
              <a:defRPr sz="2400"/>
            </a:lvl1pPr>
            <a:lvl2pPr>
              <a:defRPr sz="2057"/>
            </a:lvl2pPr>
            <a:lvl3pPr>
              <a:defRPr sz="1714"/>
            </a:lvl3pPr>
            <a:lvl4pPr>
              <a:defRPr sz="1543"/>
            </a:lvl4pPr>
            <a:lvl5pPr>
              <a:defRPr sz="1543"/>
            </a:lvl5pPr>
            <a:lvl6pPr>
              <a:defRPr sz="1543"/>
            </a:lvl6pPr>
            <a:lvl7pPr>
              <a:defRPr sz="1543"/>
            </a:lvl7pPr>
            <a:lvl8pPr>
              <a:defRPr sz="1543"/>
            </a:lvl8pPr>
            <a:lvl9pPr>
              <a:defRPr sz="154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21800" y="7679872"/>
            <a:ext cx="19673888" cy="21725164"/>
          </a:xfrm>
        </p:spPr>
        <p:txBody>
          <a:bodyPr/>
          <a:lstStyle>
            <a:lvl1pPr>
              <a:defRPr sz="2400"/>
            </a:lvl1pPr>
            <a:lvl2pPr>
              <a:defRPr sz="2057"/>
            </a:lvl2pPr>
            <a:lvl3pPr>
              <a:defRPr sz="1714"/>
            </a:lvl3pPr>
            <a:lvl4pPr>
              <a:defRPr sz="1543"/>
            </a:lvl4pPr>
            <a:lvl5pPr>
              <a:defRPr sz="1543"/>
            </a:lvl5pPr>
            <a:lvl6pPr>
              <a:defRPr sz="1543"/>
            </a:lvl6pPr>
            <a:lvl7pPr>
              <a:defRPr sz="1543"/>
            </a:lvl7pPr>
            <a:lvl8pPr>
              <a:defRPr sz="1543"/>
            </a:lvl8pPr>
            <a:lvl9pPr>
              <a:defRPr sz="154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6224D-36D6-4F45-BC4D-24940C41429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5172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8533"/>
            <a:ext cx="3950335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3925" y="7368269"/>
            <a:ext cx="19392900" cy="3071132"/>
          </a:xfrm>
        </p:spPr>
        <p:txBody>
          <a:bodyPr anchor="b"/>
          <a:lstStyle>
            <a:lvl1pPr marL="0" indent="0">
              <a:buNone/>
              <a:defRPr sz="2057" b="1"/>
            </a:lvl1pPr>
            <a:lvl2pPr marL="391866" indent="0">
              <a:buNone/>
              <a:defRPr sz="1714" b="1"/>
            </a:lvl2pPr>
            <a:lvl3pPr marL="783732" indent="0">
              <a:buNone/>
              <a:defRPr sz="1543" b="1"/>
            </a:lvl3pPr>
            <a:lvl4pPr marL="1175598" indent="0">
              <a:buNone/>
              <a:defRPr sz="1371" b="1"/>
            </a:lvl4pPr>
            <a:lvl5pPr marL="1567464" indent="0">
              <a:buNone/>
              <a:defRPr sz="1371" b="1"/>
            </a:lvl5pPr>
            <a:lvl6pPr marL="1959331" indent="0">
              <a:buNone/>
              <a:defRPr sz="1371" b="1"/>
            </a:lvl6pPr>
            <a:lvl7pPr marL="2351197" indent="0">
              <a:buNone/>
              <a:defRPr sz="1371" b="1"/>
            </a:lvl7pPr>
            <a:lvl8pPr marL="2743063" indent="0">
              <a:buNone/>
              <a:defRPr sz="1371" b="1"/>
            </a:lvl8pPr>
            <a:lvl9pPr marL="3134929" indent="0">
              <a:buNone/>
              <a:defRPr sz="13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3925" y="10439400"/>
            <a:ext cx="19392900" cy="18965636"/>
          </a:xfrm>
        </p:spPr>
        <p:txBody>
          <a:bodyPr/>
          <a:lstStyle>
            <a:lvl1pPr>
              <a:defRPr sz="2057"/>
            </a:lvl1pPr>
            <a:lvl2pPr>
              <a:defRPr sz="1714"/>
            </a:lvl2pPr>
            <a:lvl3pPr>
              <a:defRPr sz="1543"/>
            </a:lvl3pPr>
            <a:lvl4pPr>
              <a:defRPr sz="1371"/>
            </a:lvl4pPr>
            <a:lvl5pPr>
              <a:defRPr sz="1371"/>
            </a:lvl5pPr>
            <a:lvl6pPr>
              <a:defRPr sz="1371"/>
            </a:lvl6pPr>
            <a:lvl7pPr>
              <a:defRPr sz="1371"/>
            </a:lvl7pPr>
            <a:lvl8pPr>
              <a:defRPr sz="1371"/>
            </a:lvl8pPr>
            <a:lvl9pPr>
              <a:defRPr sz="13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439" y="7368269"/>
            <a:ext cx="19400837" cy="3071132"/>
          </a:xfrm>
        </p:spPr>
        <p:txBody>
          <a:bodyPr anchor="b"/>
          <a:lstStyle>
            <a:lvl1pPr marL="0" indent="0">
              <a:buNone/>
              <a:defRPr sz="2057" b="1"/>
            </a:lvl1pPr>
            <a:lvl2pPr marL="391866" indent="0">
              <a:buNone/>
              <a:defRPr sz="1714" b="1"/>
            </a:lvl2pPr>
            <a:lvl3pPr marL="783732" indent="0">
              <a:buNone/>
              <a:defRPr sz="1543" b="1"/>
            </a:lvl3pPr>
            <a:lvl4pPr marL="1175598" indent="0">
              <a:buNone/>
              <a:defRPr sz="1371" b="1"/>
            </a:lvl4pPr>
            <a:lvl5pPr marL="1567464" indent="0">
              <a:buNone/>
              <a:defRPr sz="1371" b="1"/>
            </a:lvl5pPr>
            <a:lvl6pPr marL="1959331" indent="0">
              <a:buNone/>
              <a:defRPr sz="1371" b="1"/>
            </a:lvl6pPr>
            <a:lvl7pPr marL="2351197" indent="0">
              <a:buNone/>
              <a:defRPr sz="1371" b="1"/>
            </a:lvl7pPr>
            <a:lvl8pPr marL="2743063" indent="0">
              <a:buNone/>
              <a:defRPr sz="1371" b="1"/>
            </a:lvl8pPr>
            <a:lvl9pPr marL="3134929" indent="0">
              <a:buNone/>
              <a:defRPr sz="13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439" y="10439400"/>
            <a:ext cx="19400837" cy="18965636"/>
          </a:xfrm>
        </p:spPr>
        <p:txBody>
          <a:bodyPr/>
          <a:lstStyle>
            <a:lvl1pPr>
              <a:defRPr sz="2057"/>
            </a:lvl1pPr>
            <a:lvl2pPr>
              <a:defRPr sz="1714"/>
            </a:lvl2pPr>
            <a:lvl3pPr>
              <a:defRPr sz="1543"/>
            </a:lvl3pPr>
            <a:lvl4pPr>
              <a:defRPr sz="1371"/>
            </a:lvl4pPr>
            <a:lvl5pPr>
              <a:defRPr sz="1371"/>
            </a:lvl5pPr>
            <a:lvl6pPr>
              <a:defRPr sz="1371"/>
            </a:lvl6pPr>
            <a:lvl7pPr>
              <a:defRPr sz="1371"/>
            </a:lvl7pPr>
            <a:lvl8pPr>
              <a:defRPr sz="1371"/>
            </a:lvl8pPr>
            <a:lvl9pPr>
              <a:defRPr sz="13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05705-DD69-44E0-A8C7-4A6E267F8A5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155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3703E-C6F2-4EA9-99C7-52BE1013722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8330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0E3B2-E9B2-4CD1-A2DA-540293DB5B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0254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0369"/>
            <a:ext cx="14439900" cy="5577567"/>
          </a:xfrm>
        </p:spPr>
        <p:txBody>
          <a:bodyPr anchor="b"/>
          <a:lstStyle>
            <a:lvl1pPr algn="l">
              <a:defRPr sz="171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875" y="1310369"/>
            <a:ext cx="24536400" cy="28094667"/>
          </a:xfrm>
        </p:spPr>
        <p:txBody>
          <a:bodyPr/>
          <a:lstStyle>
            <a:lvl1pPr>
              <a:defRPr sz="2743"/>
            </a:lvl1pPr>
            <a:lvl2pPr>
              <a:defRPr sz="2400"/>
            </a:lvl2pPr>
            <a:lvl3pPr>
              <a:defRPr sz="2057"/>
            </a:lvl3pPr>
            <a:lvl4pPr>
              <a:defRPr sz="1714"/>
            </a:lvl4pPr>
            <a:lvl5pPr>
              <a:defRPr sz="1714"/>
            </a:lvl5pPr>
            <a:lvl6pPr>
              <a:defRPr sz="1714"/>
            </a:lvl6pPr>
            <a:lvl7pPr>
              <a:defRPr sz="1714"/>
            </a:lvl7pPr>
            <a:lvl8pPr>
              <a:defRPr sz="1714"/>
            </a:lvl8pPr>
            <a:lvl9pPr>
              <a:defRPr sz="17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3925" y="6887936"/>
            <a:ext cx="14439900" cy="22517100"/>
          </a:xfrm>
        </p:spPr>
        <p:txBody>
          <a:bodyPr/>
          <a:lstStyle>
            <a:lvl1pPr marL="0" indent="0">
              <a:buNone/>
              <a:defRPr sz="1200"/>
            </a:lvl1pPr>
            <a:lvl2pPr marL="391866" indent="0">
              <a:buNone/>
              <a:defRPr sz="1029"/>
            </a:lvl2pPr>
            <a:lvl3pPr marL="783732" indent="0">
              <a:buNone/>
              <a:defRPr sz="857"/>
            </a:lvl3pPr>
            <a:lvl4pPr marL="1175598" indent="0">
              <a:buNone/>
              <a:defRPr sz="771"/>
            </a:lvl4pPr>
            <a:lvl5pPr marL="1567464" indent="0">
              <a:buNone/>
              <a:defRPr sz="771"/>
            </a:lvl5pPr>
            <a:lvl6pPr marL="1959331" indent="0">
              <a:buNone/>
              <a:defRPr sz="771"/>
            </a:lvl6pPr>
            <a:lvl7pPr marL="2351197" indent="0">
              <a:buNone/>
              <a:defRPr sz="771"/>
            </a:lvl7pPr>
            <a:lvl8pPr marL="2743063" indent="0">
              <a:buNone/>
              <a:defRPr sz="771"/>
            </a:lvl8pPr>
            <a:lvl9pPr marL="3134929" indent="0">
              <a:buNone/>
              <a:defRPr sz="77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78681-8F5A-4039-87B7-2117A3A2611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462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664" y="23042336"/>
            <a:ext cx="26335037" cy="2721429"/>
          </a:xfrm>
        </p:spPr>
        <p:txBody>
          <a:bodyPr anchor="b"/>
          <a:lstStyle>
            <a:lvl1pPr algn="l">
              <a:defRPr sz="171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664" y="2941865"/>
            <a:ext cx="26335037" cy="19750768"/>
          </a:xfrm>
        </p:spPr>
        <p:txBody>
          <a:bodyPr/>
          <a:lstStyle>
            <a:lvl1pPr marL="0" indent="0">
              <a:buNone/>
              <a:defRPr sz="2743"/>
            </a:lvl1pPr>
            <a:lvl2pPr marL="391866" indent="0">
              <a:buNone/>
              <a:defRPr sz="2400"/>
            </a:lvl2pPr>
            <a:lvl3pPr marL="783732" indent="0">
              <a:buNone/>
              <a:defRPr sz="2057"/>
            </a:lvl3pPr>
            <a:lvl4pPr marL="1175598" indent="0">
              <a:buNone/>
              <a:defRPr sz="1714"/>
            </a:lvl4pPr>
            <a:lvl5pPr marL="1567464" indent="0">
              <a:buNone/>
              <a:defRPr sz="1714"/>
            </a:lvl5pPr>
            <a:lvl6pPr marL="1959331" indent="0">
              <a:buNone/>
              <a:defRPr sz="1714"/>
            </a:lvl6pPr>
            <a:lvl7pPr marL="2351197" indent="0">
              <a:buNone/>
              <a:defRPr sz="1714"/>
            </a:lvl7pPr>
            <a:lvl8pPr marL="2743063" indent="0">
              <a:buNone/>
              <a:defRPr sz="1714"/>
            </a:lvl8pPr>
            <a:lvl9pPr marL="3134929" indent="0">
              <a:buNone/>
              <a:defRPr sz="1714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664" y="25763765"/>
            <a:ext cx="26335037" cy="3863068"/>
          </a:xfrm>
        </p:spPr>
        <p:txBody>
          <a:bodyPr/>
          <a:lstStyle>
            <a:lvl1pPr marL="0" indent="0">
              <a:buNone/>
              <a:defRPr sz="1200"/>
            </a:lvl1pPr>
            <a:lvl2pPr marL="391866" indent="0">
              <a:buNone/>
              <a:defRPr sz="1029"/>
            </a:lvl2pPr>
            <a:lvl3pPr marL="783732" indent="0">
              <a:buNone/>
              <a:defRPr sz="857"/>
            </a:lvl3pPr>
            <a:lvl4pPr marL="1175598" indent="0">
              <a:buNone/>
              <a:defRPr sz="771"/>
            </a:lvl4pPr>
            <a:lvl5pPr marL="1567464" indent="0">
              <a:buNone/>
              <a:defRPr sz="771"/>
            </a:lvl5pPr>
            <a:lvl6pPr marL="1959331" indent="0">
              <a:buNone/>
              <a:defRPr sz="771"/>
            </a:lvl6pPr>
            <a:lvl7pPr marL="2351197" indent="0">
              <a:buNone/>
              <a:defRPr sz="771"/>
            </a:lvl7pPr>
            <a:lvl8pPr marL="2743063" indent="0">
              <a:buNone/>
              <a:defRPr sz="771"/>
            </a:lvl8pPr>
            <a:lvl9pPr marL="3134929" indent="0">
              <a:buNone/>
              <a:defRPr sz="77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72026-9697-4905-82BA-4DE817F0BC1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40544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5513" y="1317625"/>
            <a:ext cx="395001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3246" tIns="251623" rIns="503246" bIns="2516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95513" y="7680325"/>
            <a:ext cx="39500175" cy="2172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3246" tIns="251623" rIns="503246" bIns="2516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95513" y="29976763"/>
            <a:ext cx="102393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03246" tIns="251623" rIns="503246" bIns="251623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66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997113" y="29976763"/>
            <a:ext cx="138969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03246" tIns="251623" rIns="503246" bIns="25162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66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456313" y="29976763"/>
            <a:ext cx="102393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03246" tIns="251623" rIns="503246" bIns="25162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6600" smtClean="0"/>
            </a:lvl1pPr>
          </a:lstStyle>
          <a:p>
            <a:pPr>
              <a:defRPr/>
            </a:pPr>
            <a:fld id="{CAE537AD-9BB0-4881-8848-C6BA09023DF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313238" rtl="0" eaLnBrk="0" fontAlgn="base" hangingPunct="0">
        <a:spcBef>
          <a:spcPct val="0"/>
        </a:spcBef>
        <a:spcAft>
          <a:spcPct val="0"/>
        </a:spcAft>
        <a:defRPr sz="207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313238" rtl="0" eaLnBrk="0" fontAlgn="base" hangingPunct="0">
        <a:spcBef>
          <a:spcPct val="0"/>
        </a:spcBef>
        <a:spcAft>
          <a:spcPct val="0"/>
        </a:spcAft>
        <a:defRPr sz="20700">
          <a:solidFill>
            <a:schemeClr val="tx2"/>
          </a:solidFill>
          <a:latin typeface="Arial" charset="0"/>
        </a:defRPr>
      </a:lvl2pPr>
      <a:lvl3pPr algn="ctr" defTabSz="4313238" rtl="0" eaLnBrk="0" fontAlgn="base" hangingPunct="0">
        <a:spcBef>
          <a:spcPct val="0"/>
        </a:spcBef>
        <a:spcAft>
          <a:spcPct val="0"/>
        </a:spcAft>
        <a:defRPr sz="20700">
          <a:solidFill>
            <a:schemeClr val="tx2"/>
          </a:solidFill>
          <a:latin typeface="Arial" charset="0"/>
        </a:defRPr>
      </a:lvl3pPr>
      <a:lvl4pPr algn="ctr" defTabSz="4313238" rtl="0" eaLnBrk="0" fontAlgn="base" hangingPunct="0">
        <a:spcBef>
          <a:spcPct val="0"/>
        </a:spcBef>
        <a:spcAft>
          <a:spcPct val="0"/>
        </a:spcAft>
        <a:defRPr sz="20700">
          <a:solidFill>
            <a:schemeClr val="tx2"/>
          </a:solidFill>
          <a:latin typeface="Arial" charset="0"/>
        </a:defRPr>
      </a:lvl4pPr>
      <a:lvl5pPr algn="ctr" defTabSz="4313238" rtl="0" eaLnBrk="0" fontAlgn="base" hangingPunct="0">
        <a:spcBef>
          <a:spcPct val="0"/>
        </a:spcBef>
        <a:spcAft>
          <a:spcPct val="0"/>
        </a:spcAft>
        <a:defRPr sz="20700">
          <a:solidFill>
            <a:schemeClr val="tx2"/>
          </a:solidFill>
          <a:latin typeface="Arial" charset="0"/>
        </a:defRPr>
      </a:lvl5pPr>
      <a:lvl6pPr marL="391866" algn="ctr" defTabSz="4313249" rtl="0" fontAlgn="base">
        <a:spcBef>
          <a:spcPct val="0"/>
        </a:spcBef>
        <a:spcAft>
          <a:spcPct val="0"/>
        </a:spcAft>
        <a:defRPr sz="20742">
          <a:solidFill>
            <a:schemeClr val="tx2"/>
          </a:solidFill>
          <a:latin typeface="Arial" charset="0"/>
        </a:defRPr>
      </a:lvl6pPr>
      <a:lvl7pPr marL="783732" algn="ctr" defTabSz="4313249" rtl="0" fontAlgn="base">
        <a:spcBef>
          <a:spcPct val="0"/>
        </a:spcBef>
        <a:spcAft>
          <a:spcPct val="0"/>
        </a:spcAft>
        <a:defRPr sz="20742">
          <a:solidFill>
            <a:schemeClr val="tx2"/>
          </a:solidFill>
          <a:latin typeface="Arial" charset="0"/>
        </a:defRPr>
      </a:lvl7pPr>
      <a:lvl8pPr marL="1175598" algn="ctr" defTabSz="4313249" rtl="0" fontAlgn="base">
        <a:spcBef>
          <a:spcPct val="0"/>
        </a:spcBef>
        <a:spcAft>
          <a:spcPct val="0"/>
        </a:spcAft>
        <a:defRPr sz="20742">
          <a:solidFill>
            <a:schemeClr val="tx2"/>
          </a:solidFill>
          <a:latin typeface="Arial" charset="0"/>
        </a:defRPr>
      </a:lvl8pPr>
      <a:lvl9pPr marL="1567464" algn="ctr" defTabSz="4313249" rtl="0" fontAlgn="base">
        <a:spcBef>
          <a:spcPct val="0"/>
        </a:spcBef>
        <a:spcAft>
          <a:spcPct val="0"/>
        </a:spcAft>
        <a:defRPr sz="20742">
          <a:solidFill>
            <a:schemeClr val="tx2"/>
          </a:solidFill>
          <a:latin typeface="Arial" charset="0"/>
        </a:defRPr>
      </a:lvl9pPr>
    </p:titleStyle>
    <p:bodyStyle>
      <a:lvl1pPr marL="1617663" indent="-1617663" algn="l" defTabSz="4313238" rtl="0" eaLnBrk="0" fontAlgn="base" hangingPunct="0">
        <a:spcBef>
          <a:spcPct val="20000"/>
        </a:spcBef>
        <a:spcAft>
          <a:spcPct val="0"/>
        </a:spcAft>
        <a:buChar char="•"/>
        <a:defRPr sz="15100">
          <a:solidFill>
            <a:schemeClr val="tx1"/>
          </a:solidFill>
          <a:latin typeface="+mn-lt"/>
          <a:ea typeface="+mn-ea"/>
          <a:cs typeface="+mn-cs"/>
        </a:defRPr>
      </a:lvl1pPr>
      <a:lvl2pPr marL="3503613" indent="-1346200" algn="l" defTabSz="4313238" rtl="0" eaLnBrk="0" fontAlgn="base" hangingPunct="0">
        <a:spcBef>
          <a:spcPct val="20000"/>
        </a:spcBef>
        <a:spcAft>
          <a:spcPct val="0"/>
        </a:spcAft>
        <a:buChar char="–"/>
        <a:defRPr sz="13200">
          <a:solidFill>
            <a:schemeClr val="tx1"/>
          </a:solidFill>
          <a:latin typeface="+mn-lt"/>
        </a:defRPr>
      </a:lvl2pPr>
      <a:lvl3pPr marL="5391150" indent="-1077913" algn="l" defTabSz="4313238" rtl="0" eaLnBrk="0" fontAlgn="base" hangingPunct="0">
        <a:spcBef>
          <a:spcPct val="20000"/>
        </a:spcBef>
        <a:spcAft>
          <a:spcPct val="0"/>
        </a:spcAft>
        <a:buChar char="•"/>
        <a:defRPr sz="11300">
          <a:solidFill>
            <a:schemeClr val="tx1"/>
          </a:solidFill>
          <a:latin typeface="+mn-lt"/>
        </a:defRPr>
      </a:lvl3pPr>
      <a:lvl4pPr marL="7548563" indent="-1076325" algn="l" defTabSz="4313238" rtl="0" eaLnBrk="0" fontAlgn="base" hangingPunct="0">
        <a:spcBef>
          <a:spcPct val="20000"/>
        </a:spcBef>
        <a:spcAft>
          <a:spcPct val="0"/>
        </a:spcAft>
        <a:buChar char="–"/>
        <a:defRPr sz="9500">
          <a:solidFill>
            <a:schemeClr val="tx1"/>
          </a:solidFill>
          <a:latin typeface="+mn-lt"/>
        </a:defRPr>
      </a:lvl4pPr>
      <a:lvl5pPr marL="9702800" indent="-1074738" algn="l" defTabSz="4313238" rtl="0" eaLnBrk="0" fontAlgn="base" hangingPunct="0">
        <a:spcBef>
          <a:spcPct val="20000"/>
        </a:spcBef>
        <a:spcAft>
          <a:spcPct val="0"/>
        </a:spcAft>
        <a:buChar char="»"/>
        <a:defRPr sz="9500">
          <a:solidFill>
            <a:schemeClr val="tx1"/>
          </a:solidFill>
          <a:latin typeface="+mn-lt"/>
        </a:defRPr>
      </a:lvl5pPr>
      <a:lvl6pPr marL="10095995" indent="-1076272" algn="l" defTabSz="4313249" rtl="0" fontAlgn="base">
        <a:spcBef>
          <a:spcPct val="20000"/>
        </a:spcBef>
        <a:spcAft>
          <a:spcPct val="0"/>
        </a:spcAft>
        <a:buChar char="»"/>
        <a:defRPr sz="9514">
          <a:solidFill>
            <a:schemeClr val="tx1"/>
          </a:solidFill>
          <a:latin typeface="+mn-lt"/>
        </a:defRPr>
      </a:lvl6pPr>
      <a:lvl7pPr marL="10487861" indent="-1076272" algn="l" defTabSz="4313249" rtl="0" fontAlgn="base">
        <a:spcBef>
          <a:spcPct val="20000"/>
        </a:spcBef>
        <a:spcAft>
          <a:spcPct val="0"/>
        </a:spcAft>
        <a:buChar char="»"/>
        <a:defRPr sz="9514">
          <a:solidFill>
            <a:schemeClr val="tx1"/>
          </a:solidFill>
          <a:latin typeface="+mn-lt"/>
        </a:defRPr>
      </a:lvl7pPr>
      <a:lvl8pPr marL="10879727" indent="-1076272" algn="l" defTabSz="4313249" rtl="0" fontAlgn="base">
        <a:spcBef>
          <a:spcPct val="20000"/>
        </a:spcBef>
        <a:spcAft>
          <a:spcPct val="0"/>
        </a:spcAft>
        <a:buChar char="»"/>
        <a:defRPr sz="9514">
          <a:solidFill>
            <a:schemeClr val="tx1"/>
          </a:solidFill>
          <a:latin typeface="+mn-lt"/>
        </a:defRPr>
      </a:lvl8pPr>
      <a:lvl9pPr marL="11271594" indent="-1076272" algn="l" defTabSz="4313249" rtl="0" fontAlgn="base">
        <a:spcBef>
          <a:spcPct val="20000"/>
        </a:spcBef>
        <a:spcAft>
          <a:spcPct val="0"/>
        </a:spcAft>
        <a:buChar char="»"/>
        <a:defRPr sz="9514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1pPr>
      <a:lvl2pPr marL="391866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2pPr>
      <a:lvl3pPr marL="783732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3pPr>
      <a:lvl4pPr marL="1175598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4pPr>
      <a:lvl5pPr marL="1567464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5pPr>
      <a:lvl6pPr marL="1959331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6pPr>
      <a:lvl7pPr marL="2351197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7pPr>
      <a:lvl8pPr marL="2743063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8pPr>
      <a:lvl9pPr marL="3134929" algn="l" defTabSz="783732" rtl="0" eaLnBrk="1" latinLnBrk="0" hangingPunct="1">
        <a:defRPr sz="154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5"/>
          <p:cNvSpPr>
            <a:spLocks noChangeArrowheads="1"/>
          </p:cNvSpPr>
          <p:nvPr/>
        </p:nvSpPr>
        <p:spPr bwMode="auto">
          <a:xfrm>
            <a:off x="13697077" y="5341938"/>
            <a:ext cx="15765335" cy="704850"/>
          </a:xfrm>
          <a:prstGeom prst="rect">
            <a:avLst/>
          </a:prstGeom>
          <a:solidFill>
            <a:srgbClr val="FFC82E"/>
          </a:solidFill>
          <a:ln w="9525">
            <a:solidFill>
              <a:srgbClr val="FFCC18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8485" dirty="0"/>
          </a:p>
        </p:txBody>
      </p:sp>
      <p:sp>
        <p:nvSpPr>
          <p:cNvPr id="2051" name="Rectangle 36"/>
          <p:cNvSpPr>
            <a:spLocks noChangeArrowheads="1"/>
          </p:cNvSpPr>
          <p:nvPr/>
        </p:nvSpPr>
        <p:spPr bwMode="auto">
          <a:xfrm>
            <a:off x="31094363" y="5337175"/>
            <a:ext cx="11426825" cy="704850"/>
          </a:xfrm>
          <a:prstGeom prst="rect">
            <a:avLst/>
          </a:prstGeom>
          <a:solidFill>
            <a:srgbClr val="FFC82E"/>
          </a:solidFill>
          <a:ln w="9525">
            <a:solidFill>
              <a:srgbClr val="FFCC18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8485" dirty="0"/>
          </a:p>
        </p:txBody>
      </p:sp>
      <p:sp>
        <p:nvSpPr>
          <p:cNvPr id="2093" name="Text Box 45"/>
          <p:cNvSpPr txBox="1">
            <a:spLocks noChangeArrowheads="1"/>
          </p:cNvSpPr>
          <p:nvPr/>
        </p:nvSpPr>
        <p:spPr bwMode="auto">
          <a:xfrm>
            <a:off x="13503403" y="5264150"/>
            <a:ext cx="15765335" cy="705246"/>
          </a:xfrm>
          <a:prstGeom prst="rect">
            <a:avLst/>
          </a:prstGeom>
          <a:gradFill rotWithShape="0">
            <a:gsLst>
              <a:gs pos="0">
                <a:srgbClr val="502D7F"/>
              </a:gs>
              <a:gs pos="100000">
                <a:schemeClr val="tx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 lIns="123750" tIns="61875" rIns="123750" bIns="61875">
            <a:spAutoFit/>
          </a:bodyPr>
          <a:lstStyle/>
          <a:p>
            <a:pPr algn="ctr" defTabSz="1236828">
              <a:spcBef>
                <a:spcPct val="50000"/>
              </a:spcBef>
              <a:defRPr/>
            </a:pPr>
            <a:r>
              <a:rPr lang="en-US" sz="377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Developing K-12 School Administrators &amp; District Superintendents</a:t>
            </a:r>
            <a:endParaRPr lang="en-US" sz="3257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094" name="Text Box 46"/>
          <p:cNvSpPr txBox="1">
            <a:spLocks noChangeArrowheads="1"/>
          </p:cNvSpPr>
          <p:nvPr/>
        </p:nvSpPr>
        <p:spPr bwMode="auto">
          <a:xfrm>
            <a:off x="30899100" y="5257800"/>
            <a:ext cx="11425238" cy="705246"/>
          </a:xfrm>
          <a:prstGeom prst="rect">
            <a:avLst/>
          </a:prstGeom>
          <a:gradFill rotWithShape="0">
            <a:gsLst>
              <a:gs pos="0">
                <a:srgbClr val="502D7F"/>
              </a:gs>
              <a:gs pos="100000">
                <a:schemeClr val="tx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123750" tIns="61875" rIns="123750" bIns="61875">
            <a:spAutoFit/>
          </a:bodyPr>
          <a:lstStyle/>
          <a:p>
            <a:pPr algn="ctr" defTabSz="1236828">
              <a:spcBef>
                <a:spcPct val="50000"/>
              </a:spcBef>
              <a:defRPr/>
            </a:pPr>
            <a:r>
              <a:rPr lang="en-US" sz="377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Related Research Publications &amp; Presentations</a:t>
            </a:r>
            <a:endParaRPr lang="en-US" sz="3257" dirty="0">
              <a:latin typeface="Times New Roman" pitchFamily="18" charset="0"/>
            </a:endParaRPr>
          </a:p>
        </p:txBody>
      </p:sp>
      <p:sp>
        <p:nvSpPr>
          <p:cNvPr id="2067" name="Rectangle 57"/>
          <p:cNvSpPr>
            <a:spLocks noChangeArrowheads="1"/>
          </p:cNvSpPr>
          <p:nvPr/>
        </p:nvSpPr>
        <p:spPr bwMode="auto">
          <a:xfrm>
            <a:off x="457200" y="681038"/>
            <a:ext cx="42748200" cy="3890962"/>
          </a:xfrm>
          <a:prstGeom prst="rect">
            <a:avLst/>
          </a:prstGeom>
          <a:gradFill rotWithShape="0">
            <a:gsLst>
              <a:gs pos="0">
                <a:srgbClr val="502D7F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8485" dirty="0"/>
          </a:p>
        </p:txBody>
      </p:sp>
      <p:sp>
        <p:nvSpPr>
          <p:cNvPr id="2068" name="Text Box 58"/>
          <p:cNvSpPr txBox="1">
            <a:spLocks noChangeArrowheads="1"/>
          </p:cNvSpPr>
          <p:nvPr/>
        </p:nvSpPr>
        <p:spPr bwMode="auto">
          <a:xfrm>
            <a:off x="10858500" y="1371600"/>
            <a:ext cx="219456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750" tIns="61875" rIns="123750" bIns="61875"/>
          <a:lstStyle>
            <a:lvl1pPr defTabSz="1443038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3038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3038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3038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3038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1443038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1443038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1443038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1443038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30000"/>
              </a:spcBef>
              <a:defRPr/>
            </a:pPr>
            <a:r>
              <a:rPr lang="en-US" altLang="en-US" sz="7542" b="1" dirty="0">
                <a:solidFill>
                  <a:srgbClr val="FFC82E"/>
                </a:solidFill>
              </a:rPr>
              <a:t>Travis Lewis, EdD</a:t>
            </a:r>
          </a:p>
          <a:p>
            <a:pPr algn="ctr">
              <a:spcBef>
                <a:spcPct val="30000"/>
              </a:spcBef>
              <a:defRPr/>
            </a:pPr>
            <a:r>
              <a:rPr lang="en-US" altLang="en-US" sz="5400" b="1" dirty="0">
                <a:solidFill>
                  <a:schemeClr val="bg1"/>
                </a:solidFill>
              </a:rPr>
              <a:t>2024-2025 Scholar Teacher</a:t>
            </a:r>
          </a:p>
        </p:txBody>
      </p:sp>
      <p:sp>
        <p:nvSpPr>
          <p:cNvPr id="2069" name="Rectangle 59"/>
          <p:cNvSpPr>
            <a:spLocks noChangeArrowheads="1"/>
          </p:cNvSpPr>
          <p:nvPr/>
        </p:nvSpPr>
        <p:spPr bwMode="auto">
          <a:xfrm>
            <a:off x="36804600" y="1100284"/>
            <a:ext cx="5813425" cy="293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750" tIns="61875" rIns="123750" bIns="61875"/>
          <a:lstStyle>
            <a:lvl1pPr defTabSz="1443038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3038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3038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3038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3038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1443038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1443038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1443038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1443038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50000"/>
              </a:lnSpc>
              <a:spcBef>
                <a:spcPct val="30000"/>
              </a:spcBef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+mn-lt"/>
              </a:rPr>
              <a:t>Educational Leadership</a:t>
            </a:r>
          </a:p>
          <a:p>
            <a:pPr algn="r">
              <a:lnSpc>
                <a:spcPct val="150000"/>
              </a:lnSpc>
              <a:spcBef>
                <a:spcPct val="30000"/>
              </a:spcBef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+mn-lt"/>
              </a:rPr>
              <a:t>College of Education</a:t>
            </a:r>
          </a:p>
          <a:p>
            <a:pPr algn="r">
              <a:lnSpc>
                <a:spcPct val="150000"/>
              </a:lnSpc>
              <a:spcBef>
                <a:spcPct val="30000"/>
              </a:spcBef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+mn-lt"/>
              </a:rPr>
              <a:t>lewistr16@ecu.edu</a:t>
            </a:r>
            <a:endParaRPr lang="en-US" altLang="en-US" sz="4400" b="1" dirty="0">
              <a:solidFill>
                <a:schemeClr val="bg1"/>
              </a:solidFill>
              <a:latin typeface="+mn-lt"/>
            </a:endParaRPr>
          </a:p>
          <a:p>
            <a:pPr algn="r">
              <a:spcBef>
                <a:spcPct val="50000"/>
              </a:spcBef>
              <a:defRPr/>
            </a:pPr>
            <a:endParaRPr lang="en-US" altLang="en-US" sz="3257" dirty="0"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FC199B-BD44-4C43-BFA9-62855DE44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78069"/>
            <a:ext cx="8004541" cy="2936731"/>
          </a:xfrm>
          <a:prstGeom prst="rect">
            <a:avLst/>
          </a:prstGeom>
        </p:spPr>
      </p:pic>
      <p:pic>
        <p:nvPicPr>
          <p:cNvPr id="52" name="Picture 51" descr="A person standing in front of a presentation&#10;&#10;AI-generated content may be incorrect.">
            <a:extLst>
              <a:ext uri="{FF2B5EF4-FFF2-40B4-BE49-F238E27FC236}">
                <a16:creationId xmlns:a16="http://schemas.microsoft.com/office/drawing/2014/main" id="{B8A2710E-767C-E33C-0679-FC0400AD4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26879" r="13661" b="1191"/>
          <a:stretch/>
        </p:blipFill>
        <p:spPr>
          <a:xfrm>
            <a:off x="13531989" y="6402668"/>
            <a:ext cx="9556611" cy="7124371"/>
          </a:xfrm>
          <a:prstGeom prst="rect">
            <a:avLst/>
          </a:prstGeom>
        </p:spPr>
      </p:pic>
      <p:sp>
        <p:nvSpPr>
          <p:cNvPr id="57" name="Rectangle 36">
            <a:extLst>
              <a:ext uri="{FF2B5EF4-FFF2-40B4-BE49-F238E27FC236}">
                <a16:creationId xmlns:a16="http://schemas.microsoft.com/office/drawing/2014/main" id="{8314C796-BD8E-1037-1064-A8048EF4C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569" y="5360016"/>
            <a:ext cx="11426825" cy="704850"/>
          </a:xfrm>
          <a:prstGeom prst="rect">
            <a:avLst/>
          </a:prstGeom>
          <a:solidFill>
            <a:srgbClr val="FFC82E"/>
          </a:solidFill>
          <a:ln w="9525">
            <a:solidFill>
              <a:srgbClr val="FFCC18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8485" dirty="0"/>
          </a:p>
        </p:txBody>
      </p:sp>
      <p:sp>
        <p:nvSpPr>
          <p:cNvPr id="2092" name="Text Box 44"/>
          <p:cNvSpPr txBox="1">
            <a:spLocks noChangeArrowheads="1"/>
          </p:cNvSpPr>
          <p:nvPr/>
        </p:nvSpPr>
        <p:spPr bwMode="auto">
          <a:xfrm>
            <a:off x="914400" y="5257800"/>
            <a:ext cx="11425238" cy="704850"/>
          </a:xfrm>
          <a:prstGeom prst="rect">
            <a:avLst/>
          </a:prstGeom>
          <a:gradFill rotWithShape="0">
            <a:gsLst>
              <a:gs pos="0">
                <a:srgbClr val="502D7F"/>
              </a:gs>
              <a:gs pos="100000">
                <a:schemeClr val="tx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 lIns="123750" tIns="61875" rIns="123750" bIns="61875">
            <a:spAutoFit/>
          </a:bodyPr>
          <a:lstStyle/>
          <a:p>
            <a:pPr algn="ctr" defTabSz="1236828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Improvement Science in Educational Leadership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CC2C55D-8528-93B5-DA73-C4F01E6A2FA9}"/>
              </a:ext>
            </a:extLst>
          </p:cNvPr>
          <p:cNvSpPr txBox="1"/>
          <p:nvPr/>
        </p:nvSpPr>
        <p:spPr>
          <a:xfrm>
            <a:off x="914401" y="6732952"/>
            <a:ext cx="11633994" cy="1854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In the EdD program at ECU, K-12 education leaders learn and apply improvement science methodology through carefully-designed courses aligned with an identified problem of practice in the respective school or district where they currently serve as an administrator.</a:t>
            </a:r>
          </a:p>
          <a:p>
            <a:pPr>
              <a:lnSpc>
                <a:spcPct val="120000"/>
              </a:lnSpc>
            </a:pPr>
            <a:endParaRPr lang="en-US" sz="4000" dirty="0"/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My research includes examining effective pedagogical practices surrounding this approach to developing school administrators who can thoughtfully lead continuous school and district improvement. 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Findings from this research indicate that doctoral students become more reflective leaders through the methods taught and applied in the ECU EdD program, including:</a:t>
            </a:r>
          </a:p>
          <a:p>
            <a:pPr marL="1028700" lvl="1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Cause &amp; Effect (Fishbone) Analysis</a:t>
            </a:r>
          </a:p>
          <a:p>
            <a:pPr marL="1028700" lvl="1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Driver Diagramming</a:t>
            </a:r>
          </a:p>
          <a:p>
            <a:pPr marL="1028700" lvl="1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Pitch Presentations with Supervisors</a:t>
            </a:r>
          </a:p>
          <a:p>
            <a:pPr marL="1028700" lvl="1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Plan-Do-Study-Act (PDSA) Improvement Cycles </a:t>
            </a:r>
          </a:p>
          <a:p>
            <a:pPr marL="1028700" lvl="1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Community Learning Exchanges (CLEs)</a:t>
            </a:r>
          </a:p>
          <a:p>
            <a:pPr marL="1028700" lvl="1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Problem of Practice Poster Gallery Walks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40" name="Picture 39" descr="A group of people looking at sticky notes on a white board&#10;&#10;AI-generated content may be incorrect.">
            <a:extLst>
              <a:ext uri="{FF2B5EF4-FFF2-40B4-BE49-F238E27FC236}">
                <a16:creationId xmlns:a16="http://schemas.microsoft.com/office/drawing/2014/main" id="{81C0A83B-0585-532E-A20B-6E0F50240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55249" y="12592763"/>
            <a:ext cx="9697513" cy="7516812"/>
          </a:xfrm>
          <a:prstGeom prst="rect">
            <a:avLst/>
          </a:prstGeom>
        </p:spPr>
      </p:pic>
      <p:pic>
        <p:nvPicPr>
          <p:cNvPr id="25" name="Picture 24" descr="A group of people wearing graduation gowns and caps&#10;&#10;AI-generated content may be incorrect.">
            <a:extLst>
              <a:ext uri="{FF2B5EF4-FFF2-40B4-BE49-F238E27FC236}">
                <a16:creationId xmlns:a16="http://schemas.microsoft.com/office/drawing/2014/main" id="{DB687EEF-BA69-534B-69E9-6DF734B8AC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9" r="5514" b="11104"/>
          <a:stretch/>
        </p:blipFill>
        <p:spPr>
          <a:xfrm>
            <a:off x="1371600" y="24668786"/>
            <a:ext cx="13716000" cy="756857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FD4AC60-7BAA-1429-A580-2F1EDE801806}"/>
              </a:ext>
            </a:extLst>
          </p:cNvPr>
          <p:cNvSpPr txBox="1"/>
          <p:nvPr/>
        </p:nvSpPr>
        <p:spPr>
          <a:xfrm>
            <a:off x="30909039" y="6402668"/>
            <a:ext cx="11622088" cy="1603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marR="0" indent="-1371600"/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Jones, K. D., &amp;</a:t>
            </a:r>
            <a:r>
              <a:rPr lang="en-US" sz="28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Lewis, T. E.</a:t>
            </a:r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(2024, November). </a:t>
            </a:r>
            <a:r>
              <a:rPr lang="en-US" sz="2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Utilizing improvement </a:t>
            </a:r>
          </a:p>
          <a:p>
            <a:pPr marL="1371600" marR="0" indent="-1371600"/>
            <a:r>
              <a:rPr lang="en-US" sz="2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science for advancing school and</a:t>
            </a:r>
            <a:r>
              <a:rPr lang="en-US" sz="28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district change. </a:t>
            </a:r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Presented at the 2024 </a:t>
            </a:r>
          </a:p>
          <a:p>
            <a:pPr marL="1371600" marR="0" indent="-1371600"/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Northeast</a:t>
            </a:r>
            <a:r>
              <a:rPr lang="en-US" sz="28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Regional Education Service Alliance (NERESA) Fall </a:t>
            </a:r>
            <a:endParaRPr lang="en-US" sz="28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1371600" marR="0" indent="-1371600"/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Leadership Conference. Kitty Hawk, NC.</a:t>
            </a:r>
            <a:endParaRPr lang="en-US" sz="2800" dirty="0">
              <a:effectLst/>
              <a:latin typeface="+mn-lt"/>
              <a:ea typeface="Times New Roman" panose="02020603050405020304" pitchFamily="18" charset="0"/>
            </a:endParaRPr>
          </a:p>
          <a:p>
            <a:endParaRPr lang="en-US" sz="28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1371600" marR="0" indent="-1371600"/>
            <a:r>
              <a:rPr lang="en-US" sz="28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Lewis, T. E., &amp; </a:t>
            </a:r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Hodgkins, L, Maness, K., &amp; Casey, M. (2024, March). </a:t>
            </a:r>
          </a:p>
          <a:p>
            <a:pPr marL="1371600" marR="0" indent="-1371600"/>
            <a:r>
              <a:rPr lang="en-US" sz="2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Effective principal practices in support of beginning teachers. </a:t>
            </a:r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Presented </a:t>
            </a:r>
          </a:p>
          <a:p>
            <a:pPr marL="1371600" marR="0" indent="-1371600"/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at the 2024 North Carolina Association of School Administrators </a:t>
            </a:r>
          </a:p>
          <a:p>
            <a:pPr marL="1371600" marR="0" indent="-1371600"/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(NCASA) Conference on Educational Leadership. Wilmington, NC.</a:t>
            </a:r>
          </a:p>
          <a:p>
            <a:pPr marL="1371600" marR="0" indent="-1371600"/>
            <a:endParaRPr lang="en-US" sz="2800" dirty="0">
              <a:effectLst/>
              <a:latin typeface="+mn-lt"/>
              <a:ea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+mn-lt"/>
                <a:ea typeface="Times New Roman" panose="02020603050405020304" pitchFamily="18" charset="0"/>
              </a:rPr>
              <a:t>Jones, K. D., &amp;</a:t>
            </a:r>
            <a:r>
              <a:rPr lang="en-US" sz="2800" b="1" dirty="0">
                <a:effectLst/>
                <a:latin typeface="+mn-lt"/>
                <a:ea typeface="Times New Roman" panose="02020603050405020304" pitchFamily="18" charset="0"/>
              </a:rPr>
              <a:t> Lewis, T. E. </a:t>
            </a:r>
            <a:r>
              <a:rPr lang="en-US" sz="2800" dirty="0">
                <a:effectLst/>
                <a:latin typeface="+mn-lt"/>
                <a:ea typeface="Times New Roman" panose="02020603050405020304" pitchFamily="18" charset="0"/>
              </a:rPr>
              <a:t>(2023).</a:t>
            </a:r>
            <a:r>
              <a:rPr lang="en-US" sz="2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+mn-lt"/>
                <a:ea typeface="Times New Roman" panose="02020603050405020304" pitchFamily="18" charset="0"/>
              </a:rPr>
              <a:t>Connecting the dots: Program coordinator as school district-university partnership facilitator. In N. A. Paufler &amp; E. H. Reames (Eds.)</a:t>
            </a:r>
            <a:r>
              <a:rPr lang="en-US" sz="2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effectLst/>
                <a:latin typeface="+mn-lt"/>
                <a:ea typeface="Times New Roman" panose="02020603050405020304" pitchFamily="18" charset="0"/>
              </a:rPr>
              <a:t>Navigating the Ubiquitous, Misunderstood, and Evolving Role of the Educational Leadership Program Coordinator in Higher Education</a:t>
            </a:r>
            <a:r>
              <a:rPr lang="en-US" sz="2800" dirty="0">
                <a:effectLst/>
                <a:latin typeface="+mn-lt"/>
                <a:ea typeface="Times New Roman" panose="02020603050405020304" pitchFamily="18" charset="0"/>
              </a:rPr>
              <a:t>, Information Age Publishing.</a:t>
            </a:r>
          </a:p>
          <a:p>
            <a:endParaRPr lang="en-US" sz="2800" dirty="0">
              <a:latin typeface="+mn-lt"/>
              <a:ea typeface="Times New Roman" panose="02020603050405020304" pitchFamily="18" charset="0"/>
            </a:endParaRPr>
          </a:p>
          <a:p>
            <a:pPr marL="1371600" marR="0" indent="-1371600"/>
            <a:r>
              <a:rPr lang="en-US" sz="28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Lewis, T. E., </a:t>
            </a:r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Jones, K. D., Ringler, M. (2023, October). </a:t>
            </a:r>
            <a:r>
              <a:rPr lang="en-US" sz="2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Master’s to </a:t>
            </a:r>
          </a:p>
          <a:p>
            <a:pPr marL="1371600" marR="0" indent="-1371600"/>
            <a:r>
              <a:rPr lang="en-US" sz="2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specialist to the EdD: Developing &amp; sustaining scholarly practitioners </a:t>
            </a:r>
          </a:p>
          <a:p>
            <a:pPr marL="1371600" marR="0" indent="-1371600"/>
            <a:r>
              <a:rPr lang="en-US" sz="2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across degree programs</a:t>
            </a:r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 Presented at the 2023 Carnegie Project for</a:t>
            </a:r>
            <a:endParaRPr lang="en-US" sz="28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1371600" marR="0" indent="-1371600"/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Education Doctorate (CPED) Virtual Convening.</a:t>
            </a:r>
            <a:endParaRPr lang="en-US" sz="28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1371600" marR="0" indent="-1371600"/>
            <a:endParaRPr lang="en-US" sz="2800" b="1" dirty="0">
              <a:effectLst/>
              <a:latin typeface="+mn-lt"/>
              <a:ea typeface="Times New Roman" panose="02020603050405020304" pitchFamily="18" charset="0"/>
            </a:endParaRPr>
          </a:p>
          <a:p>
            <a:pPr marL="1371600" marR="0" indent="-1371600"/>
            <a:r>
              <a:rPr lang="en-US" sz="2800" b="1" dirty="0">
                <a:effectLst/>
                <a:latin typeface="+mn-lt"/>
                <a:ea typeface="Times New Roman" panose="02020603050405020304" pitchFamily="18" charset="0"/>
              </a:rPr>
              <a:t>Lewis, T. E.</a:t>
            </a:r>
            <a:r>
              <a:rPr lang="en-US" sz="2800" dirty="0">
                <a:effectLst/>
                <a:latin typeface="+mn-lt"/>
                <a:ea typeface="Times New Roman" panose="02020603050405020304" pitchFamily="18" charset="0"/>
              </a:rPr>
              <a:t>, Puckett, H., &amp; Novey, D. (2022). Leading the leaders: The</a:t>
            </a:r>
            <a:r>
              <a:rPr lang="en-US" sz="2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</a:p>
          <a:p>
            <a:pPr marL="1371600" marR="0" indent="-1371600"/>
            <a:r>
              <a:rPr lang="en-US" sz="2800" dirty="0">
                <a:effectLst/>
                <a:latin typeface="+mn-lt"/>
                <a:ea typeface="Times New Roman" panose="02020603050405020304" pitchFamily="18" charset="0"/>
              </a:rPr>
              <a:t>redesign of an EdD</a:t>
            </a:r>
            <a:r>
              <a:rPr lang="en-US" sz="28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+mn-lt"/>
                <a:ea typeface="Times New Roman" panose="02020603050405020304" pitchFamily="18" charset="0"/>
              </a:rPr>
              <a:t>program to prepare superintendents to serve North </a:t>
            </a:r>
          </a:p>
          <a:p>
            <a:pPr marL="1371600" marR="0" indent="-1371600"/>
            <a:r>
              <a:rPr lang="en-US" sz="2800" dirty="0">
                <a:effectLst/>
                <a:latin typeface="+mn-lt"/>
                <a:ea typeface="Times New Roman" panose="02020603050405020304" pitchFamily="18" charset="0"/>
              </a:rPr>
              <a:t>Carolina schools. </a:t>
            </a:r>
            <a:r>
              <a:rPr lang="en-US" sz="2800" i="1" dirty="0">
                <a:effectLst/>
                <a:latin typeface="+mn-lt"/>
                <a:ea typeface="Times New Roman" panose="02020603050405020304" pitchFamily="18" charset="0"/>
              </a:rPr>
              <a:t>Journal of Organizational &amp; Educational Leadership, </a:t>
            </a:r>
          </a:p>
          <a:p>
            <a:pPr marL="1371600" marR="0" indent="-1371600"/>
            <a:r>
              <a:rPr lang="en-US" sz="2800" i="1" dirty="0">
                <a:effectLst/>
                <a:latin typeface="+mn-lt"/>
                <a:ea typeface="Times New Roman" panose="02020603050405020304" pitchFamily="18" charset="0"/>
              </a:rPr>
              <a:t>7</a:t>
            </a:r>
            <a:r>
              <a:rPr lang="en-US" sz="2800" dirty="0">
                <a:effectLst/>
                <a:latin typeface="+mn-lt"/>
                <a:ea typeface="Times New Roman" panose="02020603050405020304" pitchFamily="18" charset="0"/>
              </a:rPr>
              <a:t>(2), Article 3. https://digitalcommons.gardner-webb.edu/joel/vol7/iss2/3</a:t>
            </a:r>
          </a:p>
          <a:p>
            <a:pPr marL="1371600" marR="0" indent="-1371600"/>
            <a:endParaRPr lang="en-US" sz="28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/>
            <a:r>
              <a:rPr lang="en-US" sz="2800" dirty="0">
                <a:effectLst/>
                <a:latin typeface="+mn-lt"/>
                <a:ea typeface="Times New Roman" panose="02020603050405020304" pitchFamily="18" charset="0"/>
              </a:rPr>
              <a:t>Puckett, H., &amp; </a:t>
            </a:r>
            <a:r>
              <a:rPr lang="en-US" sz="2800" b="1" dirty="0">
                <a:effectLst/>
                <a:latin typeface="+mn-lt"/>
                <a:ea typeface="Times New Roman" panose="02020603050405020304" pitchFamily="18" charset="0"/>
              </a:rPr>
              <a:t>Lewis, T. E.</a:t>
            </a:r>
            <a:r>
              <a:rPr lang="en-US" sz="2800" dirty="0">
                <a:effectLst/>
                <a:latin typeface="+mn-lt"/>
                <a:ea typeface="Times New Roman" panose="02020603050405020304" pitchFamily="18" charset="0"/>
              </a:rPr>
              <a:t> (2022). Do I really belong here? EdD student perceptions of a poster gallery walk to mitigate imposter syndrome and match with a dissertation chair. </a:t>
            </a:r>
            <a:r>
              <a:rPr lang="en-US" sz="2800" i="1" dirty="0">
                <a:effectLst/>
                <a:latin typeface="+mn-lt"/>
                <a:ea typeface="Times New Roman" panose="02020603050405020304" pitchFamily="18" charset="0"/>
              </a:rPr>
              <a:t>International Journal of Educational Leadership Preparation, 17</a:t>
            </a:r>
            <a:r>
              <a:rPr lang="en-US" sz="2800" dirty="0">
                <a:effectLst/>
                <a:latin typeface="+mn-lt"/>
                <a:ea typeface="Times New Roman" panose="02020603050405020304" pitchFamily="18" charset="0"/>
              </a:rPr>
              <a:t>(1), 101-116. https://www.icpel.org/uploads/ 1/5/6/2/15622000/ijelp_volume_1_spring_2022.pdf</a:t>
            </a:r>
            <a:endParaRPr lang="en-US" sz="2800" dirty="0">
              <a:latin typeface="+mn-lt"/>
              <a:ea typeface="Times New Roman" panose="02020603050405020304" pitchFamily="18" charset="0"/>
            </a:endParaRPr>
          </a:p>
          <a:p>
            <a:endParaRPr lang="en-US" sz="2800" b="1" dirty="0">
              <a:effectLst/>
              <a:latin typeface="+mn-lt"/>
              <a:ea typeface="Times New Roman" panose="02020603050405020304" pitchFamily="18" charset="0"/>
            </a:endParaRPr>
          </a:p>
          <a:p>
            <a:r>
              <a:rPr lang="en-US" sz="2800" b="1" dirty="0">
                <a:effectLst/>
                <a:latin typeface="+mn-lt"/>
                <a:ea typeface="Times New Roman" panose="02020603050405020304" pitchFamily="18" charset="0"/>
              </a:rPr>
              <a:t>Lewis, T. E.</a:t>
            </a:r>
            <a:r>
              <a:rPr lang="en-US" sz="2800" dirty="0">
                <a:effectLst/>
                <a:latin typeface="+mn-lt"/>
                <a:ea typeface="Times New Roman" panose="02020603050405020304" pitchFamily="18" charset="0"/>
              </a:rPr>
              <a:t>, Puckett, H., &amp; Siegel, D. J. (2021) Making our pitch: Engaging practitioner supervisors in the development of the dissertation in practice. </a:t>
            </a:r>
            <a:r>
              <a:rPr lang="en-US" sz="2800" i="1" dirty="0">
                <a:effectLst/>
                <a:latin typeface="+mn-lt"/>
                <a:ea typeface="Times New Roman" panose="02020603050405020304" pitchFamily="18" charset="0"/>
              </a:rPr>
              <a:t>Journal of Research on Leadership Education</a:t>
            </a:r>
            <a:r>
              <a:rPr lang="en-US" sz="2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800" i="1" dirty="0">
                <a:effectLst/>
                <a:latin typeface="+mn-lt"/>
                <a:ea typeface="Times New Roman" panose="02020603050405020304" pitchFamily="18" charset="0"/>
              </a:rPr>
              <a:t>18</a:t>
            </a:r>
            <a:r>
              <a:rPr lang="en-US" sz="2800" dirty="0">
                <a:effectLst/>
                <a:latin typeface="+mn-lt"/>
                <a:ea typeface="Times New Roman" panose="02020603050405020304" pitchFamily="18" charset="0"/>
              </a:rPr>
              <a:t>(2), 159-180.doi: 10.1177/194227751211055087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A11A755-6EE8-A7EE-CAA2-E8F7E43FD4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925699" y="24938438"/>
            <a:ext cx="9556612" cy="7149413"/>
          </a:xfrm>
          <a:prstGeom prst="rect">
            <a:avLst/>
          </a:prstGeom>
        </p:spPr>
      </p:pic>
      <p:pic>
        <p:nvPicPr>
          <p:cNvPr id="42" name="Picture 41" descr="A group of people wearing matching shirts&#10;&#10;AI-generated content may be incorrect.">
            <a:extLst>
              <a:ext uri="{FF2B5EF4-FFF2-40B4-BE49-F238E27FC236}">
                <a16:creationId xmlns:a16="http://schemas.microsoft.com/office/drawing/2014/main" id="{BBA3D131-1B82-145E-2B68-C54A4A25A1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0" b="9885"/>
          <a:stretch/>
        </p:blipFill>
        <p:spPr>
          <a:xfrm rot="5400000">
            <a:off x="32088166" y="22444389"/>
            <a:ext cx="9432867" cy="877195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FD32BE2E-A6CA-CD35-9099-BA44A4BABD9F}"/>
              </a:ext>
            </a:extLst>
          </p:cNvPr>
          <p:cNvSpPr txBox="1"/>
          <p:nvPr/>
        </p:nvSpPr>
        <p:spPr>
          <a:xfrm>
            <a:off x="23817270" y="7692949"/>
            <a:ext cx="56451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Problem of practice poster gallery walk with EdD doctoral candidates and ECU College of Education Faculty.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5048305-741C-9845-B59F-24A12A1D7D11}"/>
              </a:ext>
            </a:extLst>
          </p:cNvPr>
          <p:cNvSpPr txBox="1"/>
          <p:nvPr/>
        </p:nvSpPr>
        <p:spPr>
          <a:xfrm>
            <a:off x="15308002" y="15077428"/>
            <a:ext cx="60045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Cause &amp; effect analysis of feelings of imposter syndrome among EdD doctoral candidates themselves.</a:t>
            </a:r>
          </a:p>
        </p:txBody>
      </p:sp>
      <p:pic>
        <p:nvPicPr>
          <p:cNvPr id="2049" name="Picture 2048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A4D5C282-B0AB-C1D2-8F7A-16A2D3B29A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1853" y="18282083"/>
            <a:ext cx="9556611" cy="7167458"/>
          </a:xfrm>
          <a:prstGeom prst="rect">
            <a:avLst/>
          </a:prstGeom>
        </p:spPr>
      </p:pic>
      <p:sp>
        <p:nvSpPr>
          <p:cNvPr id="2055" name="TextBox 2054">
            <a:extLst>
              <a:ext uri="{FF2B5EF4-FFF2-40B4-BE49-F238E27FC236}">
                <a16:creationId xmlns:a16="http://schemas.microsoft.com/office/drawing/2014/main" id="{22757CE0-CC92-327B-E1D3-1DD5F8EE208B}"/>
              </a:ext>
            </a:extLst>
          </p:cNvPr>
          <p:cNvSpPr txBox="1"/>
          <p:nvPr/>
        </p:nvSpPr>
        <p:spPr>
          <a:xfrm>
            <a:off x="23457828" y="22113932"/>
            <a:ext cx="60045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Pitch presentations with doctoral students’ workplace supervisors regarding their dissertation in practice topic.</a:t>
            </a:r>
          </a:p>
        </p:txBody>
      </p:sp>
      <p:sp>
        <p:nvSpPr>
          <p:cNvPr id="2057" name="TextBox 2056">
            <a:extLst>
              <a:ext uri="{FF2B5EF4-FFF2-40B4-BE49-F238E27FC236}">
                <a16:creationId xmlns:a16="http://schemas.microsoft.com/office/drawing/2014/main" id="{0B2F7C5B-EDD4-9758-4F36-B0BBFAABDE62}"/>
              </a:ext>
            </a:extLst>
          </p:cNvPr>
          <p:cNvSpPr txBox="1"/>
          <p:nvPr/>
        </p:nvSpPr>
        <p:spPr>
          <a:xfrm>
            <a:off x="16669172" y="27682036"/>
            <a:ext cx="42565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Q methodology data collection on the perceptions of school administrators on the appropriate role of school counselors.</a:t>
            </a:r>
          </a:p>
        </p:txBody>
      </p:sp>
      <p:sp>
        <p:nvSpPr>
          <p:cNvPr id="2058" name="TextBox 2057">
            <a:extLst>
              <a:ext uri="{FF2B5EF4-FFF2-40B4-BE49-F238E27FC236}">
                <a16:creationId xmlns:a16="http://schemas.microsoft.com/office/drawing/2014/main" id="{5131BCBC-DDA4-F11A-02DF-D510196814EB}"/>
              </a:ext>
            </a:extLst>
          </p:cNvPr>
          <p:cNvSpPr txBox="1"/>
          <p:nvPr/>
        </p:nvSpPr>
        <p:spPr>
          <a:xfrm>
            <a:off x="34906981" y="31652587"/>
            <a:ext cx="3795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EdD Class of 2027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18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50323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18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50323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626E41ABD6CF4291605E6C467AD7AD" ma:contentTypeVersion="18" ma:contentTypeDescription="Create a new document." ma:contentTypeScope="" ma:versionID="4ac7d69f6173b3938810eed7de5988dd">
  <xsd:schema xmlns:xsd="http://www.w3.org/2001/XMLSchema" xmlns:xs="http://www.w3.org/2001/XMLSchema" xmlns:p="http://schemas.microsoft.com/office/2006/metadata/properties" xmlns:ns2="34eb971d-0d45-42da-bdb2-07177b35c093" xmlns:ns3="3bb5a1de-28fe-4bce-b77f-2427b6bee8ca" targetNamespace="http://schemas.microsoft.com/office/2006/metadata/properties" ma:root="true" ma:fieldsID="eac1a41ccdeffd7d2a8526d1742ac768" ns2:_="" ns3:_="">
    <xsd:import namespace="34eb971d-0d45-42da-bdb2-07177b35c093"/>
    <xsd:import namespace="3bb5a1de-28fe-4bce-b77f-2427b6bee8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eb971d-0d45-42da-bdb2-07177b35c0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a0cd38b-47d1-479b-a863-216ca283e7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b5a1de-28fe-4bce-b77f-2427b6bee8c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a3f00df-fd63-4ff7-9758-7884412d7eb2}" ma:internalName="TaxCatchAll" ma:showField="CatchAllData" ma:web="3bb5a1de-28fe-4bce-b77f-2427b6bee8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4eb971d-0d45-42da-bdb2-07177b35c093">
      <Terms xmlns="http://schemas.microsoft.com/office/infopath/2007/PartnerControls"/>
    </lcf76f155ced4ddcb4097134ff3c332f>
    <TaxCatchAll xmlns="3bb5a1de-28fe-4bce-b77f-2427b6bee8ca" xsi:nil="true"/>
  </documentManagement>
</p:properties>
</file>

<file path=customXml/itemProps1.xml><?xml version="1.0" encoding="utf-8"?>
<ds:datastoreItem xmlns:ds="http://schemas.openxmlformats.org/officeDocument/2006/customXml" ds:itemID="{46C25F78-9886-4BEC-913D-CD09972358D1}"/>
</file>

<file path=customXml/itemProps2.xml><?xml version="1.0" encoding="utf-8"?>
<ds:datastoreItem xmlns:ds="http://schemas.openxmlformats.org/officeDocument/2006/customXml" ds:itemID="{C660A9B6-7622-42E7-9899-09A118B8FEC8}"/>
</file>

<file path=customXml/itemProps3.xml><?xml version="1.0" encoding="utf-8"?>
<ds:datastoreItem xmlns:ds="http://schemas.openxmlformats.org/officeDocument/2006/customXml" ds:itemID="{8850F317-34E8-4534-8F63-4C4867B70332}"/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632</Words>
  <Application>Microsoft Macintosh PowerPoint</Application>
  <PresentationFormat>Custom</PresentationFormat>
  <Paragraphs>49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Times New Roman</vt:lpstr>
      <vt:lpstr>Default Design</vt:lpstr>
      <vt:lpstr>PowerPoint Presentation</vt:lpstr>
    </vt:vector>
  </TitlesOfParts>
  <Company>East Carolina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EltonC</dc:creator>
  <cp:lastModifiedBy>Travis Lewis</cp:lastModifiedBy>
  <cp:revision>43</cp:revision>
  <dcterms:created xsi:type="dcterms:W3CDTF">2005-01-10T15:51:10Z</dcterms:created>
  <dcterms:modified xsi:type="dcterms:W3CDTF">2025-02-15T03:39:54Z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0x010100A0626E41ABD6CF4291605E6C467AD7AD</vt:lpwstr>
  </property>
</Properties>
</file>